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theme/theme10.xml" ContentType="application/vnd.openxmlformats-officedocument.theme+xml"/>
  <Override PartName="/ppt/slideLayouts/slideLayout38.xml" ContentType="application/vnd.openxmlformats-officedocument.presentationml.slideLayout+xml"/>
  <Override PartName="/ppt/theme/theme11.xml" ContentType="application/vnd.openxmlformats-officedocument.theme+xml"/>
  <Override PartName="/ppt/slideLayouts/slideLayout39.xml" ContentType="application/vnd.openxmlformats-officedocument.presentationml.slideLayout+xml"/>
  <Override PartName="/ppt/theme/theme1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3.xml" ContentType="application/vnd.openxmlformats-officedocument.theme+xml"/>
  <Override PartName="/ppt/slideLayouts/slideLayout42.xml" ContentType="application/vnd.openxmlformats-officedocument.presentationml.slideLayout+xml"/>
  <Override PartName="/ppt/theme/theme14.xml" ContentType="application/vnd.openxmlformats-officedocument.theme+xml"/>
  <Override PartName="/ppt/slideLayouts/slideLayout43.xml" ContentType="application/vnd.openxmlformats-officedocument.presentationml.slideLayout+xml"/>
  <Override PartName="/ppt/theme/theme1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9.xml" ContentType="application/vnd.openxmlformats-officedocument.theme+xml"/>
  <Override PartName="/ppt/slideLayouts/slideLayout55.xml" ContentType="application/vnd.openxmlformats-officedocument.presentationml.slideLayout+xml"/>
  <Override PartName="/ppt/theme/theme20.xml" ContentType="application/vnd.openxmlformats-officedocument.theme+xml"/>
  <Override PartName="/ppt/slideLayouts/slideLayout56.xml" ContentType="application/vnd.openxmlformats-officedocument.presentationml.slideLayout+xml"/>
  <Override PartName="/ppt/theme/theme21.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4" r:id="rId5"/>
    <p:sldMasterId id="2147483725" r:id="rId6"/>
    <p:sldMasterId id="2147483731" r:id="rId7"/>
    <p:sldMasterId id="2147483745" r:id="rId8"/>
    <p:sldMasterId id="2147483749" r:id="rId9"/>
    <p:sldMasterId id="2147483754" r:id="rId10"/>
    <p:sldMasterId id="2147483761" r:id="rId11"/>
    <p:sldMasterId id="2147483764" r:id="rId12"/>
    <p:sldMasterId id="2147483767" r:id="rId13"/>
    <p:sldMasterId id="2147483770" r:id="rId14"/>
    <p:sldMasterId id="2147483772" r:id="rId15"/>
    <p:sldMasterId id="2147483774" r:id="rId16"/>
    <p:sldMasterId id="2147483777" r:id="rId17"/>
    <p:sldMasterId id="2147483779" r:id="rId18"/>
    <p:sldMasterId id="2147483781" r:id="rId19"/>
    <p:sldMasterId id="2147483784" r:id="rId20"/>
    <p:sldMasterId id="2147483787" r:id="rId21"/>
    <p:sldMasterId id="2147483790" r:id="rId22"/>
    <p:sldMasterId id="2147483795" r:id="rId23"/>
    <p:sldMasterId id="2147483797" r:id="rId24"/>
    <p:sldMasterId id="2147483812" r:id="rId25"/>
  </p:sldMasterIdLst>
  <p:notesMasterIdLst>
    <p:notesMasterId r:id="rId148"/>
  </p:notesMasterIdLst>
  <p:sldIdLst>
    <p:sldId id="582" r:id="rId26"/>
    <p:sldId id="721" r:id="rId27"/>
    <p:sldId id="725" r:id="rId28"/>
    <p:sldId id="723" r:id="rId29"/>
    <p:sldId id="724" r:id="rId30"/>
    <p:sldId id="563" r:id="rId31"/>
    <p:sldId id="681" r:id="rId32"/>
    <p:sldId id="696" r:id="rId33"/>
    <p:sldId id="646" r:id="rId34"/>
    <p:sldId id="697" r:id="rId35"/>
    <p:sldId id="698" r:id="rId36"/>
    <p:sldId id="710" r:id="rId37"/>
    <p:sldId id="796" r:id="rId38"/>
    <p:sldId id="797" r:id="rId39"/>
    <p:sldId id="798" r:id="rId40"/>
    <p:sldId id="799" r:id="rId41"/>
    <p:sldId id="661" r:id="rId42"/>
    <p:sldId id="662" r:id="rId43"/>
    <p:sldId id="663" r:id="rId44"/>
    <p:sldId id="664" r:id="rId45"/>
    <p:sldId id="719" r:id="rId46"/>
    <p:sldId id="720" r:id="rId47"/>
    <p:sldId id="788" r:id="rId48"/>
    <p:sldId id="789" r:id="rId49"/>
    <p:sldId id="790" r:id="rId50"/>
    <p:sldId id="791" r:id="rId51"/>
    <p:sldId id="792" r:id="rId52"/>
    <p:sldId id="794" r:id="rId53"/>
    <p:sldId id="793" r:id="rId54"/>
    <p:sldId id="583" r:id="rId55"/>
    <p:sldId id="584" r:id="rId56"/>
    <p:sldId id="621" r:id="rId57"/>
    <p:sldId id="619" r:id="rId58"/>
    <p:sldId id="617" r:id="rId59"/>
    <p:sldId id="620" r:id="rId60"/>
    <p:sldId id="614" r:id="rId61"/>
    <p:sldId id="585" r:id="rId62"/>
    <p:sldId id="586" r:id="rId63"/>
    <p:sldId id="587" r:id="rId64"/>
    <p:sldId id="588" r:id="rId65"/>
    <p:sldId id="802" r:id="rId66"/>
    <p:sldId id="803" r:id="rId67"/>
    <p:sldId id="804" r:id="rId68"/>
    <p:sldId id="600" r:id="rId69"/>
    <p:sldId id="733" r:id="rId70"/>
    <p:sldId id="601" r:id="rId71"/>
    <p:sldId id="813" r:id="rId72"/>
    <p:sldId id="811" r:id="rId73"/>
    <p:sldId id="814" r:id="rId74"/>
    <p:sldId id="815" r:id="rId75"/>
    <p:sldId id="816" r:id="rId76"/>
    <p:sldId id="817" r:id="rId77"/>
    <p:sldId id="818" r:id="rId78"/>
    <p:sldId id="687" r:id="rId79"/>
    <p:sldId id="688" r:id="rId80"/>
    <p:sldId id="689" r:id="rId81"/>
    <p:sldId id="690" r:id="rId82"/>
    <p:sldId id="691" r:id="rId83"/>
    <p:sldId id="692" r:id="rId84"/>
    <p:sldId id="693" r:id="rId85"/>
    <p:sldId id="694" r:id="rId86"/>
    <p:sldId id="822" r:id="rId87"/>
    <p:sldId id="695" r:id="rId88"/>
    <p:sldId id="734" r:id="rId89"/>
    <p:sldId id="819" r:id="rId90"/>
    <p:sldId id="735" r:id="rId91"/>
    <p:sldId id="598" r:id="rId92"/>
    <p:sldId id="736" r:id="rId93"/>
    <p:sldId id="795" r:id="rId94"/>
    <p:sldId id="737" r:id="rId95"/>
    <p:sldId id="738" r:id="rId96"/>
    <p:sldId id="800" r:id="rId97"/>
    <p:sldId id="801" r:id="rId98"/>
    <p:sldId id="742" r:id="rId99"/>
    <p:sldId id="743" r:id="rId100"/>
    <p:sldId id="744" r:id="rId101"/>
    <p:sldId id="745" r:id="rId102"/>
    <p:sldId id="746" r:id="rId103"/>
    <p:sldId id="747" r:id="rId104"/>
    <p:sldId id="748" r:id="rId105"/>
    <p:sldId id="749" r:id="rId106"/>
    <p:sldId id="750" r:id="rId107"/>
    <p:sldId id="751" r:id="rId108"/>
    <p:sldId id="752" r:id="rId109"/>
    <p:sldId id="753" r:id="rId110"/>
    <p:sldId id="754" r:id="rId111"/>
    <p:sldId id="755" r:id="rId112"/>
    <p:sldId id="785" r:id="rId113"/>
    <p:sldId id="784" r:id="rId114"/>
    <p:sldId id="756" r:id="rId115"/>
    <p:sldId id="757" r:id="rId116"/>
    <p:sldId id="758" r:id="rId117"/>
    <p:sldId id="759" r:id="rId118"/>
    <p:sldId id="760" r:id="rId119"/>
    <p:sldId id="761" r:id="rId120"/>
    <p:sldId id="762" r:id="rId121"/>
    <p:sldId id="763" r:id="rId122"/>
    <p:sldId id="764" r:id="rId123"/>
    <p:sldId id="765" r:id="rId124"/>
    <p:sldId id="766" r:id="rId125"/>
    <p:sldId id="767" r:id="rId126"/>
    <p:sldId id="768" r:id="rId127"/>
    <p:sldId id="769" r:id="rId128"/>
    <p:sldId id="770" r:id="rId129"/>
    <p:sldId id="771" r:id="rId130"/>
    <p:sldId id="772" r:id="rId131"/>
    <p:sldId id="773" r:id="rId132"/>
    <p:sldId id="774" r:id="rId133"/>
    <p:sldId id="775" r:id="rId134"/>
    <p:sldId id="776" r:id="rId135"/>
    <p:sldId id="777" r:id="rId136"/>
    <p:sldId id="778" r:id="rId137"/>
    <p:sldId id="786" r:id="rId138"/>
    <p:sldId id="787" r:id="rId139"/>
    <p:sldId id="779" r:id="rId140"/>
    <p:sldId id="780" r:id="rId141"/>
    <p:sldId id="781" r:id="rId142"/>
    <p:sldId id="782" r:id="rId143"/>
    <p:sldId id="783" r:id="rId144"/>
    <p:sldId id="823" r:id="rId145"/>
    <p:sldId id="824" r:id="rId146"/>
    <p:sldId id="825"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EF9711"/>
    <a:srgbClr val="34425F"/>
    <a:srgbClr val="3BB7ED"/>
    <a:srgbClr val="191E68"/>
    <a:srgbClr val="0092D0"/>
    <a:srgbClr val="767D8D"/>
    <a:srgbClr val="F9F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5" autoAdjust="0"/>
    <p:restoredTop sz="94767" autoAdjust="0"/>
  </p:normalViewPr>
  <p:slideViewPr>
    <p:cSldViewPr snapToGrid="0">
      <p:cViewPr varScale="1">
        <p:scale>
          <a:sx n="74" d="100"/>
          <a:sy n="74" d="100"/>
        </p:scale>
        <p:origin x="750"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117" Type="http://schemas.openxmlformats.org/officeDocument/2006/relationships/slide" Target="slides/slide92.xml"/><Relationship Id="rId21" Type="http://schemas.openxmlformats.org/officeDocument/2006/relationships/slideMaster" Target="slideMasters/slideMaster18.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12" Type="http://schemas.openxmlformats.org/officeDocument/2006/relationships/slide" Target="slides/slide87.xml"/><Relationship Id="rId133" Type="http://schemas.openxmlformats.org/officeDocument/2006/relationships/slide" Target="slides/slide108.xml"/><Relationship Id="rId138" Type="http://schemas.openxmlformats.org/officeDocument/2006/relationships/slide" Target="slides/slide113.xml"/><Relationship Id="rId16" Type="http://schemas.openxmlformats.org/officeDocument/2006/relationships/slideMaster" Target="slideMasters/slideMaster13.xml"/><Relationship Id="rId107" Type="http://schemas.openxmlformats.org/officeDocument/2006/relationships/slide" Target="slides/slide82.xml"/><Relationship Id="rId11" Type="http://schemas.openxmlformats.org/officeDocument/2006/relationships/slideMaster" Target="slideMasters/slideMaster8.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slide" Target="slides/slide98.xml"/><Relationship Id="rId128" Type="http://schemas.openxmlformats.org/officeDocument/2006/relationships/slide" Target="slides/slide103.xml"/><Relationship Id="rId144" Type="http://schemas.openxmlformats.org/officeDocument/2006/relationships/slide" Target="slides/slide119.xml"/><Relationship Id="rId149"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65.xml"/><Relationship Id="rId95" Type="http://schemas.openxmlformats.org/officeDocument/2006/relationships/slide" Target="slides/slide70.xml"/><Relationship Id="rId22" Type="http://schemas.openxmlformats.org/officeDocument/2006/relationships/slideMaster" Target="slideMasters/slideMaster19.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113" Type="http://schemas.openxmlformats.org/officeDocument/2006/relationships/slide" Target="slides/slide88.xml"/><Relationship Id="rId118" Type="http://schemas.openxmlformats.org/officeDocument/2006/relationships/slide" Target="slides/slide93.xml"/><Relationship Id="rId134" Type="http://schemas.openxmlformats.org/officeDocument/2006/relationships/slide" Target="slides/slide109.xml"/><Relationship Id="rId139" Type="http://schemas.openxmlformats.org/officeDocument/2006/relationships/slide" Target="slides/slide114.xml"/><Relationship Id="rId80" Type="http://schemas.openxmlformats.org/officeDocument/2006/relationships/slide" Target="slides/slide55.xml"/><Relationship Id="rId85" Type="http://schemas.openxmlformats.org/officeDocument/2006/relationships/slide" Target="slides/slide60.xml"/><Relationship Id="rId150" Type="http://schemas.openxmlformats.org/officeDocument/2006/relationships/viewProps" Target="viewProps.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03" Type="http://schemas.openxmlformats.org/officeDocument/2006/relationships/slide" Target="slides/slide78.xml"/><Relationship Id="rId108" Type="http://schemas.openxmlformats.org/officeDocument/2006/relationships/slide" Target="slides/slide83.xml"/><Relationship Id="rId116" Type="http://schemas.openxmlformats.org/officeDocument/2006/relationships/slide" Target="slides/slide91.xml"/><Relationship Id="rId124" Type="http://schemas.openxmlformats.org/officeDocument/2006/relationships/slide" Target="slides/slide99.xml"/><Relationship Id="rId129" Type="http://schemas.openxmlformats.org/officeDocument/2006/relationships/slide" Target="slides/slide104.xml"/><Relationship Id="rId137" Type="http://schemas.openxmlformats.org/officeDocument/2006/relationships/slide" Target="slides/slide11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slide" Target="slides/slide71.xml"/><Relationship Id="rId111" Type="http://schemas.openxmlformats.org/officeDocument/2006/relationships/slide" Target="slides/slide86.xml"/><Relationship Id="rId132" Type="http://schemas.openxmlformats.org/officeDocument/2006/relationships/slide" Target="slides/slide107.xml"/><Relationship Id="rId140" Type="http://schemas.openxmlformats.org/officeDocument/2006/relationships/slide" Target="slides/slide115.xml"/><Relationship Id="rId145" Type="http://schemas.openxmlformats.org/officeDocument/2006/relationships/slide" Target="slides/slide1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6" Type="http://schemas.openxmlformats.org/officeDocument/2006/relationships/slide" Target="slides/slide81.xml"/><Relationship Id="rId114" Type="http://schemas.openxmlformats.org/officeDocument/2006/relationships/slide" Target="slides/slide89.xml"/><Relationship Id="rId119" Type="http://schemas.openxmlformats.org/officeDocument/2006/relationships/slide" Target="slides/slide94.xml"/><Relationship Id="rId127" Type="http://schemas.openxmlformats.org/officeDocument/2006/relationships/slide" Target="slides/slide102.xml"/><Relationship Id="rId10" Type="http://schemas.openxmlformats.org/officeDocument/2006/relationships/slideMaster" Target="slideMasters/slideMaster7.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130" Type="http://schemas.openxmlformats.org/officeDocument/2006/relationships/slide" Target="slides/slide105.xml"/><Relationship Id="rId135" Type="http://schemas.openxmlformats.org/officeDocument/2006/relationships/slide" Target="slides/slide110.xml"/><Relationship Id="rId143" Type="http://schemas.openxmlformats.org/officeDocument/2006/relationships/slide" Target="slides/slide118.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120" Type="http://schemas.openxmlformats.org/officeDocument/2006/relationships/slide" Target="slides/slide95.xml"/><Relationship Id="rId125" Type="http://schemas.openxmlformats.org/officeDocument/2006/relationships/slide" Target="slides/slide100.xml"/><Relationship Id="rId141" Type="http://schemas.openxmlformats.org/officeDocument/2006/relationships/slide" Target="slides/slide116.xml"/><Relationship Id="rId146" Type="http://schemas.openxmlformats.org/officeDocument/2006/relationships/slide" Target="slides/slide121.xml"/><Relationship Id="rId7" Type="http://schemas.openxmlformats.org/officeDocument/2006/relationships/slideMaster" Target="slideMasters/slideMaster4.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21.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15" Type="http://schemas.openxmlformats.org/officeDocument/2006/relationships/slide" Target="slides/slide90.xml"/><Relationship Id="rId131" Type="http://schemas.openxmlformats.org/officeDocument/2006/relationships/slide" Target="slides/slide106.xml"/><Relationship Id="rId136" Type="http://schemas.openxmlformats.org/officeDocument/2006/relationships/slide" Target="slides/slide111.xml"/><Relationship Id="rId61" Type="http://schemas.openxmlformats.org/officeDocument/2006/relationships/slide" Target="slides/slide36.xml"/><Relationship Id="rId82" Type="http://schemas.openxmlformats.org/officeDocument/2006/relationships/slide" Target="slides/slide57.xml"/><Relationship Id="rId152"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26" Type="http://schemas.openxmlformats.org/officeDocument/2006/relationships/slide" Target="slides/slide101.xml"/><Relationship Id="rId147" Type="http://schemas.openxmlformats.org/officeDocument/2006/relationships/slide" Target="slides/slide122.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slide" Target="slides/slide73.xml"/><Relationship Id="rId121" Type="http://schemas.openxmlformats.org/officeDocument/2006/relationships/slide" Target="slides/slide96.xml"/><Relationship Id="rId142" Type="http://schemas.openxmlformats.org/officeDocument/2006/relationships/slide" Target="slides/slide117.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F57C3-AF7C-4FFC-8226-8E08EC609095}" type="datetimeFigureOut">
              <a:rPr lang="en-GB" smtClean="0"/>
              <a:t>25/07/2019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F273E-8695-4F36-9402-8B5070FBDF45}" type="slidenum">
              <a:rPr lang="en-GB" smtClean="0"/>
              <a:t>‹#›</a:t>
            </a:fld>
            <a:endParaRPr lang="en-GB"/>
          </a:p>
        </p:txBody>
      </p:sp>
    </p:spTree>
    <p:extLst>
      <p:ext uri="{BB962C8B-B14F-4D97-AF65-F5344CB8AC3E}">
        <p14:creationId xmlns:p14="http://schemas.microsoft.com/office/powerpoint/2010/main" val="1881253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8F4737C-3D97-4A7F-8B94-4C95A3A7E624}" type="slidenum">
              <a:rPr lang="en-US" altLang="en-US" smtClean="0"/>
              <a:pPr/>
              <a:t>1</a:t>
            </a:fld>
            <a:endParaRPr lang="en-US" altLang="en-US"/>
          </a:p>
        </p:txBody>
      </p:sp>
    </p:spTree>
    <p:extLst>
      <p:ext uri="{BB962C8B-B14F-4D97-AF65-F5344CB8AC3E}">
        <p14:creationId xmlns:p14="http://schemas.microsoft.com/office/powerpoint/2010/main" val="63563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Payments</a:t>
            </a:r>
            <a:endParaRPr lang="en-US" dirty="0"/>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898831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formats</a:t>
            </a:r>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3960278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C95471-8E86-4C50-BDC7-B98737E15A78}" type="slidenum">
              <a:rPr lang="en-US" altLang="en-US" smtClean="0">
                <a:solidFill>
                  <a:prstClr val="black"/>
                </a:solidFill>
              </a:rPr>
              <a:pPr/>
              <a:t>107</a:t>
            </a:fld>
            <a:endParaRPr lang="en-US" altLang="en-US" smtClean="0">
              <a:solidFill>
                <a:prstClr val="black"/>
              </a:solidFill>
            </a:endParaRPr>
          </a:p>
        </p:txBody>
      </p:sp>
    </p:spTree>
    <p:extLst>
      <p:ext uri="{BB962C8B-B14F-4D97-AF65-F5344CB8AC3E}">
        <p14:creationId xmlns:p14="http://schemas.microsoft.com/office/powerpoint/2010/main" val="202367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E98744-C4C0-41DA-8AF6-36E621CCA243}" type="slidenum">
              <a:rPr lang="en-US" altLang="en-US" smtClean="0">
                <a:solidFill>
                  <a:prstClr val="black"/>
                </a:solidFill>
              </a:rPr>
              <a:pPr/>
              <a:t>108</a:t>
            </a:fld>
            <a:endParaRPr lang="en-US" altLang="en-US" smtClean="0">
              <a:solidFill>
                <a:prstClr val="black"/>
              </a:solidFill>
            </a:endParaRPr>
          </a:p>
        </p:txBody>
      </p:sp>
    </p:spTree>
    <p:extLst>
      <p:ext uri="{BB962C8B-B14F-4D97-AF65-F5344CB8AC3E}">
        <p14:creationId xmlns:p14="http://schemas.microsoft.com/office/powerpoint/2010/main" val="108112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smtClean="0"/>
              <a:t>Show the pros &amp; cons of both paths</a:t>
            </a:r>
          </a:p>
          <a:p>
            <a:r>
              <a:rPr lang="en-IN" altLang="en-US" smtClean="0"/>
              <a:t>How to travel through both path ie Journey</a:t>
            </a:r>
          </a:p>
          <a:p>
            <a:endParaRPr lang="en-IN" altLang="en-US" smtClean="0"/>
          </a:p>
          <a:p>
            <a:r>
              <a:rPr lang="en-IN" altLang="en-US" smtClean="0"/>
              <a:t>Bottom: API</a:t>
            </a:r>
          </a:p>
          <a:p>
            <a:r>
              <a:rPr lang="en-IN" altLang="en-US" smtClean="0"/>
              <a:t>Top: Digital partnerships, Bookmyshow, E commerce</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F5080B-B57C-4D46-9DF4-E4ABB9FC37B2}" type="slidenum">
              <a:rPr lang="en-US" altLang="en-US" smtClean="0">
                <a:solidFill>
                  <a:prstClr val="black"/>
                </a:solidFill>
              </a:rPr>
              <a:pPr/>
              <a:t>112</a:t>
            </a:fld>
            <a:endParaRPr lang="en-US" altLang="en-US" smtClean="0">
              <a:solidFill>
                <a:prstClr val="black"/>
              </a:solidFill>
            </a:endParaRPr>
          </a:p>
        </p:txBody>
      </p:sp>
    </p:spTree>
    <p:extLst>
      <p:ext uri="{BB962C8B-B14F-4D97-AF65-F5344CB8AC3E}">
        <p14:creationId xmlns:p14="http://schemas.microsoft.com/office/powerpoint/2010/main" val="125915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Change this slide</a:t>
            </a:r>
            <a:endParaRPr lang="en-IN" altLang="en-US"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0211BF-C762-4F3C-A133-D50BE6B0070D}" type="slidenum">
              <a:rPr lang="en-US" altLang="en-US" smtClean="0">
                <a:solidFill>
                  <a:prstClr val="black"/>
                </a:solidFill>
              </a:rPr>
              <a:pPr/>
              <a:t>15</a:t>
            </a:fld>
            <a:endParaRPr lang="en-US" altLang="en-US" smtClean="0">
              <a:solidFill>
                <a:prstClr val="black"/>
              </a:solidFill>
            </a:endParaRPr>
          </a:p>
        </p:txBody>
      </p:sp>
    </p:spTree>
    <p:extLst>
      <p:ext uri="{BB962C8B-B14F-4D97-AF65-F5344CB8AC3E}">
        <p14:creationId xmlns:p14="http://schemas.microsoft.com/office/powerpoint/2010/main" val="110158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Updated</a:t>
            </a:r>
            <a:endParaRPr lang="en-US" dirty="0"/>
          </a:p>
        </p:txBody>
      </p:sp>
      <p:sp>
        <p:nvSpPr>
          <p:cNvPr id="4" name="Slide Number Placeholder 3"/>
          <p:cNvSpPr>
            <a:spLocks noGrp="1"/>
          </p:cNvSpPr>
          <p:nvPr>
            <p:ph type="sldNum" sz="quarter" idx="10"/>
          </p:nvPr>
        </p:nvSpPr>
        <p:spPr/>
        <p:txBody>
          <a:bodyPr/>
          <a:lstStyle/>
          <a:p>
            <a:fld id="{36A1A669-F7F6-4C90-8D2A-C889007CBFD6}" type="slidenum">
              <a:rPr lang="en-US" smtClean="0"/>
              <a:t>35</a:t>
            </a:fld>
            <a:endParaRPr lang="en-US"/>
          </a:p>
        </p:txBody>
      </p:sp>
    </p:spTree>
    <p:extLst>
      <p:ext uri="{BB962C8B-B14F-4D97-AF65-F5344CB8AC3E}">
        <p14:creationId xmlns:p14="http://schemas.microsoft.com/office/powerpoint/2010/main" val="178602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GoldenPi – Fixed Income Platform</a:t>
            </a:r>
            <a:endParaRPr lang="en-IN"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3ADCA7-ABFB-4874-B07E-B00153A95CD5}" type="slidenum">
              <a:rPr lang="en-US" altLang="en-US" smtClean="0"/>
              <a:pPr/>
              <a:t>46</a:t>
            </a:fld>
            <a:endParaRPr lang="en-US" altLang="en-US" smtClean="0"/>
          </a:p>
        </p:txBody>
      </p:sp>
    </p:spTree>
    <p:extLst>
      <p:ext uri="{BB962C8B-B14F-4D97-AF65-F5344CB8AC3E}">
        <p14:creationId xmlns:p14="http://schemas.microsoft.com/office/powerpoint/2010/main" val="3588037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1A669-F7F6-4C90-8D2A-C889007CBFD6}" type="slidenum">
              <a:rPr lang="en-US" smtClean="0"/>
              <a:t>57</a:t>
            </a:fld>
            <a:endParaRPr lang="en-US"/>
          </a:p>
        </p:txBody>
      </p:sp>
    </p:spTree>
    <p:extLst>
      <p:ext uri="{BB962C8B-B14F-4D97-AF65-F5344CB8AC3E}">
        <p14:creationId xmlns:p14="http://schemas.microsoft.com/office/powerpoint/2010/main" val="1639992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Minimal details</a:t>
            </a:r>
            <a:endParaRPr lang="en-US" dirty="0"/>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79503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KRA Fetch</a:t>
            </a:r>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4172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eDis</a:t>
            </a:r>
            <a:endParaRPr lang="en-US" dirty="0"/>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564108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Ekyc</a:t>
            </a:r>
            <a:r>
              <a:rPr lang="en-US" dirty="0" smtClean="0"/>
              <a:t> via UIDAI</a:t>
            </a:r>
            <a:endParaRPr lang="en-US" dirty="0"/>
          </a:p>
        </p:txBody>
      </p:sp>
      <p:sp>
        <p:nvSpPr>
          <p:cNvPr id="4" name="Slide Number Placeholder 3"/>
          <p:cNvSpPr>
            <a:spLocks noGrp="1"/>
          </p:cNvSpPr>
          <p:nvPr>
            <p:ph type="sldNum" sz="quarter" idx="10"/>
          </p:nvPr>
        </p:nvSpPr>
        <p:spPr/>
        <p:txBody>
          <a:bodyPr/>
          <a:lstStyle/>
          <a:p>
            <a:fld id="{36A1A669-F7F6-4C90-8D2A-C889007CBFD6}"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43693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5D0CF976-5D05-42DF-A2FB-02B382C81E7B}"/>
              </a:ext>
            </a:extLst>
          </p:cNvPr>
          <p:cNvSpPr>
            <a:spLocks noGrp="1"/>
          </p:cNvSpPr>
          <p:nvPr>
            <p:ph type="sldNum" sz="quarter" idx="12"/>
          </p:nvPr>
        </p:nvSpPr>
        <p:spPr>
          <a:xfrm>
            <a:off x="11226272" y="6561139"/>
            <a:ext cx="612774" cy="180974"/>
          </a:xfrm>
          <a:prstGeom prst="rect">
            <a:avLst/>
          </a:prstGeom>
        </p:spPr>
        <p:txBody>
          <a:bodyPr/>
          <a:lstStyle>
            <a:lvl1pPr algn="r">
              <a:defRPr sz="1200">
                <a:solidFill>
                  <a:srgbClr val="34425F"/>
                </a:solidFill>
              </a:defRPr>
            </a:lvl1pPr>
          </a:lstStyle>
          <a:p>
            <a:fld id="{5EB519A5-3402-4DE4-B1A7-D9EEDBCA088E}" type="slidenum">
              <a:rPr lang="en-GB" smtClean="0"/>
              <a:pPr/>
              <a:t>‹#›</a:t>
            </a:fld>
            <a:endParaRPr lang="en-GB"/>
          </a:p>
        </p:txBody>
      </p:sp>
      <p:sp>
        <p:nvSpPr>
          <p:cNvPr id="4" name="Title 3"/>
          <p:cNvSpPr>
            <a:spLocks noGrp="1"/>
          </p:cNvSpPr>
          <p:nvPr>
            <p:ph type="title"/>
          </p:nvPr>
        </p:nvSpPr>
        <p:spPr/>
        <p:txBody>
          <a:bodyPr/>
          <a:lstStyle/>
          <a:p>
            <a:r>
              <a:rPr lang="en-US" smtClean="0"/>
              <a:t>Click to edit Master title style</a:t>
            </a:r>
            <a:endParaRPr lang="en-IN"/>
          </a:p>
        </p:txBody>
      </p:sp>
    </p:spTree>
    <p:extLst>
      <p:ext uri="{BB962C8B-B14F-4D97-AF65-F5344CB8AC3E}">
        <p14:creationId xmlns:p14="http://schemas.microsoft.com/office/powerpoint/2010/main" val="374482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Full Text Slide">
    <p:spTree>
      <p:nvGrpSpPr>
        <p:cNvPr id="1" name=""/>
        <p:cNvGrpSpPr/>
        <p:nvPr/>
      </p:nvGrpSpPr>
      <p:grpSpPr>
        <a:xfrm>
          <a:off x="0" y="0"/>
          <a:ext cx="0" cy="0"/>
          <a:chOff x="0" y="0"/>
          <a:chExt cx="0" cy="0"/>
        </a:xfrm>
      </p:grpSpPr>
      <p:sp>
        <p:nvSpPr>
          <p:cNvPr id="8" name="Title Placeholder 1">
            <a:extLst>
              <a:ext uri="{FF2B5EF4-FFF2-40B4-BE49-F238E27FC236}">
                <a16:creationId xmlns="" xmlns:a16="http://schemas.microsoft.com/office/drawing/2014/main" id="{7B8005E0-7BE4-4564-A292-BB425F4A2192}"/>
              </a:ext>
            </a:extLst>
          </p:cNvPr>
          <p:cNvSpPr>
            <a:spLocks noGrp="1"/>
          </p:cNvSpPr>
          <p:nvPr>
            <p:ph type="title"/>
          </p:nvPr>
        </p:nvSpPr>
        <p:spPr>
          <a:xfrm>
            <a:off x="334963" y="188913"/>
            <a:ext cx="10082212" cy="598487"/>
          </a:xfrm>
          <a:prstGeom prst="rect">
            <a:avLst/>
          </a:prstGeom>
        </p:spPr>
        <p:txBody>
          <a:bodyPr vert="horz" lIns="91440" tIns="45720" rIns="91440" bIns="45720" rtlCol="0" anchor="b">
            <a:normAutofit/>
          </a:bodyPr>
          <a:lstStyle/>
          <a:p>
            <a:r>
              <a:rPr lang="en-US" dirty="0"/>
              <a:t>Headline in blue-gray accent 6 Arial 30 point</a:t>
            </a:r>
            <a:endParaRPr lang="en-GB" dirty="0"/>
          </a:p>
        </p:txBody>
      </p:sp>
    </p:spTree>
    <p:extLst>
      <p:ext uri="{BB962C8B-B14F-4D97-AF65-F5344CB8AC3E}">
        <p14:creationId xmlns:p14="http://schemas.microsoft.com/office/powerpoint/2010/main" val="26240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 Table ">
    <p:spTree>
      <p:nvGrpSpPr>
        <p:cNvPr id="1" name=""/>
        <p:cNvGrpSpPr/>
        <p:nvPr/>
      </p:nvGrpSpPr>
      <p:grpSpPr>
        <a:xfrm>
          <a:off x="0" y="0"/>
          <a:ext cx="0" cy="0"/>
          <a:chOff x="0" y="0"/>
          <a:chExt cx="0" cy="0"/>
        </a:xfrm>
      </p:grpSpPr>
      <p:sp>
        <p:nvSpPr>
          <p:cNvPr id="9" name="Title Placeholder 1">
            <a:extLst>
              <a:ext uri="{FF2B5EF4-FFF2-40B4-BE49-F238E27FC236}">
                <a16:creationId xmlns="" xmlns:a16="http://schemas.microsoft.com/office/drawing/2014/main" id="{7B8005E0-7BE4-4564-A292-BB425F4A2192}"/>
              </a:ext>
            </a:extLst>
          </p:cNvPr>
          <p:cNvSpPr>
            <a:spLocks noGrp="1"/>
          </p:cNvSpPr>
          <p:nvPr>
            <p:ph type="title"/>
          </p:nvPr>
        </p:nvSpPr>
        <p:spPr>
          <a:xfrm>
            <a:off x="334963" y="188913"/>
            <a:ext cx="10082212" cy="598487"/>
          </a:xfrm>
          <a:prstGeom prst="rect">
            <a:avLst/>
          </a:prstGeom>
        </p:spPr>
        <p:txBody>
          <a:bodyPr vert="horz" lIns="91440" tIns="45720" rIns="91440" bIns="45720" rtlCol="0" anchor="b">
            <a:normAutofit/>
          </a:bodyPr>
          <a:lstStyle/>
          <a:p>
            <a:r>
              <a:rPr lang="en-US" dirty="0"/>
              <a:t>Headline in blue-gray accent 6 Arial 30 point</a:t>
            </a:r>
            <a:endParaRPr lang="en-GB" dirty="0"/>
          </a:p>
        </p:txBody>
      </p:sp>
    </p:spTree>
    <p:extLst>
      <p:ext uri="{BB962C8B-B14F-4D97-AF65-F5344CB8AC3E}">
        <p14:creationId xmlns:p14="http://schemas.microsoft.com/office/powerpoint/2010/main" val="100650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rt Art Slide">
    <p:spTree>
      <p:nvGrpSpPr>
        <p:cNvPr id="1" name=""/>
        <p:cNvGrpSpPr/>
        <p:nvPr/>
      </p:nvGrpSpPr>
      <p:grpSpPr>
        <a:xfrm>
          <a:off x="0" y="0"/>
          <a:ext cx="0" cy="0"/>
          <a:chOff x="0" y="0"/>
          <a:chExt cx="0" cy="0"/>
        </a:xfrm>
      </p:grpSpPr>
      <p:sp>
        <p:nvSpPr>
          <p:cNvPr id="33" name="Text Placeholder 2"/>
          <p:cNvSpPr>
            <a:spLocks noGrp="1"/>
          </p:cNvSpPr>
          <p:nvPr>
            <p:ph type="body" sz="quarter" idx="12"/>
          </p:nvPr>
        </p:nvSpPr>
        <p:spPr>
          <a:xfrm>
            <a:off x="203258" y="237071"/>
            <a:ext cx="11687044" cy="753533"/>
          </a:xfrm>
          <a:prstGeom prst="rect">
            <a:avLst/>
          </a:prstGeom>
        </p:spPr>
        <p:txBody>
          <a:bodyPr lIns="91428" tIns="45715" rIns="91428" bIns="45715"/>
          <a:lstStyle>
            <a:lvl1pPr marL="0" indent="0">
              <a:buNone/>
              <a:defRPr sz="3199" b="1">
                <a:solidFill>
                  <a:schemeClr val="accent2"/>
                </a:solidFill>
                <a:latin typeface="Zurich BT" panose="020B0603020202030204" pitchFamily="34" charset="0"/>
              </a:defRPr>
            </a:lvl1pPr>
          </a:lstStyle>
          <a:p>
            <a:pPr lvl="0"/>
            <a:r>
              <a:rPr lang="en-US" smtClean="0"/>
              <a:t>Click to edit Master text styles</a:t>
            </a:r>
          </a:p>
        </p:txBody>
      </p:sp>
      <p:sp>
        <p:nvSpPr>
          <p:cNvPr id="5" name="SmartArt Placeholder 4"/>
          <p:cNvSpPr>
            <a:spLocks noGrp="1"/>
          </p:cNvSpPr>
          <p:nvPr>
            <p:ph type="dgm" sz="quarter" idx="13"/>
          </p:nvPr>
        </p:nvSpPr>
        <p:spPr>
          <a:xfrm>
            <a:off x="200070" y="1295403"/>
            <a:ext cx="11688644" cy="4363156"/>
          </a:xfrm>
          <a:prstGeom prst="rect">
            <a:avLst/>
          </a:prstGeom>
        </p:spPr>
        <p:txBody>
          <a:bodyPr vert="horz" lIns="91428" tIns="45715" rIns="91428" bIns="45715"/>
          <a:lstStyle>
            <a:lvl1pPr marL="0" indent="0">
              <a:buNone/>
              <a:defRPr lang="en-US" sz="2399" b="1" kern="1200" dirty="0">
                <a:solidFill>
                  <a:srgbClr val="053C6C"/>
                </a:solidFill>
                <a:latin typeface="Zurich BT" panose="020B0603020202030204" pitchFamily="34" charset="0"/>
                <a:ea typeface="+mn-ea"/>
                <a:cs typeface="+mn-cs"/>
              </a:defRPr>
            </a:lvl1pPr>
          </a:lstStyle>
          <a:p>
            <a:pPr lvl="0"/>
            <a:r>
              <a:rPr lang="en-US" noProof="0" smtClean="0"/>
              <a:t>Click icon to add SmartArt graphic</a:t>
            </a:r>
            <a:endParaRPr lang="en-US" noProof="0"/>
          </a:p>
        </p:txBody>
      </p:sp>
      <p:sp>
        <p:nvSpPr>
          <p:cNvPr id="4" name="Footer Placeholder 8"/>
          <p:cNvSpPr>
            <a:spLocks noGrp="1"/>
          </p:cNvSpPr>
          <p:nvPr>
            <p:ph type="ftr" sz="quarter" idx="14"/>
          </p:nvPr>
        </p:nvSpPr>
        <p:spPr>
          <a:xfrm>
            <a:off x="1214754" y="6423026"/>
            <a:ext cx="3861806" cy="365125"/>
          </a:xfrm>
          <a:prstGeom prst="rect">
            <a:avLst/>
          </a:prstGeom>
        </p:spPr>
        <p:txBody>
          <a:bodyPr/>
          <a:lstStyle>
            <a:lvl1pPr defTabSz="1217613">
              <a:defRPr/>
            </a:lvl1pPr>
          </a:lstStyle>
          <a:p>
            <a:endParaRPr lang="en-IN" altLang="en-US"/>
          </a:p>
        </p:txBody>
      </p:sp>
      <p:sp>
        <p:nvSpPr>
          <p:cNvPr id="6" name="Slide Number Placeholder 9"/>
          <p:cNvSpPr>
            <a:spLocks noGrp="1"/>
          </p:cNvSpPr>
          <p:nvPr>
            <p:ph type="sldNum" sz="quarter" idx="15"/>
          </p:nvPr>
        </p:nvSpPr>
        <p:spPr>
          <a:xfrm>
            <a:off x="11202730" y="6415088"/>
            <a:ext cx="609759" cy="366712"/>
          </a:xfrm>
          <a:prstGeom prst="rect">
            <a:avLst/>
          </a:prstGeom>
        </p:spPr>
        <p:txBody>
          <a:bodyPr/>
          <a:lstStyle>
            <a:lvl1pPr>
              <a:defRPr/>
            </a:lvl1pPr>
          </a:lstStyle>
          <a:p>
            <a:fld id="{DC0B2D46-D856-45CE-942C-29523A92B03E}" type="slidenum">
              <a:rPr lang="en-US" altLang="en-US"/>
              <a:pPr/>
              <a:t>‹#›</a:t>
            </a:fld>
            <a:endParaRPr lang="en-US" altLang="en-US"/>
          </a:p>
        </p:txBody>
      </p:sp>
    </p:spTree>
    <p:extLst>
      <p:ext uri="{BB962C8B-B14F-4D97-AF65-F5344CB8AC3E}">
        <p14:creationId xmlns:p14="http://schemas.microsoft.com/office/powerpoint/2010/main" val="2455087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ext + Table ">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smtClean="0"/>
              <a:t>Click to edit Master text styles</a:t>
            </a:r>
          </a:p>
        </p:txBody>
      </p:sp>
      <p:sp>
        <p:nvSpPr>
          <p:cNvPr id="7" name="Table Placeholder 3"/>
          <p:cNvSpPr>
            <a:spLocks noGrp="1"/>
          </p:cNvSpPr>
          <p:nvPr>
            <p:ph type="tbl" sz="quarter" idx="27"/>
          </p:nvPr>
        </p:nvSpPr>
        <p:spPr>
          <a:xfrm>
            <a:off x="6476505" y="1139355"/>
            <a:ext cx="5412209" cy="3581999"/>
          </a:xfrm>
          <a:prstGeom prst="rect">
            <a:avLst/>
          </a:prstGeom>
        </p:spPr>
        <p:txBody>
          <a:bodyPr lIns="91428" tIns="45715" rIns="91428" bIns="45715"/>
          <a:lstStyle>
            <a:lvl1pPr>
              <a:buNone/>
              <a:defRPr sz="2400" baseline="0">
                <a:solidFill>
                  <a:srgbClr val="053C6C"/>
                </a:solidFill>
                <a:latin typeface="Zurich BT" pitchFamily="34" charset="0"/>
              </a:defRPr>
            </a:lvl1pPr>
          </a:lstStyle>
          <a:p>
            <a:pPr lvl="0"/>
            <a:endParaRPr lang="en-US" noProof="0" smtClean="0"/>
          </a:p>
        </p:txBody>
      </p:sp>
      <p:sp>
        <p:nvSpPr>
          <p:cNvPr id="10" name="Text Placeholder 9"/>
          <p:cNvSpPr>
            <a:spLocks noGrp="1"/>
          </p:cNvSpPr>
          <p:nvPr>
            <p:ph type="body" sz="quarter" idx="29"/>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smtClean="0"/>
              <a:t>Click to edit Master text styles</a:t>
            </a:r>
          </a:p>
          <a:p>
            <a:pPr lvl="1"/>
            <a:r>
              <a:rPr lang="en-US" smtClean="0"/>
              <a:t>Second level</a:t>
            </a:r>
          </a:p>
        </p:txBody>
      </p:sp>
      <p:sp>
        <p:nvSpPr>
          <p:cNvPr id="12" name="Text Placeholder 17"/>
          <p:cNvSpPr>
            <a:spLocks noGrp="1"/>
          </p:cNvSpPr>
          <p:nvPr>
            <p:ph type="body" sz="quarter" idx="17"/>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8"/>
          <p:cNvSpPr>
            <a:spLocks noGrp="1"/>
          </p:cNvSpPr>
          <p:nvPr>
            <p:ph type="ftr" sz="quarter" idx="30"/>
          </p:nvPr>
        </p:nvSpPr>
        <p:spPr>
          <a:xfrm>
            <a:off x="1214754" y="6423026"/>
            <a:ext cx="3861806" cy="365125"/>
          </a:xfrm>
          <a:prstGeom prst="rect">
            <a:avLst/>
          </a:prstGeom>
        </p:spPr>
        <p:txBody>
          <a:bodyPr/>
          <a:lstStyle>
            <a:lvl1pPr defTabSz="1217613">
              <a:defRPr/>
            </a:lvl1pPr>
          </a:lstStyle>
          <a:p>
            <a:endParaRPr lang="en-US" altLang="en-US"/>
          </a:p>
        </p:txBody>
      </p:sp>
      <p:sp>
        <p:nvSpPr>
          <p:cNvPr id="8" name="Slide Number Placeholder 9"/>
          <p:cNvSpPr>
            <a:spLocks noGrp="1"/>
          </p:cNvSpPr>
          <p:nvPr>
            <p:ph type="sldNum" sz="quarter" idx="31"/>
          </p:nvPr>
        </p:nvSpPr>
        <p:spPr>
          <a:xfrm>
            <a:off x="11202730" y="6415088"/>
            <a:ext cx="609759" cy="366712"/>
          </a:xfrm>
          <a:prstGeom prst="rect">
            <a:avLst/>
          </a:prstGeom>
        </p:spPr>
        <p:txBody>
          <a:bodyPr/>
          <a:lstStyle>
            <a:lvl1pPr>
              <a:defRPr/>
            </a:lvl1pPr>
          </a:lstStyle>
          <a:p>
            <a:fld id="{E0C4E578-A5FC-46E6-A11B-46C7E13CA44E}" type="slidenum">
              <a:rPr lang="en-US" altLang="en-US"/>
              <a:pPr/>
              <a:t>‹#›</a:t>
            </a:fld>
            <a:endParaRPr lang="en-US" altLang="en-US"/>
          </a:p>
        </p:txBody>
      </p:sp>
    </p:spTree>
    <p:extLst>
      <p:ext uri="{BB962C8B-B14F-4D97-AF65-F5344CB8AC3E}">
        <p14:creationId xmlns:p14="http://schemas.microsoft.com/office/powerpoint/2010/main" val="1932964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ext + Table ">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smtClean="0"/>
              <a:t>Click to edit Master text styles</a:t>
            </a:r>
          </a:p>
        </p:txBody>
      </p:sp>
      <p:sp>
        <p:nvSpPr>
          <p:cNvPr id="7" name="Table Placeholder 3"/>
          <p:cNvSpPr>
            <a:spLocks noGrp="1"/>
          </p:cNvSpPr>
          <p:nvPr>
            <p:ph type="tbl" sz="quarter" idx="27"/>
          </p:nvPr>
        </p:nvSpPr>
        <p:spPr>
          <a:xfrm>
            <a:off x="6476505" y="1139355"/>
            <a:ext cx="5412209" cy="3581999"/>
          </a:xfrm>
          <a:prstGeom prst="rect">
            <a:avLst/>
          </a:prstGeom>
        </p:spPr>
        <p:txBody>
          <a:bodyPr lIns="91428" tIns="45715" rIns="91428" bIns="45715"/>
          <a:lstStyle>
            <a:lvl1pPr>
              <a:buNone/>
              <a:defRPr sz="2400" baseline="0">
                <a:solidFill>
                  <a:srgbClr val="053C6C"/>
                </a:solidFill>
                <a:latin typeface="Zurich BT" pitchFamily="34" charset="0"/>
              </a:defRPr>
            </a:lvl1pPr>
          </a:lstStyle>
          <a:p>
            <a:pPr lvl="0"/>
            <a:endParaRPr lang="en-US" noProof="0" smtClean="0"/>
          </a:p>
        </p:txBody>
      </p:sp>
      <p:sp>
        <p:nvSpPr>
          <p:cNvPr id="10" name="Text Placeholder 9"/>
          <p:cNvSpPr>
            <a:spLocks noGrp="1"/>
          </p:cNvSpPr>
          <p:nvPr>
            <p:ph type="body" sz="quarter" idx="29"/>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smtClean="0"/>
              <a:t>Click to edit Master text styles</a:t>
            </a:r>
          </a:p>
          <a:p>
            <a:pPr lvl="1"/>
            <a:r>
              <a:rPr lang="en-US" smtClean="0"/>
              <a:t>Second level</a:t>
            </a:r>
          </a:p>
        </p:txBody>
      </p:sp>
      <p:sp>
        <p:nvSpPr>
          <p:cNvPr id="12" name="Text Placeholder 17"/>
          <p:cNvSpPr>
            <a:spLocks noGrp="1"/>
          </p:cNvSpPr>
          <p:nvPr>
            <p:ph type="body" sz="quarter" idx="17"/>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8"/>
          <p:cNvSpPr>
            <a:spLocks noGrp="1"/>
          </p:cNvSpPr>
          <p:nvPr>
            <p:ph type="ftr" sz="quarter" idx="30"/>
          </p:nvPr>
        </p:nvSpPr>
        <p:spPr>
          <a:xfrm>
            <a:off x="1214754" y="6423026"/>
            <a:ext cx="3861806" cy="365125"/>
          </a:xfrm>
          <a:prstGeom prst="rect">
            <a:avLst/>
          </a:prstGeom>
        </p:spPr>
        <p:txBody>
          <a:bodyPr/>
          <a:lstStyle>
            <a:lvl1pPr defTabSz="1217613">
              <a:defRPr/>
            </a:lvl1pPr>
          </a:lstStyle>
          <a:p>
            <a:endParaRPr lang="en-US" altLang="en-US"/>
          </a:p>
        </p:txBody>
      </p:sp>
      <p:sp>
        <p:nvSpPr>
          <p:cNvPr id="8" name="Slide Number Placeholder 9"/>
          <p:cNvSpPr>
            <a:spLocks noGrp="1"/>
          </p:cNvSpPr>
          <p:nvPr>
            <p:ph type="sldNum" sz="quarter" idx="31"/>
          </p:nvPr>
        </p:nvSpPr>
        <p:spPr>
          <a:xfrm>
            <a:off x="11202730" y="6415088"/>
            <a:ext cx="609759" cy="366712"/>
          </a:xfrm>
          <a:prstGeom prst="rect">
            <a:avLst/>
          </a:prstGeom>
        </p:spPr>
        <p:txBody>
          <a:bodyPr/>
          <a:lstStyle>
            <a:lvl1pPr>
              <a:defRPr/>
            </a:lvl1pPr>
          </a:lstStyle>
          <a:p>
            <a:fld id="{E0C4E578-A5FC-46E6-A11B-46C7E13CA44E}" type="slidenum">
              <a:rPr lang="en-US" altLang="en-US"/>
              <a:pPr/>
              <a:t>‹#›</a:t>
            </a:fld>
            <a:endParaRPr lang="en-US" altLang="en-US"/>
          </a:p>
        </p:txBody>
      </p:sp>
    </p:spTree>
    <p:extLst>
      <p:ext uri="{BB962C8B-B14F-4D97-AF65-F5344CB8AC3E}">
        <p14:creationId xmlns:p14="http://schemas.microsoft.com/office/powerpoint/2010/main" val="3896934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a:xfrm>
            <a:off x="1214754" y="6423026"/>
            <a:ext cx="3861806" cy="365125"/>
          </a:xfrm>
          <a:prstGeom prst="rect">
            <a:avLst/>
          </a:prstGeom>
        </p:spPr>
        <p:txBody>
          <a:bodyPr/>
          <a:lstStyle>
            <a:lvl1pPr>
              <a:defRPr/>
            </a:lvl1pPr>
          </a:lstStyle>
          <a:p>
            <a:endParaRPr lang="en-US" altLang="en-US"/>
          </a:p>
        </p:txBody>
      </p:sp>
      <p:sp>
        <p:nvSpPr>
          <p:cNvPr id="7" name="Slide Number Placeholder 9"/>
          <p:cNvSpPr>
            <a:spLocks noGrp="1"/>
          </p:cNvSpPr>
          <p:nvPr>
            <p:ph type="sldNum" sz="quarter" idx="19"/>
          </p:nvPr>
        </p:nvSpPr>
        <p:spPr>
          <a:xfrm>
            <a:off x="11202730" y="6415088"/>
            <a:ext cx="609759" cy="366712"/>
          </a:xfrm>
          <a:prstGeom prst="rect">
            <a:avLst/>
          </a:prstGeom>
        </p:spPr>
        <p:txBody>
          <a:bodyPr/>
          <a:lstStyle>
            <a:lvl1pPr>
              <a:defRPr/>
            </a:lvl1pPr>
          </a:lstStyle>
          <a:p>
            <a:fld id="{69605C27-8C3F-4CA0-8243-A368E6729F62}" type="slidenum">
              <a:rPr lang="en-US" altLang="en-US"/>
              <a:pPr/>
              <a:t>‹#›</a:t>
            </a:fld>
            <a:endParaRPr lang="en-US" altLang="en-US"/>
          </a:p>
        </p:txBody>
      </p:sp>
    </p:spTree>
    <p:extLst>
      <p:ext uri="{BB962C8B-B14F-4D97-AF65-F5344CB8AC3E}">
        <p14:creationId xmlns:p14="http://schemas.microsoft.com/office/powerpoint/2010/main" val="258540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a:xfrm>
            <a:off x="1214754" y="6423026"/>
            <a:ext cx="3861806" cy="365125"/>
          </a:xfrm>
          <a:prstGeom prst="rect">
            <a:avLst/>
          </a:prstGeom>
        </p:spPr>
        <p:txBody>
          <a:bodyPr/>
          <a:lstStyle>
            <a:lvl1pPr>
              <a:defRPr/>
            </a:lvl1pPr>
          </a:lstStyle>
          <a:p>
            <a:endParaRPr lang="en-US" altLang="en-US"/>
          </a:p>
        </p:txBody>
      </p:sp>
      <p:sp>
        <p:nvSpPr>
          <p:cNvPr id="7" name="Slide Number Placeholder 9"/>
          <p:cNvSpPr>
            <a:spLocks noGrp="1"/>
          </p:cNvSpPr>
          <p:nvPr>
            <p:ph type="sldNum" sz="quarter" idx="19"/>
          </p:nvPr>
        </p:nvSpPr>
        <p:spPr>
          <a:xfrm>
            <a:off x="11202730" y="6415088"/>
            <a:ext cx="609759" cy="366712"/>
          </a:xfrm>
          <a:prstGeom prst="rect">
            <a:avLst/>
          </a:prstGeom>
        </p:spPr>
        <p:txBody>
          <a:bodyPr/>
          <a:lstStyle>
            <a:lvl1pPr>
              <a:defRPr/>
            </a:lvl1pPr>
          </a:lstStyle>
          <a:p>
            <a:fld id="{69605C27-8C3F-4CA0-8243-A368E6729F62}" type="slidenum">
              <a:rPr lang="en-US" altLang="en-US"/>
              <a:pPr/>
              <a:t>‹#›</a:t>
            </a:fld>
            <a:endParaRPr lang="en-US" altLang="en-US"/>
          </a:p>
        </p:txBody>
      </p:sp>
    </p:spTree>
    <p:extLst>
      <p:ext uri="{BB962C8B-B14F-4D97-AF65-F5344CB8AC3E}">
        <p14:creationId xmlns:p14="http://schemas.microsoft.com/office/powerpoint/2010/main" val="264290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13552514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11892242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0" name="Text Placeholder 1"/>
          <p:cNvSpPr>
            <a:spLocks noGrp="1"/>
          </p:cNvSpPr>
          <p:nvPr>
            <p:ph type="body" sz="quarter" idx="10" hasCustomPrompt="1"/>
          </p:nvPr>
        </p:nvSpPr>
        <p:spPr>
          <a:xfrm>
            <a:off x="5506119" y="3316095"/>
            <a:ext cx="5767237" cy="1250880"/>
          </a:xfrm>
          <a:prstGeom prst="rect">
            <a:avLst/>
          </a:prstGeom>
        </p:spPr>
        <p:txBody>
          <a:bodyPr lIns="91428" tIns="45715" rIns="91428" bIns="45715"/>
          <a:lstStyle>
            <a:lvl1pPr marL="0" indent="0">
              <a:buNone/>
              <a:defRPr sz="4800" b="1">
                <a:solidFill>
                  <a:srgbClr val="053C6D"/>
                </a:solidFill>
                <a:latin typeface="Zurich BT" panose="020B0603020202030204" pitchFamily="34" charset="0"/>
              </a:defRPr>
            </a:lvl1pPr>
          </a:lstStyle>
          <a:p>
            <a:r>
              <a:rPr lang="en-US" dirty="0"/>
              <a:t>Text</a:t>
            </a:r>
          </a:p>
        </p:txBody>
      </p:sp>
      <p:sp>
        <p:nvSpPr>
          <p:cNvPr id="11" name="Text Placeholder 2"/>
          <p:cNvSpPr>
            <a:spLocks noGrp="1"/>
          </p:cNvSpPr>
          <p:nvPr>
            <p:ph type="body" sz="quarter" idx="11" hasCustomPrompt="1"/>
          </p:nvPr>
        </p:nvSpPr>
        <p:spPr>
          <a:xfrm>
            <a:off x="5500325" y="4979404"/>
            <a:ext cx="5220052" cy="757767"/>
          </a:xfrm>
          <a:prstGeom prst="rect">
            <a:avLst/>
          </a:prstGeom>
        </p:spPr>
        <p:txBody>
          <a:bodyPr lIns="91428" tIns="45715" rIns="91428" bIns="45715"/>
          <a:lstStyle>
            <a:lvl1pPr marL="0" indent="0">
              <a:buNone/>
              <a:defRPr sz="2400" b="1">
                <a:solidFill>
                  <a:srgbClr val="97291E"/>
                </a:solidFill>
                <a:latin typeface="Zurich BT" panose="020B0603020202030204" pitchFamily="34" charset="0"/>
              </a:defRPr>
            </a:lvl1pPr>
          </a:lstStyle>
          <a:p>
            <a:r>
              <a:rPr lang="en-US" dirty="0" smtClean="0"/>
              <a:t>Text</a:t>
            </a:r>
            <a:endParaRPr lang="en-US" dirty="0"/>
          </a:p>
        </p:txBody>
      </p:sp>
      <p:sp>
        <p:nvSpPr>
          <p:cNvPr id="12" name="Text Placeholder 3"/>
          <p:cNvSpPr>
            <a:spLocks noGrp="1"/>
          </p:cNvSpPr>
          <p:nvPr>
            <p:ph type="body" sz="quarter" idx="12" hasCustomPrompt="1"/>
          </p:nvPr>
        </p:nvSpPr>
        <p:spPr>
          <a:xfrm>
            <a:off x="5491281" y="5969005"/>
            <a:ext cx="2822123" cy="368021"/>
          </a:xfrm>
          <a:prstGeom prst="rect">
            <a:avLst/>
          </a:prstGeom>
        </p:spPr>
        <p:txBody>
          <a:bodyPr lIns="91428" tIns="45715" rIns="91428" bIns="45715"/>
          <a:lstStyle>
            <a:lvl1pPr marL="0" indent="0">
              <a:buNone/>
              <a:defRPr sz="2000">
                <a:solidFill>
                  <a:srgbClr val="053C6D"/>
                </a:solidFill>
                <a:latin typeface="Zurich BT" panose="020B0603020202030204" pitchFamily="34" charset="0"/>
              </a:defRPr>
            </a:lvl1pPr>
          </a:lstStyle>
          <a:p>
            <a:r>
              <a:rPr lang="en-US" dirty="0" smtClean="0"/>
              <a:t>Date</a:t>
            </a:r>
            <a:endParaRPr lang="en-US" dirty="0"/>
          </a:p>
        </p:txBody>
      </p:sp>
    </p:spTree>
    <p:extLst>
      <p:ext uri="{BB962C8B-B14F-4D97-AF65-F5344CB8AC3E}">
        <p14:creationId xmlns:p14="http://schemas.microsoft.com/office/powerpoint/2010/main" val="5197051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5D0CF976-5D05-42DF-A2FB-02B382C81E7B}"/>
              </a:ext>
            </a:extLst>
          </p:cNvPr>
          <p:cNvSpPr>
            <a:spLocks noGrp="1"/>
          </p:cNvSpPr>
          <p:nvPr>
            <p:ph type="sldNum" sz="quarter" idx="12"/>
          </p:nvPr>
        </p:nvSpPr>
        <p:spPr>
          <a:xfrm>
            <a:off x="11226272" y="6561139"/>
            <a:ext cx="612774" cy="180974"/>
          </a:xfrm>
          <a:prstGeom prst="rect">
            <a:avLst/>
          </a:prstGeom>
        </p:spPr>
        <p:txBody>
          <a:bodyPr/>
          <a:lstStyle>
            <a:lvl1pPr algn="r">
              <a:defRPr sz="1200">
                <a:solidFill>
                  <a:srgbClr val="34425F"/>
                </a:solidFill>
              </a:defRPr>
            </a:lvl1pPr>
          </a:lstStyle>
          <a:p>
            <a:fld id="{5EB519A5-3402-4DE4-B1A7-D9EEDBCA088E}" type="slidenum">
              <a:rPr lang="en-GB" smtClean="0"/>
              <a:pPr/>
              <a:t>‹#›</a:t>
            </a:fld>
            <a:endParaRPr lang="en-GB"/>
          </a:p>
        </p:txBody>
      </p:sp>
      <p:sp>
        <p:nvSpPr>
          <p:cNvPr id="4" name="Title 3"/>
          <p:cNvSpPr>
            <a:spLocks noGrp="1"/>
          </p:cNvSpPr>
          <p:nvPr>
            <p:ph type="title"/>
          </p:nvPr>
        </p:nvSpPr>
        <p:spPr/>
        <p:txBody>
          <a:bodyPr/>
          <a:lstStyle/>
          <a:p>
            <a:r>
              <a:rPr lang="en-US" smtClean="0"/>
              <a:t>Click to edit Master title style</a:t>
            </a:r>
            <a:endParaRPr lang="en-IN"/>
          </a:p>
        </p:txBody>
      </p:sp>
    </p:spTree>
    <p:extLst>
      <p:ext uri="{BB962C8B-B14F-4D97-AF65-F5344CB8AC3E}">
        <p14:creationId xmlns:p14="http://schemas.microsoft.com/office/powerpoint/2010/main" val="3670304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5128663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pact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48" y="7"/>
            <a:ext cx="12203236" cy="6865201"/>
          </a:xfrm>
          <a:prstGeom prst="rect">
            <a:avLst/>
          </a:prstGeom>
        </p:spPr>
      </p:pic>
      <p:sp>
        <p:nvSpPr>
          <p:cNvPr id="10" name="Picture Placeholder 2"/>
          <p:cNvSpPr>
            <a:spLocks noGrp="1"/>
          </p:cNvSpPr>
          <p:nvPr>
            <p:ph type="pic" sz="quarter" idx="10" hasCustomPrompt="1"/>
          </p:nvPr>
        </p:nvSpPr>
        <p:spPr>
          <a:xfrm>
            <a:off x="6" y="7"/>
            <a:ext cx="12199977" cy="6865201"/>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01350 w 12188825"/>
              <a:gd name="connsiteY3" fmla="*/ 6848475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01350 w 12188825"/>
              <a:gd name="connsiteY3" fmla="*/ 6848475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29925 w 12188825"/>
              <a:gd name="connsiteY3" fmla="*/ 6134100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1382375 w 12188825"/>
              <a:gd name="connsiteY3" fmla="*/ 6419850 h 6858000"/>
              <a:gd name="connsiteX4" fmla="*/ 10829925 w 12188825"/>
              <a:gd name="connsiteY4" fmla="*/ 6134100 h 6858000"/>
              <a:gd name="connsiteX5" fmla="*/ 0 w 12188825"/>
              <a:gd name="connsiteY5" fmla="*/ 6858000 h 6858000"/>
              <a:gd name="connsiteX6" fmla="*/ 0 w 12188825"/>
              <a:gd name="connsiteY6"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1382375 w 12188825"/>
              <a:gd name="connsiteY3" fmla="*/ 6419850 h 6858000"/>
              <a:gd name="connsiteX4" fmla="*/ 11382375 w 12188825"/>
              <a:gd name="connsiteY4" fmla="*/ 6419850 h 6858000"/>
              <a:gd name="connsiteX5" fmla="*/ 10829925 w 12188825"/>
              <a:gd name="connsiteY5" fmla="*/ 6134100 h 6858000"/>
              <a:gd name="connsiteX6" fmla="*/ 0 w 12188825"/>
              <a:gd name="connsiteY6" fmla="*/ 6858000 h 6858000"/>
              <a:gd name="connsiteX7" fmla="*/ 0 w 12188825"/>
              <a:gd name="connsiteY7" fmla="*/ 0 h 6858000"/>
              <a:gd name="connsiteX0" fmla="*/ 0 w 12188825"/>
              <a:gd name="connsiteY0" fmla="*/ 0 h 6877050"/>
              <a:gd name="connsiteX1" fmla="*/ 12188825 w 12188825"/>
              <a:gd name="connsiteY1" fmla="*/ 0 h 6877050"/>
              <a:gd name="connsiteX2" fmla="*/ 12188825 w 12188825"/>
              <a:gd name="connsiteY2" fmla="*/ 6858000 h 6877050"/>
              <a:gd name="connsiteX3" fmla="*/ 11382375 w 12188825"/>
              <a:gd name="connsiteY3" fmla="*/ 6419850 h 6877050"/>
              <a:gd name="connsiteX4" fmla="*/ 10763250 w 12188825"/>
              <a:gd name="connsiteY4" fmla="*/ 6877050 h 6877050"/>
              <a:gd name="connsiteX5" fmla="*/ 10829925 w 12188825"/>
              <a:gd name="connsiteY5" fmla="*/ 61341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1353800 w 12188825"/>
              <a:gd name="connsiteY3" fmla="*/ 6838950 h 6877050"/>
              <a:gd name="connsiteX4" fmla="*/ 10763250 w 12188825"/>
              <a:gd name="connsiteY4" fmla="*/ 6877050 h 6877050"/>
              <a:gd name="connsiteX5" fmla="*/ 10829925 w 12188825"/>
              <a:gd name="connsiteY5" fmla="*/ 61341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10829925 w 12188825"/>
              <a:gd name="connsiteY4" fmla="*/ 6134100 h 6877050"/>
              <a:gd name="connsiteX5" fmla="*/ 0 w 12188825"/>
              <a:gd name="connsiteY5" fmla="*/ 6858000 h 6877050"/>
              <a:gd name="connsiteX6" fmla="*/ 0 w 12188825"/>
              <a:gd name="connsiteY6"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0 w 12188825"/>
              <a:gd name="connsiteY5" fmla="*/ 6858000 h 6877050"/>
              <a:gd name="connsiteX6" fmla="*/ 0 w 12188825"/>
              <a:gd name="connsiteY6"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09875 w 12188825"/>
              <a:gd name="connsiteY5" fmla="*/ 68580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09875 w 12188825"/>
              <a:gd name="connsiteY5" fmla="*/ 68580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9324975 w 12188825"/>
              <a:gd name="connsiteY4" fmla="*/ 1524000 h 6858000"/>
              <a:gd name="connsiteX5" fmla="*/ 2852329 w 12188825"/>
              <a:gd name="connsiteY5" fmla="*/ 6854734 h 6858000"/>
              <a:gd name="connsiteX6" fmla="*/ 0 w 12188825"/>
              <a:gd name="connsiteY6" fmla="*/ 6858000 h 6858000"/>
              <a:gd name="connsiteX7" fmla="*/ 0 w 12188825"/>
              <a:gd name="connsiteY7"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9324975 w 12188825"/>
              <a:gd name="connsiteY4" fmla="*/ 1524000 h 6858000"/>
              <a:gd name="connsiteX5" fmla="*/ 2852329 w 12188825"/>
              <a:gd name="connsiteY5" fmla="*/ 6854734 h 6858000"/>
              <a:gd name="connsiteX6" fmla="*/ 0 w 12188825"/>
              <a:gd name="connsiteY6" fmla="*/ 6858000 h 6858000"/>
              <a:gd name="connsiteX7" fmla="*/ 0 w 12188825"/>
              <a:gd name="connsiteY7"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201400 w 12188825"/>
              <a:gd name="connsiteY4" fmla="*/ 603885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10950 w 12188825"/>
              <a:gd name="connsiteY4" fmla="*/ 47625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10950 w 12188825"/>
              <a:gd name="connsiteY4" fmla="*/ 47625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334750 w 12188825"/>
              <a:gd name="connsiteY4" fmla="*/ 4733925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620375 w 12188825"/>
              <a:gd name="connsiteY3" fmla="*/ 6838950 h 6858000"/>
              <a:gd name="connsiteX4" fmla="*/ 11334750 w 12188825"/>
              <a:gd name="connsiteY4" fmla="*/ 4733925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7525"/>
              <a:gd name="connsiteX1" fmla="*/ 12188825 w 12188825"/>
              <a:gd name="connsiteY1" fmla="*/ 0 h 6867525"/>
              <a:gd name="connsiteX2" fmla="*/ 12188825 w 12188825"/>
              <a:gd name="connsiteY2" fmla="*/ 6858000 h 6867525"/>
              <a:gd name="connsiteX3" fmla="*/ 10534650 w 12188825"/>
              <a:gd name="connsiteY3" fmla="*/ 6867525 h 6867525"/>
              <a:gd name="connsiteX4" fmla="*/ 11334750 w 12188825"/>
              <a:gd name="connsiteY4" fmla="*/ 4733925 h 6867525"/>
              <a:gd name="connsiteX5" fmla="*/ 9363075 w 12188825"/>
              <a:gd name="connsiteY5" fmla="*/ 1743075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534650 w 12188825"/>
              <a:gd name="connsiteY3" fmla="*/ 6867525 h 6867525"/>
              <a:gd name="connsiteX4" fmla="*/ 11334750 w 12188825"/>
              <a:gd name="connsiteY4" fmla="*/ 4733925 h 6867525"/>
              <a:gd name="connsiteX5" fmla="*/ 9582122 w 12188825"/>
              <a:gd name="connsiteY5" fmla="*/ 1561848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9582122 w 12188825"/>
              <a:gd name="connsiteY5" fmla="*/ 1561848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9582122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8924983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924983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72600 w 12188825"/>
              <a:gd name="connsiteY5" fmla="*/ 1685845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72600 w 12188825"/>
              <a:gd name="connsiteY5" fmla="*/ 1685845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77361 w 12188825"/>
              <a:gd name="connsiteY5" fmla="*/ 1523696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77361 w 12188825"/>
              <a:gd name="connsiteY5" fmla="*/ 1523696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48790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477367 w 12188825"/>
              <a:gd name="connsiteY5" fmla="*/ 1619079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477367 w 12188825"/>
              <a:gd name="connsiteY5" fmla="*/ 1619079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96139"/>
              <a:gd name="connsiteX1" fmla="*/ 12188825 w 12188825"/>
              <a:gd name="connsiteY1" fmla="*/ 0 h 6896139"/>
              <a:gd name="connsiteX2" fmla="*/ 12188825 w 12188825"/>
              <a:gd name="connsiteY2" fmla="*/ 6858000 h 6896139"/>
              <a:gd name="connsiteX3" fmla="*/ 10725126 w 12188825"/>
              <a:gd name="connsiteY3" fmla="*/ 6896139 h 6896139"/>
              <a:gd name="connsiteX4" fmla="*/ 11506178 w 12188825"/>
              <a:gd name="connsiteY4" fmla="*/ 4609928 h 6896139"/>
              <a:gd name="connsiteX5" fmla="*/ 8591653 w 12188825"/>
              <a:gd name="connsiteY5" fmla="*/ 1590464 h 6896139"/>
              <a:gd name="connsiteX6" fmla="*/ 5201560 w 12188825"/>
              <a:gd name="connsiteY6" fmla="*/ 3490991 h 6896139"/>
              <a:gd name="connsiteX7" fmla="*/ 3753949 w 12188825"/>
              <a:gd name="connsiteY7" fmla="*/ 5150643 h 6896139"/>
              <a:gd name="connsiteX8" fmla="*/ 2842848 w 12188825"/>
              <a:gd name="connsiteY8" fmla="*/ 6854721 h 6896139"/>
              <a:gd name="connsiteX9" fmla="*/ 0 w 12188825"/>
              <a:gd name="connsiteY9" fmla="*/ 6858000 h 6896139"/>
              <a:gd name="connsiteX10" fmla="*/ 0 w 12188825"/>
              <a:gd name="connsiteY10" fmla="*/ 0 h 6896139"/>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753949 w 12188825"/>
              <a:gd name="connsiteY7" fmla="*/ 5150643 h 6902412"/>
              <a:gd name="connsiteX8" fmla="*/ 2842849 w 12188825"/>
              <a:gd name="connsiteY8" fmla="*/ 6902412 h 6902412"/>
              <a:gd name="connsiteX9" fmla="*/ 0 w 12188825"/>
              <a:gd name="connsiteY9" fmla="*/ 6858000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753949 w 12188825"/>
              <a:gd name="connsiteY7" fmla="*/ 5150643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0134502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0134502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6914249 w 12188825"/>
              <a:gd name="connsiteY7" fmla="*/ 2222406 h 6902412"/>
              <a:gd name="connsiteX8" fmla="*/ 5201560 w 12188825"/>
              <a:gd name="connsiteY8" fmla="*/ 3490991 h 6902412"/>
              <a:gd name="connsiteX9" fmla="*/ 3801568 w 12188825"/>
              <a:gd name="connsiteY9" fmla="*/ 5131567 h 6902412"/>
              <a:gd name="connsiteX10" fmla="*/ 2842849 w 12188825"/>
              <a:gd name="connsiteY10" fmla="*/ 6902412 h 6902412"/>
              <a:gd name="connsiteX11" fmla="*/ 0 w 12188825"/>
              <a:gd name="connsiteY11" fmla="*/ 6886615 h 6902412"/>
              <a:gd name="connsiteX12" fmla="*/ 0 w 12188825"/>
              <a:gd name="connsiteY12"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2842849 w 12188825"/>
              <a:gd name="connsiteY10" fmla="*/ 6902412 h 6902412"/>
              <a:gd name="connsiteX11" fmla="*/ 0 w 12188825"/>
              <a:gd name="connsiteY11" fmla="*/ 6886615 h 6902412"/>
              <a:gd name="connsiteX12" fmla="*/ 0 w 12188825"/>
              <a:gd name="connsiteY12"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886615"/>
              <a:gd name="connsiteX1" fmla="*/ 12188825 w 12188825"/>
              <a:gd name="connsiteY1" fmla="*/ 0 h 6886615"/>
              <a:gd name="connsiteX2" fmla="*/ 12188825 w 12188825"/>
              <a:gd name="connsiteY2" fmla="*/ 6858000 h 6886615"/>
              <a:gd name="connsiteX3" fmla="*/ 10725126 w 12188825"/>
              <a:gd name="connsiteY3" fmla="*/ 6877063 h 6886615"/>
              <a:gd name="connsiteX4" fmla="*/ 11506178 w 12188825"/>
              <a:gd name="connsiteY4" fmla="*/ 4609928 h 6886615"/>
              <a:gd name="connsiteX5" fmla="*/ 11323750 w 12188825"/>
              <a:gd name="connsiteY5" fmla="*/ 2813776 h 6886615"/>
              <a:gd name="connsiteX6" fmla="*/ 10382119 w 12188825"/>
              <a:gd name="connsiteY6" fmla="*/ 1771690 h 6886615"/>
              <a:gd name="connsiteX7" fmla="*/ 8704716 w 12188825"/>
              <a:gd name="connsiteY7" fmla="*/ 1573806 h 6886615"/>
              <a:gd name="connsiteX8" fmla="*/ 6914249 w 12188825"/>
              <a:gd name="connsiteY8" fmla="*/ 2222406 h 6886615"/>
              <a:gd name="connsiteX9" fmla="*/ 5201560 w 12188825"/>
              <a:gd name="connsiteY9" fmla="*/ 3490991 h 6886615"/>
              <a:gd name="connsiteX10" fmla="*/ 3647600 w 12188825"/>
              <a:gd name="connsiteY10" fmla="*/ 5322330 h 6886615"/>
              <a:gd name="connsiteX11" fmla="*/ 2842850 w 12188825"/>
              <a:gd name="connsiteY11" fmla="*/ 6878628 h 6886615"/>
              <a:gd name="connsiteX12" fmla="*/ 0 w 12188825"/>
              <a:gd name="connsiteY12" fmla="*/ 6886615 h 6886615"/>
              <a:gd name="connsiteX13" fmla="*/ 0 w 12188825"/>
              <a:gd name="connsiteY13" fmla="*/ 0 h 6886615"/>
              <a:gd name="connsiteX0" fmla="*/ 0 w 12188825"/>
              <a:gd name="connsiteY0" fmla="*/ 0 h 6886615"/>
              <a:gd name="connsiteX1" fmla="*/ 12188825 w 12188825"/>
              <a:gd name="connsiteY1" fmla="*/ 0 h 6886615"/>
              <a:gd name="connsiteX2" fmla="*/ 12188825 w 12188825"/>
              <a:gd name="connsiteY2" fmla="*/ 6858000 h 6886615"/>
              <a:gd name="connsiteX3" fmla="*/ 10725126 w 12188825"/>
              <a:gd name="connsiteY3" fmla="*/ 6877063 h 6886615"/>
              <a:gd name="connsiteX4" fmla="*/ 11506178 w 12188825"/>
              <a:gd name="connsiteY4" fmla="*/ 4609928 h 6886615"/>
              <a:gd name="connsiteX5" fmla="*/ 11323750 w 12188825"/>
              <a:gd name="connsiteY5" fmla="*/ 2813776 h 6886615"/>
              <a:gd name="connsiteX6" fmla="*/ 10382119 w 12188825"/>
              <a:gd name="connsiteY6" fmla="*/ 1771690 h 6886615"/>
              <a:gd name="connsiteX7" fmla="*/ 8704716 w 12188825"/>
              <a:gd name="connsiteY7" fmla="*/ 1573806 h 6886615"/>
              <a:gd name="connsiteX8" fmla="*/ 6914249 w 12188825"/>
              <a:gd name="connsiteY8" fmla="*/ 2222406 h 6886615"/>
              <a:gd name="connsiteX9" fmla="*/ 5201560 w 12188825"/>
              <a:gd name="connsiteY9" fmla="*/ 3490991 h 6886615"/>
              <a:gd name="connsiteX10" fmla="*/ 3647600 w 12188825"/>
              <a:gd name="connsiteY10" fmla="*/ 5322330 h 6886615"/>
              <a:gd name="connsiteX11" fmla="*/ 2848788 w 12188825"/>
              <a:gd name="connsiteY11" fmla="*/ 6872683 h 6886615"/>
              <a:gd name="connsiteX12" fmla="*/ 0 w 12188825"/>
              <a:gd name="connsiteY12" fmla="*/ 6886615 h 6886615"/>
              <a:gd name="connsiteX13" fmla="*/ 0 w 12188825"/>
              <a:gd name="connsiteY13" fmla="*/ 0 h 6886615"/>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46990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46991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90614 w 12188825"/>
              <a:gd name="connsiteY9" fmla="*/ 341964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25" h="6872683">
                <a:moveTo>
                  <a:pt x="0" y="0"/>
                </a:moveTo>
                <a:lnTo>
                  <a:pt x="12188825" y="0"/>
                </a:lnTo>
                <a:lnTo>
                  <a:pt x="12188825" y="6858000"/>
                </a:lnTo>
                <a:lnTo>
                  <a:pt x="10742935" y="6865172"/>
                </a:lnTo>
                <a:cubicBezTo>
                  <a:pt x="10922496" y="6528610"/>
                  <a:pt x="11372828" y="5632278"/>
                  <a:pt x="11506178" y="4609928"/>
                </a:cubicBezTo>
                <a:cubicBezTo>
                  <a:pt x="11578701" y="4033467"/>
                  <a:pt x="11546463" y="3333009"/>
                  <a:pt x="11323750" y="2813776"/>
                </a:cubicBezTo>
                <a:cubicBezTo>
                  <a:pt x="11063843" y="2291547"/>
                  <a:pt x="10818626" y="2002135"/>
                  <a:pt x="10382119" y="1771690"/>
                </a:cubicBezTo>
                <a:cubicBezTo>
                  <a:pt x="9945612" y="1541245"/>
                  <a:pt x="9214441" y="1484379"/>
                  <a:pt x="8704716" y="1573806"/>
                </a:cubicBezTo>
                <a:cubicBezTo>
                  <a:pt x="8194991" y="1641679"/>
                  <a:pt x="7520743" y="1898580"/>
                  <a:pt x="6914249" y="2222406"/>
                </a:cubicBezTo>
                <a:cubicBezTo>
                  <a:pt x="6439486" y="2478515"/>
                  <a:pt x="5013860" y="3298645"/>
                  <a:pt x="3647600" y="5322330"/>
                </a:cubicBezTo>
                <a:cubicBezTo>
                  <a:pt x="3267345" y="5933513"/>
                  <a:pt x="3130193" y="6211612"/>
                  <a:pt x="2848788" y="6872683"/>
                </a:cubicBezTo>
                <a:lnTo>
                  <a:pt x="0" y="6862831"/>
                </a:lnTo>
                <a:lnTo>
                  <a:pt x="0" y="0"/>
                </a:lnTo>
                <a:close/>
              </a:path>
            </a:pathLst>
          </a:custGeom>
          <a:ln>
            <a:noFill/>
          </a:ln>
        </p:spPr>
        <p:txBody>
          <a:bodyPr lIns="91428" tIns="45715" rIns="91428" bIns="45715"/>
          <a:lstStyle>
            <a:lvl1pPr marL="0" indent="0">
              <a:buNone/>
              <a:defRPr sz="2400">
                <a:solidFill>
                  <a:schemeClr val="tx2"/>
                </a:solidFill>
              </a:defRPr>
            </a:lvl1pPr>
          </a:lstStyle>
          <a:p>
            <a:r>
              <a:rPr lang="en-US" smtClean="0"/>
              <a:t>Picture</a:t>
            </a:r>
            <a:endParaRPr lang="en-US"/>
          </a:p>
        </p:txBody>
      </p:sp>
      <p:sp>
        <p:nvSpPr>
          <p:cNvPr id="12" name="Text Placeholder 11"/>
          <p:cNvSpPr>
            <a:spLocks noGrp="1"/>
          </p:cNvSpPr>
          <p:nvPr>
            <p:ph type="body" sz="quarter" idx="11" hasCustomPrompt="1"/>
          </p:nvPr>
        </p:nvSpPr>
        <p:spPr>
          <a:xfrm>
            <a:off x="6400882" y="3886206"/>
            <a:ext cx="3658554" cy="990599"/>
          </a:xfrm>
          <a:prstGeom prst="rect">
            <a:avLst/>
          </a:prstGeom>
        </p:spPr>
        <p:txBody>
          <a:bodyPr lIns="91428" tIns="45715" rIns="91428" bIns="45715"/>
          <a:lstStyle>
            <a:lvl1pPr marL="0" indent="0">
              <a:buNone/>
              <a:defRPr b="1" baseline="0">
                <a:solidFill>
                  <a:schemeClr val="bg1"/>
                </a:solidFill>
              </a:defRPr>
            </a:lvl1pPr>
          </a:lstStyle>
          <a:p>
            <a:pPr lvl="0"/>
            <a:r>
              <a:rPr lang="en-US" b="0" dirty="0" smtClean="0"/>
              <a:t>Text</a:t>
            </a:r>
            <a:endParaRPr lang="en-US" dirty="0"/>
          </a:p>
        </p:txBody>
      </p:sp>
    </p:spTree>
    <p:extLst>
      <p:ext uri="{BB962C8B-B14F-4D97-AF65-F5344CB8AC3E}">
        <p14:creationId xmlns:p14="http://schemas.microsoft.com/office/powerpoint/2010/main" val="158357713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66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00E9CA34-B6B9-4DD8-A280-7CE0628758D5}" type="datetimeFigureOut">
              <a:rPr lang="en-US" smtClean="0">
                <a:solidFill>
                  <a:prstClr val="black"/>
                </a:solidFill>
              </a:rPr>
              <a:pPr/>
              <a:t>7/25/2019</a:t>
            </a:fld>
            <a:endParaRPr lang="en-IN">
              <a:solidFill>
                <a:prstClr val="black"/>
              </a:solidFill>
            </a:endParaRP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324679-37F7-426B-99C6-6F5119B4E2FB}" type="slidenum">
              <a:rPr lang="en-IN" smtClean="0">
                <a:solidFill>
                  <a:srgbClr val="1F497D"/>
                </a:solidFill>
              </a:rPr>
              <a:pPr/>
              <a:t>‹#›</a:t>
            </a:fld>
            <a:endParaRPr lang="en-IN">
              <a:solidFill>
                <a:srgbClr val="1F497D"/>
              </a:solidFill>
            </a:endParaRPr>
          </a:p>
        </p:txBody>
      </p:sp>
    </p:spTree>
    <p:extLst>
      <p:ext uri="{BB962C8B-B14F-4D97-AF65-F5344CB8AC3E}">
        <p14:creationId xmlns:p14="http://schemas.microsoft.com/office/powerpoint/2010/main" val="160719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089370-1E33-4221-957A-56C1B5ED8238}"/>
              </a:ext>
            </a:extLst>
          </p:cNvPr>
          <p:cNvSpPr>
            <a:spLocks noGrp="1"/>
          </p:cNvSpPr>
          <p:nvPr>
            <p:ph type="title"/>
          </p:nvPr>
        </p:nvSpPr>
        <p:spPr>
          <a:xfrm>
            <a:off x="334963" y="188913"/>
            <a:ext cx="10082212" cy="598487"/>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A22F1AA-B500-4BE4-8713-AC964616BAC1}"/>
              </a:ext>
            </a:extLst>
          </p:cNvPr>
          <p:cNvSpPr>
            <a:spLocks noGrp="1"/>
          </p:cNvSpPr>
          <p:nvPr>
            <p:ph type="dt" sz="half" idx="10"/>
          </p:nvPr>
        </p:nvSpPr>
        <p:spPr>
          <a:xfrm>
            <a:off x="838200" y="6356350"/>
            <a:ext cx="2743200" cy="365125"/>
          </a:xfrm>
          <a:prstGeom prst="rect">
            <a:avLst/>
          </a:prstGeom>
        </p:spPr>
        <p:txBody>
          <a:bodyPr/>
          <a:lstStyle/>
          <a:p>
            <a:fld id="{AD1C6602-9636-49D8-B83D-8C31DDEF1777}" type="datetimeFigureOut">
              <a:rPr lang="en-US" smtClean="0"/>
              <a:t>7/25/2019</a:t>
            </a:fld>
            <a:endParaRPr lang="en-US"/>
          </a:p>
        </p:txBody>
      </p:sp>
      <p:sp>
        <p:nvSpPr>
          <p:cNvPr id="4" name="Footer Placeholder 3">
            <a:extLst>
              <a:ext uri="{FF2B5EF4-FFF2-40B4-BE49-F238E27FC236}">
                <a16:creationId xmlns="" xmlns:a16="http://schemas.microsoft.com/office/drawing/2014/main" id="{A0B3A5DD-16B8-4EEC-8B30-789546B00F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869E0D9E-CC22-4C3E-873E-B3A498B8DBA8}"/>
              </a:ext>
            </a:extLst>
          </p:cNvPr>
          <p:cNvSpPr>
            <a:spLocks noGrp="1"/>
          </p:cNvSpPr>
          <p:nvPr>
            <p:ph type="sldNum" sz="quarter" idx="12"/>
          </p:nvPr>
        </p:nvSpPr>
        <p:spPr>
          <a:xfrm>
            <a:off x="8610600" y="6356350"/>
            <a:ext cx="2743200" cy="365125"/>
          </a:xfrm>
          <a:prstGeom prst="rect">
            <a:avLst/>
          </a:prstGeom>
        </p:spPr>
        <p:txBody>
          <a:bodyPr/>
          <a:lstStyle/>
          <a:p>
            <a:fld id="{49ABDE4C-213B-4116-BCC0-973FDB5790A1}" type="slidenum">
              <a:rPr lang="en-US" smtClean="0"/>
              <a:t>‹#›</a:t>
            </a:fld>
            <a:endParaRPr lang="en-US"/>
          </a:p>
        </p:txBody>
      </p:sp>
    </p:spTree>
    <p:extLst>
      <p:ext uri="{BB962C8B-B14F-4D97-AF65-F5344CB8AC3E}">
        <p14:creationId xmlns:p14="http://schemas.microsoft.com/office/powerpoint/2010/main" val="450626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mart Art Slide">
    <p:spTree>
      <p:nvGrpSpPr>
        <p:cNvPr id="1" name=""/>
        <p:cNvGrpSpPr/>
        <p:nvPr/>
      </p:nvGrpSpPr>
      <p:grpSpPr>
        <a:xfrm>
          <a:off x="0" y="0"/>
          <a:ext cx="0" cy="0"/>
          <a:chOff x="0" y="0"/>
          <a:chExt cx="0" cy="0"/>
        </a:xfrm>
      </p:grpSpPr>
      <p:sp>
        <p:nvSpPr>
          <p:cNvPr id="33" name="Text Placeholder 2"/>
          <p:cNvSpPr>
            <a:spLocks noGrp="1"/>
          </p:cNvSpPr>
          <p:nvPr>
            <p:ph type="body" sz="quarter" idx="12"/>
          </p:nvPr>
        </p:nvSpPr>
        <p:spPr>
          <a:xfrm>
            <a:off x="203258" y="237069"/>
            <a:ext cx="11687044" cy="753533"/>
          </a:xfrm>
          <a:prstGeom prst="rect">
            <a:avLst/>
          </a:prstGeom>
        </p:spPr>
        <p:txBody>
          <a:bodyPr lIns="91428" tIns="45715" rIns="91428" bIns="45715"/>
          <a:lstStyle>
            <a:lvl1pPr marL="0" indent="0">
              <a:buNone/>
              <a:defRPr sz="3200" b="1">
                <a:solidFill>
                  <a:schemeClr val="accent2"/>
                </a:solidFill>
                <a:latin typeface="Zurich BT" panose="020B0603020202030204" pitchFamily="34" charset="0"/>
              </a:defRPr>
            </a:lvl1pPr>
          </a:lstStyle>
          <a:p>
            <a:pPr lvl="0"/>
            <a:r>
              <a:rPr lang="en-US" smtClean="0"/>
              <a:t>Click to edit Master text styles</a:t>
            </a:r>
          </a:p>
        </p:txBody>
      </p:sp>
      <p:sp>
        <p:nvSpPr>
          <p:cNvPr id="5" name="SmartArt Placeholder 4"/>
          <p:cNvSpPr>
            <a:spLocks noGrp="1"/>
          </p:cNvSpPr>
          <p:nvPr>
            <p:ph type="dgm" sz="quarter" idx="13"/>
          </p:nvPr>
        </p:nvSpPr>
        <p:spPr>
          <a:xfrm>
            <a:off x="200070" y="1295403"/>
            <a:ext cx="11688644" cy="4363156"/>
          </a:xfrm>
          <a:prstGeom prst="rect">
            <a:avLst/>
          </a:prstGeom>
        </p:spPr>
        <p:txBody>
          <a:bodyPr vert="horz" lIns="91428" tIns="45715" rIns="91428" bIns="45715"/>
          <a:lstStyle>
            <a:lvl1pPr marL="0" indent="0">
              <a:buNone/>
              <a:defRPr lang="en-US" sz="2400" b="1" kern="1200" dirty="0">
                <a:solidFill>
                  <a:srgbClr val="053C6C"/>
                </a:solidFill>
                <a:latin typeface="Zurich BT" panose="020B0603020202030204" pitchFamily="34" charset="0"/>
                <a:ea typeface="+mn-ea"/>
                <a:cs typeface="+mn-cs"/>
              </a:defRPr>
            </a:lvl1pPr>
          </a:lstStyle>
          <a:p>
            <a:pPr lvl="0"/>
            <a:r>
              <a:rPr lang="en-US" noProof="0" smtClean="0"/>
              <a:t>Click icon to add SmartArt graphic</a:t>
            </a:r>
            <a:endParaRPr lang="en-US" noProof="0" dirty="0"/>
          </a:p>
        </p:txBody>
      </p:sp>
      <p:sp>
        <p:nvSpPr>
          <p:cNvPr id="4" name="Footer Placeholder 8"/>
          <p:cNvSpPr>
            <a:spLocks noGrp="1"/>
          </p:cNvSpPr>
          <p:nvPr>
            <p:ph type="ftr" sz="quarter" idx="14"/>
          </p:nvPr>
        </p:nvSpPr>
        <p:spPr/>
        <p:txBody>
          <a:bodyPr rtlCol="0"/>
          <a:lstStyle>
            <a:lvl1pPr algn="l" defTabSz="1218988">
              <a:defRPr lang="en-US" sz="1600" kern="1200">
                <a:solidFill>
                  <a:srgbClr val="1F497D"/>
                </a:solidFill>
                <a:latin typeface="+mn-lt"/>
                <a:ea typeface="+mn-ea"/>
                <a:cs typeface="+mn-cs"/>
              </a:defRPr>
            </a:lvl1pPr>
          </a:lstStyle>
          <a:p>
            <a:pPr>
              <a:defRPr/>
            </a:pPr>
            <a:endParaRPr/>
          </a:p>
        </p:txBody>
      </p:sp>
      <p:sp>
        <p:nvSpPr>
          <p:cNvPr id="6" name="Slide Number Placeholder 9"/>
          <p:cNvSpPr>
            <a:spLocks noGrp="1"/>
          </p:cNvSpPr>
          <p:nvPr>
            <p:ph type="sldNum" sz="quarter" idx="15"/>
          </p:nvPr>
        </p:nvSpPr>
        <p:spPr/>
        <p:txBody>
          <a:bodyPr rtlCol="0"/>
          <a:lstStyle>
            <a:lvl1pPr algn="r">
              <a:defRPr sz="1200">
                <a:solidFill>
                  <a:srgbClr val="1F497D"/>
                </a:solidFill>
                <a:latin typeface="Zurich Lt BT" pitchFamily="34" charset="0"/>
              </a:defRPr>
            </a:lvl1pPr>
          </a:lstStyle>
          <a:p>
            <a:pPr>
              <a:defRPr/>
            </a:pPr>
            <a:fld id="{21B1EA70-4A8B-434F-A5A6-FAD057B160A1}" type="slidenum">
              <a:rPr lang="en-US"/>
              <a:pPr>
                <a:defRPr/>
              </a:pPr>
              <a:t>‹#›</a:t>
            </a:fld>
            <a:endParaRPr lang="en-US" dirty="0"/>
          </a:p>
        </p:txBody>
      </p:sp>
    </p:spTree>
    <p:extLst>
      <p:ext uri="{BB962C8B-B14F-4D97-AF65-F5344CB8AC3E}">
        <p14:creationId xmlns:p14="http://schemas.microsoft.com/office/powerpoint/2010/main" val="3965795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 Smart Art ">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dirty="0"/>
              <a:t>Heading</a:t>
            </a:r>
          </a:p>
        </p:txBody>
      </p:sp>
      <p:sp>
        <p:nvSpPr>
          <p:cNvPr id="8" name="SmartArt Placeholder 12"/>
          <p:cNvSpPr>
            <a:spLocks noGrp="1"/>
          </p:cNvSpPr>
          <p:nvPr>
            <p:ph type="dgm" sz="quarter" idx="29" hasCustomPrompt="1"/>
          </p:nvPr>
        </p:nvSpPr>
        <p:spPr>
          <a:xfrm>
            <a:off x="6476505" y="1143006"/>
            <a:ext cx="5412209" cy="3581399"/>
          </a:xfrm>
          <a:prstGeom prst="rect">
            <a:avLst/>
          </a:prstGeom>
        </p:spPr>
        <p:txBody>
          <a:bodyPr lIns="91428" tIns="45715" rIns="91428" bIns="45715"/>
          <a:lstStyle>
            <a:lvl1pPr>
              <a:buNone/>
              <a:defRPr sz="2400">
                <a:solidFill>
                  <a:srgbClr val="053C6C"/>
                </a:solidFill>
                <a:latin typeface="Zurich BT" pitchFamily="34" charset="0"/>
              </a:defRPr>
            </a:lvl1pPr>
          </a:lstStyle>
          <a:p>
            <a:r>
              <a:rPr lang="en-US" dirty="0" smtClean="0"/>
              <a:t>Smart Art Graphic</a:t>
            </a:r>
            <a:endParaRPr lang="en-US" dirty="0"/>
          </a:p>
        </p:txBody>
      </p:sp>
      <p:sp>
        <p:nvSpPr>
          <p:cNvPr id="9" name="Text Placeholder 9"/>
          <p:cNvSpPr>
            <a:spLocks noGrp="1"/>
          </p:cNvSpPr>
          <p:nvPr>
            <p:ph type="body" sz="quarter" idx="30" hasCustomPrompt="1"/>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dirty="0" smtClean="0"/>
              <a:t>Sub Text</a:t>
            </a:r>
          </a:p>
          <a:p>
            <a:pPr lvl="0"/>
            <a:r>
              <a:rPr lang="en-US" dirty="0" smtClean="0"/>
              <a:t>Sub Text</a:t>
            </a:r>
          </a:p>
        </p:txBody>
      </p:sp>
      <p:sp>
        <p:nvSpPr>
          <p:cNvPr id="10"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
        <p:nvSpPr>
          <p:cNvPr id="11" name="Text Placeholder 17"/>
          <p:cNvSpPr>
            <a:spLocks noGrp="1"/>
          </p:cNvSpPr>
          <p:nvPr>
            <p:ph type="body" sz="quarter" idx="17" hasCustomPrompt="1"/>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Text 3</a:t>
            </a:r>
          </a:p>
          <a:p>
            <a:pPr lvl="1"/>
            <a:endParaRPr lang="en-US" dirty="0" smtClean="0"/>
          </a:p>
          <a:p>
            <a:pPr lvl="1"/>
            <a:endParaRPr lang="en-US" dirty="0" smtClean="0"/>
          </a:p>
          <a:p>
            <a:pPr lvl="0"/>
            <a:endParaRPr lang="en-US" dirty="0" smtClean="0"/>
          </a:p>
        </p:txBody>
      </p:sp>
    </p:spTree>
    <p:extLst>
      <p:ext uri="{BB962C8B-B14F-4D97-AF65-F5344CB8AC3E}">
        <p14:creationId xmlns:p14="http://schemas.microsoft.com/office/powerpoint/2010/main" val="32239721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A2AE5172-BD2B-4786-A096-6C1C0E0D9F81}" type="slidenum">
              <a:rPr lang="en-US" altLang="en-US"/>
              <a:pPr>
                <a:defRPr/>
              </a:pPr>
              <a:t>‹#›</a:t>
            </a:fld>
            <a:endParaRPr lang="en-US" altLang="en-US"/>
          </a:p>
        </p:txBody>
      </p:sp>
    </p:spTree>
    <p:extLst>
      <p:ext uri="{BB962C8B-B14F-4D97-AF65-F5344CB8AC3E}">
        <p14:creationId xmlns:p14="http://schemas.microsoft.com/office/powerpoint/2010/main" val="3171823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Image">
    <p:spTree>
      <p:nvGrpSpPr>
        <p:cNvPr id="1" name=""/>
        <p:cNvGrpSpPr/>
        <p:nvPr/>
      </p:nvGrpSpPr>
      <p:grpSpPr>
        <a:xfrm>
          <a:off x="0" y="0"/>
          <a:ext cx="0" cy="0"/>
          <a:chOff x="0" y="0"/>
          <a:chExt cx="0" cy="0"/>
        </a:xfrm>
      </p:grpSpPr>
      <p:sp>
        <p:nvSpPr>
          <p:cNvPr id="5" name="Picture Placeholder 7"/>
          <p:cNvSpPr>
            <a:spLocks noGrp="1"/>
          </p:cNvSpPr>
          <p:nvPr>
            <p:ph type="pic" sz="quarter" idx="14" hasCustomPrompt="1"/>
          </p:nvPr>
        </p:nvSpPr>
        <p:spPr>
          <a:xfrm>
            <a:off x="6707351" y="239191"/>
            <a:ext cx="5192005" cy="5933017"/>
          </a:xfrm>
          <a:prstGeom prst="rect">
            <a:avLst/>
          </a:prstGeom>
        </p:spPr>
        <p:txBody>
          <a:bodyPr vert="horz" lIns="91428" tIns="45715" rIns="91428" bIns="45715"/>
          <a:lstStyle>
            <a:lvl1pPr marL="0" indent="0">
              <a:buNone/>
              <a:defRPr sz="2400">
                <a:solidFill>
                  <a:srgbClr val="053C6D"/>
                </a:solidFill>
                <a:latin typeface="Zurich BT Roman"/>
                <a:cs typeface="Zurich BT Roman"/>
              </a:defRPr>
            </a:lvl1pPr>
          </a:lstStyle>
          <a:p>
            <a:r>
              <a:rPr lang="en-US" dirty="0"/>
              <a:t>Picture</a:t>
            </a:r>
          </a:p>
        </p:txBody>
      </p:sp>
      <p:sp>
        <p:nvSpPr>
          <p:cNvPr id="6" name="Text Placeholder 2"/>
          <p:cNvSpPr>
            <a:spLocks noGrp="1"/>
          </p:cNvSpPr>
          <p:nvPr>
            <p:ph type="body" sz="quarter" idx="15" hasCustomPrompt="1"/>
          </p:nvPr>
        </p:nvSpPr>
        <p:spPr>
          <a:xfrm>
            <a:off x="203259" y="237072"/>
            <a:ext cx="5894335"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7" name="Text Placeholder 2"/>
          <p:cNvSpPr>
            <a:spLocks noGrp="1"/>
          </p:cNvSpPr>
          <p:nvPr>
            <p:ph type="body" sz="quarter" idx="16" hasCustomPrompt="1"/>
          </p:nvPr>
        </p:nvSpPr>
        <p:spPr>
          <a:xfrm>
            <a:off x="201268" y="1219201"/>
            <a:ext cx="5894335"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8" name="Text Placeholder 17"/>
          <p:cNvSpPr>
            <a:spLocks noGrp="1"/>
          </p:cNvSpPr>
          <p:nvPr>
            <p:ph type="body" sz="quarter" idx="17" hasCustomPrompt="1"/>
          </p:nvPr>
        </p:nvSpPr>
        <p:spPr>
          <a:xfrm>
            <a:off x="201268" y="1828800"/>
            <a:ext cx="5894735" cy="3962400"/>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2857">
              <a:buFont typeface="Arial" pitchFamily="34" charset="0"/>
              <a:buChar char="•"/>
              <a:tabLst>
                <a:tab pos="687304" algn="l"/>
              </a:tabLst>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10"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2"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29936700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Chart ">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chemeClr val="accent2"/>
                </a:solidFill>
                <a:latin typeface="Zurich BT" panose="020B0603020202030204" pitchFamily="34" charset="0"/>
              </a:defRPr>
            </a:lvl1pPr>
          </a:lstStyle>
          <a:p>
            <a:pPr lvl="0"/>
            <a:r>
              <a:rPr lang="en-US" dirty="0"/>
              <a:t>Heading</a:t>
            </a:r>
          </a:p>
        </p:txBody>
      </p:sp>
      <p:sp>
        <p:nvSpPr>
          <p:cNvPr id="7" name="Chart Placeholder 6"/>
          <p:cNvSpPr>
            <a:spLocks noGrp="1"/>
          </p:cNvSpPr>
          <p:nvPr>
            <p:ph type="chart" sz="quarter" idx="28" hasCustomPrompt="1"/>
          </p:nvPr>
        </p:nvSpPr>
        <p:spPr>
          <a:xfrm>
            <a:off x="5943565" y="1219206"/>
            <a:ext cx="5930326" cy="3276601"/>
          </a:xfrm>
          <a:prstGeom prst="rect">
            <a:avLst/>
          </a:prstGeom>
        </p:spPr>
        <p:txBody>
          <a:bodyPr lIns="91428" tIns="45715" rIns="91428" bIns="45715"/>
          <a:lstStyle>
            <a:lvl1pPr>
              <a:buNone/>
              <a:defRPr sz="2400">
                <a:solidFill>
                  <a:srgbClr val="053C6C"/>
                </a:solidFill>
                <a:latin typeface="Zurich BT" pitchFamily="34" charset="0"/>
              </a:defRPr>
            </a:lvl1pPr>
          </a:lstStyle>
          <a:p>
            <a:r>
              <a:rPr lang="en-US" dirty="0" smtClean="0"/>
              <a:t>Chart</a:t>
            </a:r>
            <a:endParaRPr lang="en-US" dirty="0"/>
          </a:p>
        </p:txBody>
      </p:sp>
      <p:sp>
        <p:nvSpPr>
          <p:cNvPr id="10" name="Text Placeholder 9"/>
          <p:cNvSpPr>
            <a:spLocks noGrp="1"/>
          </p:cNvSpPr>
          <p:nvPr>
            <p:ph type="body" sz="quarter" idx="29" hasCustomPrompt="1"/>
          </p:nvPr>
        </p:nvSpPr>
        <p:spPr>
          <a:xfrm>
            <a:off x="6173351" y="4572003"/>
            <a:ext cx="5715360" cy="457200"/>
          </a:xfrm>
          <a:prstGeom prst="rect">
            <a:avLst/>
          </a:prstGeom>
        </p:spPr>
        <p:txBody>
          <a:bodyPr vert="horz" lIns="91428" tIns="45715" rIns="91428" bIns="45715"/>
          <a:lstStyle>
            <a:lvl1pPr marL="0" indent="0">
              <a:buFont typeface="Arial"/>
              <a:buNone/>
              <a:defRPr sz="2000" b="1">
                <a:solidFill>
                  <a:srgbClr val="1F497D"/>
                </a:solidFill>
                <a:latin typeface="Zurich BT Roman"/>
                <a:cs typeface="Zurich BT Roman"/>
              </a:defRPr>
            </a:lvl1pPr>
          </a:lstStyle>
          <a:p>
            <a:pPr lvl="0"/>
            <a:r>
              <a:rPr lang="en-US" dirty="0" smtClean="0"/>
              <a:t>Text</a:t>
            </a:r>
            <a:endParaRPr lang="en-US" dirty="0"/>
          </a:p>
        </p:txBody>
      </p:sp>
      <p:sp>
        <p:nvSpPr>
          <p:cNvPr id="13" name="Text Placeholder 9"/>
          <p:cNvSpPr>
            <a:spLocks noGrp="1"/>
          </p:cNvSpPr>
          <p:nvPr>
            <p:ph type="body" sz="quarter" idx="30" hasCustomPrompt="1"/>
          </p:nvPr>
        </p:nvSpPr>
        <p:spPr>
          <a:xfrm>
            <a:off x="6172218" y="5029205"/>
            <a:ext cx="5703285" cy="914401"/>
          </a:xfrm>
          <a:prstGeom prst="rect">
            <a:avLst/>
          </a:prstGeom>
        </p:spPr>
        <p:txBody>
          <a:bodyPr vert="horz" lIns="91428" tIns="45715" rIns="91428" bIns="45715"/>
          <a:lstStyle>
            <a:lvl1pPr marL="290477" indent="-231745">
              <a:buFont typeface="Arial"/>
              <a:buChar char="•"/>
              <a:defRPr sz="2000" b="0">
                <a:solidFill>
                  <a:srgbClr val="1F497D"/>
                </a:solidFill>
                <a:latin typeface="Zurich BT Roman"/>
                <a:cs typeface="Zurich BT Roman"/>
              </a:defRPr>
            </a:lvl1pPr>
          </a:lstStyle>
          <a:p>
            <a:pPr lvl="0"/>
            <a:r>
              <a:rPr lang="en-US" dirty="0" smtClean="0"/>
              <a:t>Text1</a:t>
            </a:r>
          </a:p>
          <a:p>
            <a:pPr lvl="0"/>
            <a:r>
              <a:rPr lang="en-US" dirty="0" smtClean="0"/>
              <a:t>Text 2</a:t>
            </a:r>
            <a:endParaRPr lang="en-US" dirty="0"/>
          </a:p>
        </p:txBody>
      </p:sp>
      <p:sp>
        <p:nvSpPr>
          <p:cNvPr id="15" name="Text Placeholder 2"/>
          <p:cNvSpPr>
            <a:spLocks noGrp="1"/>
          </p:cNvSpPr>
          <p:nvPr>
            <p:ph type="body" sz="quarter" idx="16" hasCustomPrompt="1"/>
          </p:nvPr>
        </p:nvSpPr>
        <p:spPr>
          <a:xfrm>
            <a:off x="201268" y="1219201"/>
            <a:ext cx="4979759"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6" name="Text Placeholder 17"/>
          <p:cNvSpPr>
            <a:spLocks noGrp="1"/>
          </p:cNvSpPr>
          <p:nvPr>
            <p:ph type="body" sz="quarter" idx="17" hasCustomPrompt="1"/>
          </p:nvPr>
        </p:nvSpPr>
        <p:spPr>
          <a:xfrm>
            <a:off x="201267" y="1828800"/>
            <a:ext cx="4980097" cy="3962400"/>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a:p>
            <a:pPr lvl="0"/>
            <a:endParaRPr lang="en-US" dirty="0" smtClean="0"/>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7"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35085819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creenshot with 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5E5F52-ED4F-4AA8-8BE2-7D2DBACFF16F}"/>
              </a:ext>
            </a:extLst>
          </p:cNvPr>
          <p:cNvSpPr>
            <a:spLocks noGrp="1"/>
          </p:cNvSpPr>
          <p:nvPr>
            <p:ph type="title" hasCustomPrompt="1"/>
          </p:nvPr>
        </p:nvSpPr>
        <p:spPr/>
        <p:txBody>
          <a:bodyPr/>
          <a:lstStyle>
            <a:lvl1pPr>
              <a:defRPr/>
            </a:lvl1pPr>
          </a:lstStyle>
          <a:p>
            <a:r>
              <a:rPr lang="en-US" dirty="0"/>
              <a:t>Headline in blue-gray accent 6 Arial 30 point</a:t>
            </a:r>
            <a:endParaRPr lang="en-GB" dirty="0"/>
          </a:p>
        </p:txBody>
      </p:sp>
      <p:sp>
        <p:nvSpPr>
          <p:cNvPr id="5" name="Slide Number Placeholder 4">
            <a:extLst>
              <a:ext uri="{FF2B5EF4-FFF2-40B4-BE49-F238E27FC236}">
                <a16:creationId xmlns="" xmlns:a16="http://schemas.microsoft.com/office/drawing/2014/main" id="{9388D5E8-88C5-4689-9D2C-741CAC27834C}"/>
              </a:ext>
            </a:extLst>
          </p:cNvPr>
          <p:cNvSpPr>
            <a:spLocks noGrp="1"/>
          </p:cNvSpPr>
          <p:nvPr>
            <p:ph type="sldNum" sz="quarter" idx="12"/>
          </p:nvPr>
        </p:nvSpPr>
        <p:spPr>
          <a:xfrm>
            <a:off x="11226272" y="6561139"/>
            <a:ext cx="612774" cy="180974"/>
          </a:xfrm>
          <a:prstGeom prst="rect">
            <a:avLst/>
          </a:prstGeom>
        </p:spPr>
        <p:txBody>
          <a:bodyPr/>
          <a:lstStyle/>
          <a:p>
            <a:fld id="{5EB519A5-3402-4DE4-B1A7-D9EEDBCA088E}" type="slidenum">
              <a:rPr lang="en-GB" smtClean="0"/>
              <a:t>‹#›</a:t>
            </a:fld>
            <a:endParaRPr lang="en-GB"/>
          </a:p>
        </p:txBody>
      </p:sp>
    </p:spTree>
    <p:extLst>
      <p:ext uri="{BB962C8B-B14F-4D97-AF65-F5344CB8AC3E}">
        <p14:creationId xmlns:p14="http://schemas.microsoft.com/office/powerpoint/2010/main" val="3880630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Table ">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dirty="0"/>
              <a:t>Heading</a:t>
            </a:r>
          </a:p>
        </p:txBody>
      </p:sp>
      <p:sp>
        <p:nvSpPr>
          <p:cNvPr id="7" name="Table Placeholder 3"/>
          <p:cNvSpPr>
            <a:spLocks noGrp="1"/>
          </p:cNvSpPr>
          <p:nvPr>
            <p:ph type="tbl" sz="quarter" idx="27"/>
          </p:nvPr>
        </p:nvSpPr>
        <p:spPr>
          <a:xfrm>
            <a:off x="6476505" y="1139355"/>
            <a:ext cx="5412209" cy="3581999"/>
          </a:xfrm>
          <a:prstGeom prst="rect">
            <a:avLst/>
          </a:prstGeom>
        </p:spPr>
        <p:txBody>
          <a:bodyPr lIns="91428" tIns="45715" rIns="91428" bIns="45715"/>
          <a:lstStyle>
            <a:lvl1pPr>
              <a:buNone/>
              <a:defRPr sz="2400" baseline="0">
                <a:solidFill>
                  <a:srgbClr val="053C6C"/>
                </a:solidFill>
                <a:latin typeface="Zurich BT" pitchFamily="34" charset="0"/>
              </a:defRPr>
            </a:lvl1pPr>
          </a:lstStyle>
          <a:p>
            <a:pPr lvl="0"/>
            <a:endParaRPr lang="en-US" dirty="0" smtClean="0"/>
          </a:p>
        </p:txBody>
      </p:sp>
      <p:sp>
        <p:nvSpPr>
          <p:cNvPr id="10" name="Text Placeholder 9"/>
          <p:cNvSpPr>
            <a:spLocks noGrp="1"/>
          </p:cNvSpPr>
          <p:nvPr>
            <p:ph type="body" sz="quarter" idx="29" hasCustomPrompt="1"/>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dirty="0" smtClean="0"/>
              <a:t>Sub Text</a:t>
            </a:r>
          </a:p>
          <a:p>
            <a:pPr lvl="0"/>
            <a:r>
              <a:rPr lang="en-US" dirty="0" smtClean="0"/>
              <a:t>Sub Text</a:t>
            </a:r>
          </a:p>
        </p:txBody>
      </p:sp>
      <p:sp>
        <p:nvSpPr>
          <p:cNvPr id="9"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
        <p:nvSpPr>
          <p:cNvPr id="12" name="Text Placeholder 17"/>
          <p:cNvSpPr>
            <a:spLocks noGrp="1"/>
          </p:cNvSpPr>
          <p:nvPr>
            <p:ph type="body" sz="quarter" idx="17" hasCustomPrompt="1"/>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Text 3</a:t>
            </a:r>
          </a:p>
          <a:p>
            <a:pPr lvl="1"/>
            <a:endParaRPr lang="en-US" dirty="0" smtClean="0"/>
          </a:p>
          <a:p>
            <a:pPr lvl="1"/>
            <a:endParaRPr lang="en-US" dirty="0" smtClean="0"/>
          </a:p>
          <a:p>
            <a:pPr lvl="0"/>
            <a:endParaRPr lang="en-US" dirty="0" smtClean="0"/>
          </a:p>
          <a:p>
            <a:pPr lvl="0"/>
            <a:endParaRPr lang="en-US" dirty="0" smtClean="0"/>
          </a:p>
        </p:txBody>
      </p:sp>
    </p:spTree>
    <p:extLst>
      <p:ext uri="{BB962C8B-B14F-4D97-AF65-F5344CB8AC3E}">
        <p14:creationId xmlns:p14="http://schemas.microsoft.com/office/powerpoint/2010/main" val="80996691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Smart Art ">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dirty="0"/>
              <a:t>Heading</a:t>
            </a:r>
          </a:p>
        </p:txBody>
      </p:sp>
      <p:sp>
        <p:nvSpPr>
          <p:cNvPr id="8" name="SmartArt Placeholder 12"/>
          <p:cNvSpPr>
            <a:spLocks noGrp="1"/>
          </p:cNvSpPr>
          <p:nvPr>
            <p:ph type="dgm" sz="quarter" idx="29" hasCustomPrompt="1"/>
          </p:nvPr>
        </p:nvSpPr>
        <p:spPr>
          <a:xfrm>
            <a:off x="6476505" y="1143006"/>
            <a:ext cx="5412209" cy="3581399"/>
          </a:xfrm>
          <a:prstGeom prst="rect">
            <a:avLst/>
          </a:prstGeom>
        </p:spPr>
        <p:txBody>
          <a:bodyPr lIns="91428" tIns="45715" rIns="91428" bIns="45715"/>
          <a:lstStyle>
            <a:lvl1pPr>
              <a:buNone/>
              <a:defRPr sz="2400">
                <a:solidFill>
                  <a:srgbClr val="053C6C"/>
                </a:solidFill>
                <a:latin typeface="Zurich BT" pitchFamily="34" charset="0"/>
              </a:defRPr>
            </a:lvl1pPr>
          </a:lstStyle>
          <a:p>
            <a:r>
              <a:rPr lang="en-US" dirty="0" smtClean="0"/>
              <a:t>Smart Art Graphic</a:t>
            </a:r>
            <a:endParaRPr lang="en-US" dirty="0"/>
          </a:p>
        </p:txBody>
      </p:sp>
      <p:sp>
        <p:nvSpPr>
          <p:cNvPr id="9" name="Text Placeholder 9"/>
          <p:cNvSpPr>
            <a:spLocks noGrp="1"/>
          </p:cNvSpPr>
          <p:nvPr>
            <p:ph type="body" sz="quarter" idx="30" hasCustomPrompt="1"/>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dirty="0" smtClean="0"/>
              <a:t>Sub Text</a:t>
            </a:r>
          </a:p>
          <a:p>
            <a:pPr lvl="0"/>
            <a:r>
              <a:rPr lang="en-US" dirty="0" smtClean="0"/>
              <a:t>Sub Text</a:t>
            </a:r>
          </a:p>
        </p:txBody>
      </p:sp>
      <p:sp>
        <p:nvSpPr>
          <p:cNvPr id="10"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
        <p:nvSpPr>
          <p:cNvPr id="11" name="Text Placeholder 17"/>
          <p:cNvSpPr>
            <a:spLocks noGrp="1"/>
          </p:cNvSpPr>
          <p:nvPr>
            <p:ph type="body" sz="quarter" idx="17" hasCustomPrompt="1"/>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Text 3</a:t>
            </a:r>
          </a:p>
          <a:p>
            <a:pPr lvl="1"/>
            <a:endParaRPr lang="en-US" dirty="0" smtClean="0"/>
          </a:p>
          <a:p>
            <a:pPr lvl="1"/>
            <a:endParaRPr lang="en-US" dirty="0" smtClean="0"/>
          </a:p>
          <a:p>
            <a:pPr lvl="0"/>
            <a:endParaRPr lang="en-US" dirty="0" smtClean="0"/>
          </a:p>
        </p:txBody>
      </p:sp>
    </p:spTree>
    <p:extLst>
      <p:ext uri="{BB962C8B-B14F-4D97-AF65-F5344CB8AC3E}">
        <p14:creationId xmlns:p14="http://schemas.microsoft.com/office/powerpoint/2010/main" val="375724225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139730251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Genda_1">
    <p:bg>
      <p:bgPr>
        <a:solidFill>
          <a:schemeClr val="accent1"/>
        </a:solidFill>
        <a:effectLst/>
      </p:bgPr>
    </p:bg>
    <p:spTree>
      <p:nvGrpSpPr>
        <p:cNvPr id="1" name=""/>
        <p:cNvGrpSpPr/>
        <p:nvPr/>
      </p:nvGrpSpPr>
      <p:grpSpPr>
        <a:xfrm>
          <a:off x="0" y="0"/>
          <a:ext cx="0" cy="0"/>
          <a:chOff x="0" y="0"/>
          <a:chExt cx="0" cy="0"/>
        </a:xfrm>
      </p:grpSpPr>
      <p:sp>
        <p:nvSpPr>
          <p:cNvPr id="4" name="Picture Placeholder 6"/>
          <p:cNvSpPr>
            <a:spLocks noGrp="1"/>
          </p:cNvSpPr>
          <p:nvPr>
            <p:ph type="pic" sz="quarter" idx="14" hasCustomPrompt="1"/>
          </p:nvPr>
        </p:nvSpPr>
        <p:spPr>
          <a:xfrm>
            <a:off x="6019780" y="2775394"/>
            <a:ext cx="5947054" cy="4118401"/>
          </a:xfrm>
          <a:custGeom>
            <a:avLst/>
            <a:gdLst>
              <a:gd name="connsiteX0" fmla="*/ 0 w 6039531"/>
              <a:gd name="connsiteY0" fmla="*/ 0 h 4543425"/>
              <a:gd name="connsiteX1" fmla="*/ 6039531 w 6039531"/>
              <a:gd name="connsiteY1" fmla="*/ 0 h 4543425"/>
              <a:gd name="connsiteX2" fmla="*/ 6039531 w 6039531"/>
              <a:gd name="connsiteY2" fmla="*/ 4543425 h 4543425"/>
              <a:gd name="connsiteX3" fmla="*/ 0 w 6039531"/>
              <a:gd name="connsiteY3" fmla="*/ 4543425 h 4543425"/>
              <a:gd name="connsiteX4" fmla="*/ 0 w 6039531"/>
              <a:gd name="connsiteY4" fmla="*/ 0 h 4543425"/>
              <a:gd name="connsiteX0" fmla="*/ 1838325 w 6039531"/>
              <a:gd name="connsiteY0" fmla="*/ 1733550 h 4543425"/>
              <a:gd name="connsiteX1" fmla="*/ 6039531 w 6039531"/>
              <a:gd name="connsiteY1" fmla="*/ 0 h 4543425"/>
              <a:gd name="connsiteX2" fmla="*/ 6039531 w 6039531"/>
              <a:gd name="connsiteY2" fmla="*/ 4543425 h 4543425"/>
              <a:gd name="connsiteX3" fmla="*/ 0 w 6039531"/>
              <a:gd name="connsiteY3" fmla="*/ 4543425 h 4543425"/>
              <a:gd name="connsiteX4" fmla="*/ 1838325 w 6039531"/>
              <a:gd name="connsiteY4" fmla="*/ 1733550 h 4543425"/>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5901188"/>
              <a:gd name="connsiteY0" fmla="*/ 1171575 h 3981450"/>
              <a:gd name="connsiteX1" fmla="*/ 5010831 w 5901188"/>
              <a:gd name="connsiteY1" fmla="*/ 0 h 3981450"/>
              <a:gd name="connsiteX2" fmla="*/ 5715681 w 5901188"/>
              <a:gd name="connsiteY2" fmla="*/ 3981450 h 3981450"/>
              <a:gd name="connsiteX3" fmla="*/ 0 w 5901188"/>
              <a:gd name="connsiteY3" fmla="*/ 3981450 h 3981450"/>
              <a:gd name="connsiteX4" fmla="*/ 1838325 w 5901188"/>
              <a:gd name="connsiteY4" fmla="*/ 1171575 h 3981450"/>
              <a:gd name="connsiteX0" fmla="*/ 1838325 w 6024106"/>
              <a:gd name="connsiteY0" fmla="*/ 1171575 h 3981450"/>
              <a:gd name="connsiteX1" fmla="*/ 5010831 w 6024106"/>
              <a:gd name="connsiteY1" fmla="*/ 0 h 3981450"/>
              <a:gd name="connsiteX2" fmla="*/ 5715681 w 6024106"/>
              <a:gd name="connsiteY2" fmla="*/ 3981450 h 3981450"/>
              <a:gd name="connsiteX3" fmla="*/ 0 w 6024106"/>
              <a:gd name="connsiteY3" fmla="*/ 3981450 h 3981450"/>
              <a:gd name="connsiteX4" fmla="*/ 1838325 w 6024106"/>
              <a:gd name="connsiteY4" fmla="*/ 1171575 h 3981450"/>
              <a:gd name="connsiteX0" fmla="*/ 1838325 w 5999156"/>
              <a:gd name="connsiteY0" fmla="*/ 1171575 h 3981450"/>
              <a:gd name="connsiteX1" fmla="*/ 5010831 w 5999156"/>
              <a:gd name="connsiteY1" fmla="*/ 0 h 3981450"/>
              <a:gd name="connsiteX2" fmla="*/ 5658531 w 5999156"/>
              <a:gd name="connsiteY2" fmla="*/ 3971925 h 3981450"/>
              <a:gd name="connsiteX3" fmla="*/ 0 w 5999156"/>
              <a:gd name="connsiteY3" fmla="*/ 3981450 h 3981450"/>
              <a:gd name="connsiteX4" fmla="*/ 1838325 w 5999156"/>
              <a:gd name="connsiteY4" fmla="*/ 1171575 h 3981450"/>
              <a:gd name="connsiteX0" fmla="*/ 1838325 w 5995110"/>
              <a:gd name="connsiteY0" fmla="*/ 1171575 h 3981450"/>
              <a:gd name="connsiteX1" fmla="*/ 5010831 w 5995110"/>
              <a:gd name="connsiteY1" fmla="*/ 0 h 3981450"/>
              <a:gd name="connsiteX2" fmla="*/ 5649006 w 5995110"/>
              <a:gd name="connsiteY2" fmla="*/ 3971925 h 3981450"/>
              <a:gd name="connsiteX3" fmla="*/ 0 w 5995110"/>
              <a:gd name="connsiteY3" fmla="*/ 3981450 h 3981450"/>
              <a:gd name="connsiteX4" fmla="*/ 1838325 w 5995110"/>
              <a:gd name="connsiteY4" fmla="*/ 1171575 h 3981450"/>
              <a:gd name="connsiteX0" fmla="*/ 1838325 w 6067416"/>
              <a:gd name="connsiteY0" fmla="*/ 1171575 h 3981450"/>
              <a:gd name="connsiteX1" fmla="*/ 5010831 w 6067416"/>
              <a:gd name="connsiteY1" fmla="*/ 0 h 3981450"/>
              <a:gd name="connsiteX2" fmla="*/ 5649006 w 6067416"/>
              <a:gd name="connsiteY2" fmla="*/ 3971925 h 3981450"/>
              <a:gd name="connsiteX3" fmla="*/ 0 w 6067416"/>
              <a:gd name="connsiteY3" fmla="*/ 3981450 h 3981450"/>
              <a:gd name="connsiteX4" fmla="*/ 1838325 w 6067416"/>
              <a:gd name="connsiteY4" fmla="*/ 1171575 h 3981450"/>
              <a:gd name="connsiteX0" fmla="*/ 1838325 w 6030455"/>
              <a:gd name="connsiteY0" fmla="*/ 1171575 h 3981450"/>
              <a:gd name="connsiteX1" fmla="*/ 5010831 w 6030455"/>
              <a:gd name="connsiteY1" fmla="*/ 0 h 3981450"/>
              <a:gd name="connsiteX2" fmla="*/ 5649006 w 6030455"/>
              <a:gd name="connsiteY2" fmla="*/ 3971925 h 3981450"/>
              <a:gd name="connsiteX3" fmla="*/ 0 w 6030455"/>
              <a:gd name="connsiteY3" fmla="*/ 3981450 h 3981450"/>
              <a:gd name="connsiteX4" fmla="*/ 1838325 w 6030455"/>
              <a:gd name="connsiteY4" fmla="*/ 1171575 h 3981450"/>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06909"/>
              <a:gd name="connsiteY0" fmla="*/ 1186089 h 3995964"/>
              <a:gd name="connsiteX1" fmla="*/ 4999945 w 6006909"/>
              <a:gd name="connsiteY1" fmla="*/ 0 h 3995964"/>
              <a:gd name="connsiteX2" fmla="*/ 5649006 w 6006909"/>
              <a:gd name="connsiteY2" fmla="*/ 3986439 h 3995964"/>
              <a:gd name="connsiteX3" fmla="*/ 0 w 6006909"/>
              <a:gd name="connsiteY3" fmla="*/ 3995964 h 3995964"/>
              <a:gd name="connsiteX4" fmla="*/ 1838325 w 6006909"/>
              <a:gd name="connsiteY4" fmla="*/ 1186089 h 3995964"/>
              <a:gd name="connsiteX0" fmla="*/ 1838325 w 6023217"/>
              <a:gd name="connsiteY0" fmla="*/ 1186089 h 3995964"/>
              <a:gd name="connsiteX1" fmla="*/ 4999945 w 6023217"/>
              <a:gd name="connsiteY1" fmla="*/ 0 h 3995964"/>
              <a:gd name="connsiteX2" fmla="*/ 5649006 w 6023217"/>
              <a:gd name="connsiteY2" fmla="*/ 3986439 h 3995964"/>
              <a:gd name="connsiteX3" fmla="*/ 0 w 6023217"/>
              <a:gd name="connsiteY3" fmla="*/ 3995964 h 3995964"/>
              <a:gd name="connsiteX4" fmla="*/ 1838325 w 6023217"/>
              <a:gd name="connsiteY4" fmla="*/ 1186089 h 3995964"/>
              <a:gd name="connsiteX0" fmla="*/ 1838325 w 6024898"/>
              <a:gd name="connsiteY0" fmla="*/ 1186089 h 3995964"/>
              <a:gd name="connsiteX1" fmla="*/ 4999945 w 6024898"/>
              <a:gd name="connsiteY1" fmla="*/ 0 h 3995964"/>
              <a:gd name="connsiteX2" fmla="*/ 5649006 w 6024898"/>
              <a:gd name="connsiteY2" fmla="*/ 3986439 h 3995964"/>
              <a:gd name="connsiteX3" fmla="*/ 0 w 6024898"/>
              <a:gd name="connsiteY3" fmla="*/ 3995964 h 3995964"/>
              <a:gd name="connsiteX4" fmla="*/ 1838325 w 6024898"/>
              <a:gd name="connsiteY4" fmla="*/ 1186089 h 3995964"/>
              <a:gd name="connsiteX0" fmla="*/ 1838325 w 6041818"/>
              <a:gd name="connsiteY0" fmla="*/ 1186089 h 3995964"/>
              <a:gd name="connsiteX1" fmla="*/ 4999945 w 6041818"/>
              <a:gd name="connsiteY1" fmla="*/ 0 h 3995964"/>
              <a:gd name="connsiteX2" fmla="*/ 5649006 w 6041818"/>
              <a:gd name="connsiteY2" fmla="*/ 3986439 h 3995964"/>
              <a:gd name="connsiteX3" fmla="*/ 0 w 6041818"/>
              <a:gd name="connsiteY3" fmla="*/ 3995964 h 3995964"/>
              <a:gd name="connsiteX4" fmla="*/ 1838325 w 6041818"/>
              <a:gd name="connsiteY4" fmla="*/ 1186089 h 3995964"/>
              <a:gd name="connsiteX0" fmla="*/ 1838325 w 6041818"/>
              <a:gd name="connsiteY0" fmla="*/ 1186089 h 3995964"/>
              <a:gd name="connsiteX1" fmla="*/ 3277445 w 6041818"/>
              <a:gd name="connsiteY1" fmla="*/ 295988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186089 h 3995964"/>
              <a:gd name="connsiteX1" fmla="*/ 3299747 w 6041818"/>
              <a:gd name="connsiteY1" fmla="*/ 175555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246863 h 4056738"/>
              <a:gd name="connsiteX1" fmla="*/ 3299747 w 6041818"/>
              <a:gd name="connsiteY1" fmla="*/ 236329 h 4056738"/>
              <a:gd name="connsiteX2" fmla="*/ 4999945 w 6041818"/>
              <a:gd name="connsiteY2" fmla="*/ 60774 h 4056738"/>
              <a:gd name="connsiteX3" fmla="*/ 5649006 w 6041818"/>
              <a:gd name="connsiteY3" fmla="*/ 4047213 h 4056738"/>
              <a:gd name="connsiteX4" fmla="*/ 0 w 6041818"/>
              <a:gd name="connsiteY4" fmla="*/ 4056738 h 4056738"/>
              <a:gd name="connsiteX5" fmla="*/ 1838325 w 6041818"/>
              <a:gd name="connsiteY5" fmla="*/ 1246863 h 4056738"/>
              <a:gd name="connsiteX0" fmla="*/ 1838325 w 6041818"/>
              <a:gd name="connsiteY0" fmla="*/ 1302400 h 4112275"/>
              <a:gd name="connsiteX1" fmla="*/ 3299747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302400 h 4112275"/>
              <a:gd name="connsiteX1" fmla="*/ 3268524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8271 h 4104764"/>
              <a:gd name="connsiteX1" fmla="*/ 3268524 w 6041818"/>
              <a:gd name="connsiteY1" fmla="*/ 284355 h 4104764"/>
              <a:gd name="connsiteX2" fmla="*/ 4999945 w 6041818"/>
              <a:gd name="connsiteY2" fmla="*/ 108800 h 4104764"/>
              <a:gd name="connsiteX3" fmla="*/ 5649006 w 6041818"/>
              <a:gd name="connsiteY3" fmla="*/ 4095239 h 4104764"/>
              <a:gd name="connsiteX4" fmla="*/ 0 w 6041818"/>
              <a:gd name="connsiteY4" fmla="*/ 4104764 h 4104764"/>
              <a:gd name="connsiteX5" fmla="*/ 1842786 w 6041818"/>
              <a:gd name="connsiteY5" fmla="*/ 1308271 h 4104764"/>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50256"/>
              <a:gd name="connsiteY0" fmla="*/ 1308271 h 4111641"/>
              <a:gd name="connsiteX1" fmla="*/ 3174854 w 5950256"/>
              <a:gd name="connsiteY1" fmla="*/ 284355 h 4111641"/>
              <a:gd name="connsiteX2" fmla="*/ 4906275 w 5950256"/>
              <a:gd name="connsiteY2" fmla="*/ 108800 h 4111641"/>
              <a:gd name="connsiteX3" fmla="*/ 5559436 w 5950256"/>
              <a:gd name="connsiteY3" fmla="*/ 4111641 h 4111641"/>
              <a:gd name="connsiteX4" fmla="*/ 0 w 5950256"/>
              <a:gd name="connsiteY4" fmla="*/ 4109225 h 4111641"/>
              <a:gd name="connsiteX5" fmla="*/ 1749116 w 5950256"/>
              <a:gd name="connsiteY5" fmla="*/ 1308271 h 4111641"/>
              <a:gd name="connsiteX0" fmla="*/ 1757317 w 5958457"/>
              <a:gd name="connsiteY0" fmla="*/ 1308271 h 4113325"/>
              <a:gd name="connsiteX1" fmla="*/ 3183055 w 5958457"/>
              <a:gd name="connsiteY1" fmla="*/ 284355 h 4113325"/>
              <a:gd name="connsiteX2" fmla="*/ 4914476 w 5958457"/>
              <a:gd name="connsiteY2" fmla="*/ 108800 h 4113325"/>
              <a:gd name="connsiteX3" fmla="*/ 5567637 w 5958457"/>
              <a:gd name="connsiteY3" fmla="*/ 4111641 h 4113325"/>
              <a:gd name="connsiteX4" fmla="*/ 0 w 5958457"/>
              <a:gd name="connsiteY4" fmla="*/ 4113325 h 4113325"/>
              <a:gd name="connsiteX5" fmla="*/ 1757317 w 595845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5504" h="4111641">
                <a:moveTo>
                  <a:pt x="1705545" y="1346975"/>
                </a:moveTo>
                <a:cubicBezTo>
                  <a:pt x="2096402" y="968092"/>
                  <a:pt x="2651983" y="493379"/>
                  <a:pt x="3154352" y="284355"/>
                </a:cubicBezTo>
                <a:cubicBezTo>
                  <a:pt x="3961951" y="-117620"/>
                  <a:pt x="4528683" y="-11101"/>
                  <a:pt x="4885773" y="108800"/>
                </a:cubicBezTo>
                <a:cubicBezTo>
                  <a:pt x="6457851" y="777818"/>
                  <a:pt x="5920198" y="3362338"/>
                  <a:pt x="5538934" y="4111641"/>
                </a:cubicBezTo>
                <a:lnTo>
                  <a:pt x="0" y="4105124"/>
                </a:lnTo>
                <a:cubicBezTo>
                  <a:pt x="553165" y="2615302"/>
                  <a:pt x="1250557" y="1809734"/>
                  <a:pt x="1705545" y="1346975"/>
                </a:cubicBezTo>
                <a:close/>
              </a:path>
            </a:pathLst>
          </a:custGeom>
          <a:ln>
            <a:noFill/>
          </a:ln>
        </p:spPr>
        <p:txBody>
          <a:bodyPr lIns="91428" tIns="45715" rIns="91428" bIns="45715" anchor="ctr" anchorCtr="1"/>
          <a:lstStyle>
            <a:lvl1pPr marL="0" indent="0">
              <a:buNone/>
              <a:defRPr sz="2400">
                <a:solidFill>
                  <a:schemeClr val="tx2"/>
                </a:solidFill>
                <a:latin typeface="Zurich BT Roman"/>
              </a:defRPr>
            </a:lvl1pPr>
          </a:lstStyle>
          <a:p>
            <a:r>
              <a:rPr lang="en-US" dirty="0" smtClean="0"/>
              <a:t>Picture</a:t>
            </a:r>
            <a:endParaRPr lang="en-US" dirty="0"/>
          </a:p>
        </p:txBody>
      </p:sp>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chemeClr val="bg1"/>
                </a:solidFill>
                <a:latin typeface="Zurich BT" panose="020B0603020202030204" pitchFamily="34" charset="0"/>
              </a:defRPr>
            </a:lvl1pPr>
          </a:lstStyle>
          <a:p>
            <a:pPr lvl="0"/>
            <a:r>
              <a:rPr lang="en-US" dirty="0"/>
              <a:t>Heading</a:t>
            </a:r>
          </a:p>
        </p:txBody>
      </p:sp>
      <p:sp>
        <p:nvSpPr>
          <p:cNvPr id="7" name="Text Placeholder 2"/>
          <p:cNvSpPr>
            <a:spLocks noGrp="1"/>
          </p:cNvSpPr>
          <p:nvPr>
            <p:ph type="body" sz="quarter" idx="16" hasCustomPrompt="1"/>
          </p:nvPr>
        </p:nvSpPr>
        <p:spPr>
          <a:xfrm>
            <a:off x="201265" y="1219207"/>
            <a:ext cx="5818517" cy="4267199"/>
          </a:xfrm>
          <a:prstGeom prst="rect">
            <a:avLst/>
          </a:prstGeom>
        </p:spPr>
        <p:txBody>
          <a:bodyPr lIns="91428" tIns="45715" rIns="91428" bIns="45715"/>
          <a:lstStyle>
            <a:lvl1pPr marL="342857" indent="-342857">
              <a:buFont typeface="Arial"/>
              <a:buChar char="•"/>
              <a:defRPr sz="2400" b="1">
                <a:solidFill>
                  <a:schemeClr val="accent3"/>
                </a:solidFill>
                <a:latin typeface="Zurich BT" panose="020B0603020202030204" pitchFamily="34" charset="0"/>
              </a:defRPr>
            </a:lvl1pPr>
            <a:lvl2pPr marL="457144" indent="0">
              <a:buNone/>
              <a:defRPr/>
            </a:lvl2pPr>
          </a:lstStyle>
          <a:p>
            <a:pPr lvl="0"/>
            <a:r>
              <a:rPr lang="en-US" dirty="0" smtClean="0"/>
              <a:t>Text 1</a:t>
            </a:r>
          </a:p>
          <a:p>
            <a:pPr lvl="0"/>
            <a:r>
              <a:rPr lang="en-US" dirty="0" smtClean="0"/>
              <a:t>Text 2</a:t>
            </a:r>
          </a:p>
        </p:txBody>
      </p:sp>
    </p:spTree>
    <p:extLst>
      <p:ext uri="{BB962C8B-B14F-4D97-AF65-F5344CB8AC3E}">
        <p14:creationId xmlns:p14="http://schemas.microsoft.com/office/powerpoint/2010/main" val="58351736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accent1"/>
        </a:solidFill>
        <a:effectLst/>
      </p:bgPr>
    </p:bg>
    <p:spTree>
      <p:nvGrpSpPr>
        <p:cNvPr id="1" name=""/>
        <p:cNvGrpSpPr/>
        <p:nvPr/>
      </p:nvGrpSpPr>
      <p:grpSpPr>
        <a:xfrm>
          <a:off x="0" y="0"/>
          <a:ext cx="0" cy="0"/>
          <a:chOff x="0" y="0"/>
          <a:chExt cx="0" cy="0"/>
        </a:xfrm>
      </p:grpSpPr>
      <p:sp>
        <p:nvSpPr>
          <p:cNvPr id="4" name="Picture Placeholder 6"/>
          <p:cNvSpPr>
            <a:spLocks noGrp="1"/>
          </p:cNvSpPr>
          <p:nvPr>
            <p:ph type="pic" sz="quarter" idx="14" hasCustomPrompt="1"/>
          </p:nvPr>
        </p:nvSpPr>
        <p:spPr>
          <a:xfrm>
            <a:off x="6019780" y="2775394"/>
            <a:ext cx="5947054" cy="4118401"/>
          </a:xfrm>
          <a:custGeom>
            <a:avLst/>
            <a:gdLst>
              <a:gd name="connsiteX0" fmla="*/ 0 w 6039531"/>
              <a:gd name="connsiteY0" fmla="*/ 0 h 4543425"/>
              <a:gd name="connsiteX1" fmla="*/ 6039531 w 6039531"/>
              <a:gd name="connsiteY1" fmla="*/ 0 h 4543425"/>
              <a:gd name="connsiteX2" fmla="*/ 6039531 w 6039531"/>
              <a:gd name="connsiteY2" fmla="*/ 4543425 h 4543425"/>
              <a:gd name="connsiteX3" fmla="*/ 0 w 6039531"/>
              <a:gd name="connsiteY3" fmla="*/ 4543425 h 4543425"/>
              <a:gd name="connsiteX4" fmla="*/ 0 w 6039531"/>
              <a:gd name="connsiteY4" fmla="*/ 0 h 4543425"/>
              <a:gd name="connsiteX0" fmla="*/ 1838325 w 6039531"/>
              <a:gd name="connsiteY0" fmla="*/ 1733550 h 4543425"/>
              <a:gd name="connsiteX1" fmla="*/ 6039531 w 6039531"/>
              <a:gd name="connsiteY1" fmla="*/ 0 h 4543425"/>
              <a:gd name="connsiteX2" fmla="*/ 6039531 w 6039531"/>
              <a:gd name="connsiteY2" fmla="*/ 4543425 h 4543425"/>
              <a:gd name="connsiteX3" fmla="*/ 0 w 6039531"/>
              <a:gd name="connsiteY3" fmla="*/ 4543425 h 4543425"/>
              <a:gd name="connsiteX4" fmla="*/ 1838325 w 6039531"/>
              <a:gd name="connsiteY4" fmla="*/ 1733550 h 4543425"/>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5901188"/>
              <a:gd name="connsiteY0" fmla="*/ 1171575 h 3981450"/>
              <a:gd name="connsiteX1" fmla="*/ 5010831 w 5901188"/>
              <a:gd name="connsiteY1" fmla="*/ 0 h 3981450"/>
              <a:gd name="connsiteX2" fmla="*/ 5715681 w 5901188"/>
              <a:gd name="connsiteY2" fmla="*/ 3981450 h 3981450"/>
              <a:gd name="connsiteX3" fmla="*/ 0 w 5901188"/>
              <a:gd name="connsiteY3" fmla="*/ 3981450 h 3981450"/>
              <a:gd name="connsiteX4" fmla="*/ 1838325 w 5901188"/>
              <a:gd name="connsiteY4" fmla="*/ 1171575 h 3981450"/>
              <a:gd name="connsiteX0" fmla="*/ 1838325 w 6024106"/>
              <a:gd name="connsiteY0" fmla="*/ 1171575 h 3981450"/>
              <a:gd name="connsiteX1" fmla="*/ 5010831 w 6024106"/>
              <a:gd name="connsiteY1" fmla="*/ 0 h 3981450"/>
              <a:gd name="connsiteX2" fmla="*/ 5715681 w 6024106"/>
              <a:gd name="connsiteY2" fmla="*/ 3981450 h 3981450"/>
              <a:gd name="connsiteX3" fmla="*/ 0 w 6024106"/>
              <a:gd name="connsiteY3" fmla="*/ 3981450 h 3981450"/>
              <a:gd name="connsiteX4" fmla="*/ 1838325 w 6024106"/>
              <a:gd name="connsiteY4" fmla="*/ 1171575 h 3981450"/>
              <a:gd name="connsiteX0" fmla="*/ 1838325 w 5999156"/>
              <a:gd name="connsiteY0" fmla="*/ 1171575 h 3981450"/>
              <a:gd name="connsiteX1" fmla="*/ 5010831 w 5999156"/>
              <a:gd name="connsiteY1" fmla="*/ 0 h 3981450"/>
              <a:gd name="connsiteX2" fmla="*/ 5658531 w 5999156"/>
              <a:gd name="connsiteY2" fmla="*/ 3971925 h 3981450"/>
              <a:gd name="connsiteX3" fmla="*/ 0 w 5999156"/>
              <a:gd name="connsiteY3" fmla="*/ 3981450 h 3981450"/>
              <a:gd name="connsiteX4" fmla="*/ 1838325 w 5999156"/>
              <a:gd name="connsiteY4" fmla="*/ 1171575 h 3981450"/>
              <a:gd name="connsiteX0" fmla="*/ 1838325 w 5995110"/>
              <a:gd name="connsiteY0" fmla="*/ 1171575 h 3981450"/>
              <a:gd name="connsiteX1" fmla="*/ 5010831 w 5995110"/>
              <a:gd name="connsiteY1" fmla="*/ 0 h 3981450"/>
              <a:gd name="connsiteX2" fmla="*/ 5649006 w 5995110"/>
              <a:gd name="connsiteY2" fmla="*/ 3971925 h 3981450"/>
              <a:gd name="connsiteX3" fmla="*/ 0 w 5995110"/>
              <a:gd name="connsiteY3" fmla="*/ 3981450 h 3981450"/>
              <a:gd name="connsiteX4" fmla="*/ 1838325 w 5995110"/>
              <a:gd name="connsiteY4" fmla="*/ 1171575 h 3981450"/>
              <a:gd name="connsiteX0" fmla="*/ 1838325 w 6067416"/>
              <a:gd name="connsiteY0" fmla="*/ 1171575 h 3981450"/>
              <a:gd name="connsiteX1" fmla="*/ 5010831 w 6067416"/>
              <a:gd name="connsiteY1" fmla="*/ 0 h 3981450"/>
              <a:gd name="connsiteX2" fmla="*/ 5649006 w 6067416"/>
              <a:gd name="connsiteY2" fmla="*/ 3971925 h 3981450"/>
              <a:gd name="connsiteX3" fmla="*/ 0 w 6067416"/>
              <a:gd name="connsiteY3" fmla="*/ 3981450 h 3981450"/>
              <a:gd name="connsiteX4" fmla="*/ 1838325 w 6067416"/>
              <a:gd name="connsiteY4" fmla="*/ 1171575 h 3981450"/>
              <a:gd name="connsiteX0" fmla="*/ 1838325 w 6030455"/>
              <a:gd name="connsiteY0" fmla="*/ 1171575 h 3981450"/>
              <a:gd name="connsiteX1" fmla="*/ 5010831 w 6030455"/>
              <a:gd name="connsiteY1" fmla="*/ 0 h 3981450"/>
              <a:gd name="connsiteX2" fmla="*/ 5649006 w 6030455"/>
              <a:gd name="connsiteY2" fmla="*/ 3971925 h 3981450"/>
              <a:gd name="connsiteX3" fmla="*/ 0 w 6030455"/>
              <a:gd name="connsiteY3" fmla="*/ 3981450 h 3981450"/>
              <a:gd name="connsiteX4" fmla="*/ 1838325 w 6030455"/>
              <a:gd name="connsiteY4" fmla="*/ 1171575 h 3981450"/>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06909"/>
              <a:gd name="connsiteY0" fmla="*/ 1186089 h 3995964"/>
              <a:gd name="connsiteX1" fmla="*/ 4999945 w 6006909"/>
              <a:gd name="connsiteY1" fmla="*/ 0 h 3995964"/>
              <a:gd name="connsiteX2" fmla="*/ 5649006 w 6006909"/>
              <a:gd name="connsiteY2" fmla="*/ 3986439 h 3995964"/>
              <a:gd name="connsiteX3" fmla="*/ 0 w 6006909"/>
              <a:gd name="connsiteY3" fmla="*/ 3995964 h 3995964"/>
              <a:gd name="connsiteX4" fmla="*/ 1838325 w 6006909"/>
              <a:gd name="connsiteY4" fmla="*/ 1186089 h 3995964"/>
              <a:gd name="connsiteX0" fmla="*/ 1838325 w 6023217"/>
              <a:gd name="connsiteY0" fmla="*/ 1186089 h 3995964"/>
              <a:gd name="connsiteX1" fmla="*/ 4999945 w 6023217"/>
              <a:gd name="connsiteY1" fmla="*/ 0 h 3995964"/>
              <a:gd name="connsiteX2" fmla="*/ 5649006 w 6023217"/>
              <a:gd name="connsiteY2" fmla="*/ 3986439 h 3995964"/>
              <a:gd name="connsiteX3" fmla="*/ 0 w 6023217"/>
              <a:gd name="connsiteY3" fmla="*/ 3995964 h 3995964"/>
              <a:gd name="connsiteX4" fmla="*/ 1838325 w 6023217"/>
              <a:gd name="connsiteY4" fmla="*/ 1186089 h 3995964"/>
              <a:gd name="connsiteX0" fmla="*/ 1838325 w 6024898"/>
              <a:gd name="connsiteY0" fmla="*/ 1186089 h 3995964"/>
              <a:gd name="connsiteX1" fmla="*/ 4999945 w 6024898"/>
              <a:gd name="connsiteY1" fmla="*/ 0 h 3995964"/>
              <a:gd name="connsiteX2" fmla="*/ 5649006 w 6024898"/>
              <a:gd name="connsiteY2" fmla="*/ 3986439 h 3995964"/>
              <a:gd name="connsiteX3" fmla="*/ 0 w 6024898"/>
              <a:gd name="connsiteY3" fmla="*/ 3995964 h 3995964"/>
              <a:gd name="connsiteX4" fmla="*/ 1838325 w 6024898"/>
              <a:gd name="connsiteY4" fmla="*/ 1186089 h 3995964"/>
              <a:gd name="connsiteX0" fmla="*/ 1838325 w 6041818"/>
              <a:gd name="connsiteY0" fmla="*/ 1186089 h 3995964"/>
              <a:gd name="connsiteX1" fmla="*/ 4999945 w 6041818"/>
              <a:gd name="connsiteY1" fmla="*/ 0 h 3995964"/>
              <a:gd name="connsiteX2" fmla="*/ 5649006 w 6041818"/>
              <a:gd name="connsiteY2" fmla="*/ 3986439 h 3995964"/>
              <a:gd name="connsiteX3" fmla="*/ 0 w 6041818"/>
              <a:gd name="connsiteY3" fmla="*/ 3995964 h 3995964"/>
              <a:gd name="connsiteX4" fmla="*/ 1838325 w 6041818"/>
              <a:gd name="connsiteY4" fmla="*/ 1186089 h 3995964"/>
              <a:gd name="connsiteX0" fmla="*/ 1838325 w 6041818"/>
              <a:gd name="connsiteY0" fmla="*/ 1186089 h 3995964"/>
              <a:gd name="connsiteX1" fmla="*/ 3277445 w 6041818"/>
              <a:gd name="connsiteY1" fmla="*/ 295988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186089 h 3995964"/>
              <a:gd name="connsiteX1" fmla="*/ 3299747 w 6041818"/>
              <a:gd name="connsiteY1" fmla="*/ 175555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246863 h 4056738"/>
              <a:gd name="connsiteX1" fmla="*/ 3299747 w 6041818"/>
              <a:gd name="connsiteY1" fmla="*/ 236329 h 4056738"/>
              <a:gd name="connsiteX2" fmla="*/ 4999945 w 6041818"/>
              <a:gd name="connsiteY2" fmla="*/ 60774 h 4056738"/>
              <a:gd name="connsiteX3" fmla="*/ 5649006 w 6041818"/>
              <a:gd name="connsiteY3" fmla="*/ 4047213 h 4056738"/>
              <a:gd name="connsiteX4" fmla="*/ 0 w 6041818"/>
              <a:gd name="connsiteY4" fmla="*/ 4056738 h 4056738"/>
              <a:gd name="connsiteX5" fmla="*/ 1838325 w 6041818"/>
              <a:gd name="connsiteY5" fmla="*/ 1246863 h 4056738"/>
              <a:gd name="connsiteX0" fmla="*/ 1838325 w 6041818"/>
              <a:gd name="connsiteY0" fmla="*/ 1302400 h 4112275"/>
              <a:gd name="connsiteX1" fmla="*/ 3299747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302400 h 4112275"/>
              <a:gd name="connsiteX1" fmla="*/ 3268524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8271 h 4104764"/>
              <a:gd name="connsiteX1" fmla="*/ 3268524 w 6041818"/>
              <a:gd name="connsiteY1" fmla="*/ 284355 h 4104764"/>
              <a:gd name="connsiteX2" fmla="*/ 4999945 w 6041818"/>
              <a:gd name="connsiteY2" fmla="*/ 108800 h 4104764"/>
              <a:gd name="connsiteX3" fmla="*/ 5649006 w 6041818"/>
              <a:gd name="connsiteY3" fmla="*/ 4095239 h 4104764"/>
              <a:gd name="connsiteX4" fmla="*/ 0 w 6041818"/>
              <a:gd name="connsiteY4" fmla="*/ 4104764 h 4104764"/>
              <a:gd name="connsiteX5" fmla="*/ 1842786 w 6041818"/>
              <a:gd name="connsiteY5" fmla="*/ 1308271 h 4104764"/>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50256"/>
              <a:gd name="connsiteY0" fmla="*/ 1308271 h 4111641"/>
              <a:gd name="connsiteX1" fmla="*/ 3174854 w 5950256"/>
              <a:gd name="connsiteY1" fmla="*/ 284355 h 4111641"/>
              <a:gd name="connsiteX2" fmla="*/ 4906275 w 5950256"/>
              <a:gd name="connsiteY2" fmla="*/ 108800 h 4111641"/>
              <a:gd name="connsiteX3" fmla="*/ 5559436 w 5950256"/>
              <a:gd name="connsiteY3" fmla="*/ 4111641 h 4111641"/>
              <a:gd name="connsiteX4" fmla="*/ 0 w 5950256"/>
              <a:gd name="connsiteY4" fmla="*/ 4109225 h 4111641"/>
              <a:gd name="connsiteX5" fmla="*/ 1749116 w 5950256"/>
              <a:gd name="connsiteY5" fmla="*/ 1308271 h 4111641"/>
              <a:gd name="connsiteX0" fmla="*/ 1757317 w 5958457"/>
              <a:gd name="connsiteY0" fmla="*/ 1308271 h 4113325"/>
              <a:gd name="connsiteX1" fmla="*/ 3183055 w 5958457"/>
              <a:gd name="connsiteY1" fmla="*/ 284355 h 4113325"/>
              <a:gd name="connsiteX2" fmla="*/ 4914476 w 5958457"/>
              <a:gd name="connsiteY2" fmla="*/ 108800 h 4113325"/>
              <a:gd name="connsiteX3" fmla="*/ 5567637 w 5958457"/>
              <a:gd name="connsiteY3" fmla="*/ 4111641 h 4113325"/>
              <a:gd name="connsiteX4" fmla="*/ 0 w 5958457"/>
              <a:gd name="connsiteY4" fmla="*/ 4113325 h 4113325"/>
              <a:gd name="connsiteX5" fmla="*/ 1757317 w 595845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5504" h="4111641">
                <a:moveTo>
                  <a:pt x="1705545" y="1346975"/>
                </a:moveTo>
                <a:cubicBezTo>
                  <a:pt x="2096402" y="968092"/>
                  <a:pt x="2651983" y="493379"/>
                  <a:pt x="3154352" y="284355"/>
                </a:cubicBezTo>
                <a:cubicBezTo>
                  <a:pt x="3961951" y="-117620"/>
                  <a:pt x="4528683" y="-11101"/>
                  <a:pt x="4885773" y="108800"/>
                </a:cubicBezTo>
                <a:cubicBezTo>
                  <a:pt x="6457851" y="777818"/>
                  <a:pt x="5920198" y="3362338"/>
                  <a:pt x="5538934" y="4111641"/>
                </a:cubicBezTo>
                <a:lnTo>
                  <a:pt x="0" y="4105124"/>
                </a:lnTo>
                <a:cubicBezTo>
                  <a:pt x="553165" y="2615302"/>
                  <a:pt x="1250557" y="1809734"/>
                  <a:pt x="1705545" y="1346975"/>
                </a:cubicBezTo>
                <a:close/>
              </a:path>
            </a:pathLst>
          </a:custGeom>
          <a:ln>
            <a:noFill/>
          </a:ln>
        </p:spPr>
        <p:txBody>
          <a:bodyPr lIns="91428" tIns="45715" rIns="91428" bIns="45715" anchor="ctr" anchorCtr="1"/>
          <a:lstStyle>
            <a:lvl1pPr marL="0" indent="0">
              <a:buNone/>
              <a:defRPr sz="2400">
                <a:solidFill>
                  <a:schemeClr val="tx2"/>
                </a:solidFill>
                <a:latin typeface="Zurich BT Roman"/>
              </a:defRPr>
            </a:lvl1pPr>
          </a:lstStyle>
          <a:p>
            <a:r>
              <a:rPr lang="en-US" dirty="0" smtClean="0"/>
              <a:t>Picture</a:t>
            </a:r>
            <a:endParaRPr lang="en-US" dirty="0"/>
          </a:p>
        </p:txBody>
      </p:sp>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chemeClr val="bg1"/>
                </a:solidFill>
                <a:latin typeface="Zurich BT" panose="020B0603020202030204" pitchFamily="34" charset="0"/>
              </a:defRPr>
            </a:lvl1pPr>
          </a:lstStyle>
          <a:p>
            <a:pPr lvl="0"/>
            <a:r>
              <a:rPr lang="en-US" dirty="0"/>
              <a:t>Heading</a:t>
            </a:r>
          </a:p>
        </p:txBody>
      </p:sp>
      <p:sp>
        <p:nvSpPr>
          <p:cNvPr id="7" name="Text Placeholder 2"/>
          <p:cNvSpPr>
            <a:spLocks noGrp="1"/>
          </p:cNvSpPr>
          <p:nvPr>
            <p:ph type="body" sz="quarter" idx="16" hasCustomPrompt="1"/>
          </p:nvPr>
        </p:nvSpPr>
        <p:spPr>
          <a:xfrm>
            <a:off x="201265" y="1219207"/>
            <a:ext cx="5818517" cy="4267199"/>
          </a:xfrm>
          <a:prstGeom prst="rect">
            <a:avLst/>
          </a:prstGeom>
        </p:spPr>
        <p:txBody>
          <a:bodyPr lIns="91428" tIns="45715" rIns="91428" bIns="45715"/>
          <a:lstStyle>
            <a:lvl1pPr marL="342857" indent="-342857">
              <a:buFont typeface="Arial"/>
              <a:buChar char="•"/>
              <a:defRPr sz="2400" b="1">
                <a:solidFill>
                  <a:schemeClr val="accent3"/>
                </a:solidFill>
                <a:latin typeface="Zurich BT" panose="020B0603020202030204" pitchFamily="34" charset="0"/>
              </a:defRPr>
            </a:lvl1pPr>
            <a:lvl2pPr marL="457144" indent="0">
              <a:buNone/>
              <a:defRPr/>
            </a:lvl2pPr>
          </a:lstStyle>
          <a:p>
            <a:pPr lvl="0"/>
            <a:r>
              <a:rPr lang="en-US" dirty="0" smtClean="0"/>
              <a:t>Text 1</a:t>
            </a:r>
          </a:p>
          <a:p>
            <a:pPr lvl="0"/>
            <a:r>
              <a:rPr lang="en-US" dirty="0" smtClean="0"/>
              <a:t>Text 2</a:t>
            </a:r>
          </a:p>
        </p:txBody>
      </p:sp>
    </p:spTree>
    <p:extLst>
      <p:ext uri="{BB962C8B-B14F-4D97-AF65-F5344CB8AC3E}">
        <p14:creationId xmlns:p14="http://schemas.microsoft.com/office/powerpoint/2010/main" val="20448982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117463704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act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48" y="7"/>
            <a:ext cx="12203236" cy="6865201"/>
          </a:xfrm>
          <a:prstGeom prst="rect">
            <a:avLst/>
          </a:prstGeom>
        </p:spPr>
      </p:pic>
      <p:sp>
        <p:nvSpPr>
          <p:cNvPr id="10" name="Picture Placeholder 2"/>
          <p:cNvSpPr>
            <a:spLocks noGrp="1"/>
          </p:cNvSpPr>
          <p:nvPr>
            <p:ph type="pic" sz="quarter" idx="10" hasCustomPrompt="1"/>
          </p:nvPr>
        </p:nvSpPr>
        <p:spPr>
          <a:xfrm>
            <a:off x="6" y="7"/>
            <a:ext cx="12199977" cy="6865201"/>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01350 w 12188825"/>
              <a:gd name="connsiteY3" fmla="*/ 6848475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01350 w 12188825"/>
              <a:gd name="connsiteY3" fmla="*/ 6848475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829925 w 12188825"/>
              <a:gd name="connsiteY3" fmla="*/ 6134100 h 6858000"/>
              <a:gd name="connsiteX4" fmla="*/ 0 w 12188825"/>
              <a:gd name="connsiteY4" fmla="*/ 6858000 h 6858000"/>
              <a:gd name="connsiteX5" fmla="*/ 0 w 12188825"/>
              <a:gd name="connsiteY5"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1382375 w 12188825"/>
              <a:gd name="connsiteY3" fmla="*/ 6419850 h 6858000"/>
              <a:gd name="connsiteX4" fmla="*/ 10829925 w 12188825"/>
              <a:gd name="connsiteY4" fmla="*/ 6134100 h 6858000"/>
              <a:gd name="connsiteX5" fmla="*/ 0 w 12188825"/>
              <a:gd name="connsiteY5" fmla="*/ 6858000 h 6858000"/>
              <a:gd name="connsiteX6" fmla="*/ 0 w 12188825"/>
              <a:gd name="connsiteY6"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1382375 w 12188825"/>
              <a:gd name="connsiteY3" fmla="*/ 6419850 h 6858000"/>
              <a:gd name="connsiteX4" fmla="*/ 11382375 w 12188825"/>
              <a:gd name="connsiteY4" fmla="*/ 6419850 h 6858000"/>
              <a:gd name="connsiteX5" fmla="*/ 10829925 w 12188825"/>
              <a:gd name="connsiteY5" fmla="*/ 6134100 h 6858000"/>
              <a:gd name="connsiteX6" fmla="*/ 0 w 12188825"/>
              <a:gd name="connsiteY6" fmla="*/ 6858000 h 6858000"/>
              <a:gd name="connsiteX7" fmla="*/ 0 w 12188825"/>
              <a:gd name="connsiteY7" fmla="*/ 0 h 6858000"/>
              <a:gd name="connsiteX0" fmla="*/ 0 w 12188825"/>
              <a:gd name="connsiteY0" fmla="*/ 0 h 6877050"/>
              <a:gd name="connsiteX1" fmla="*/ 12188825 w 12188825"/>
              <a:gd name="connsiteY1" fmla="*/ 0 h 6877050"/>
              <a:gd name="connsiteX2" fmla="*/ 12188825 w 12188825"/>
              <a:gd name="connsiteY2" fmla="*/ 6858000 h 6877050"/>
              <a:gd name="connsiteX3" fmla="*/ 11382375 w 12188825"/>
              <a:gd name="connsiteY3" fmla="*/ 6419850 h 6877050"/>
              <a:gd name="connsiteX4" fmla="*/ 10763250 w 12188825"/>
              <a:gd name="connsiteY4" fmla="*/ 6877050 h 6877050"/>
              <a:gd name="connsiteX5" fmla="*/ 10829925 w 12188825"/>
              <a:gd name="connsiteY5" fmla="*/ 61341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1353800 w 12188825"/>
              <a:gd name="connsiteY3" fmla="*/ 6838950 h 6877050"/>
              <a:gd name="connsiteX4" fmla="*/ 10763250 w 12188825"/>
              <a:gd name="connsiteY4" fmla="*/ 6877050 h 6877050"/>
              <a:gd name="connsiteX5" fmla="*/ 10829925 w 12188825"/>
              <a:gd name="connsiteY5" fmla="*/ 61341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10829925 w 12188825"/>
              <a:gd name="connsiteY4" fmla="*/ 6134100 h 6877050"/>
              <a:gd name="connsiteX5" fmla="*/ 0 w 12188825"/>
              <a:gd name="connsiteY5" fmla="*/ 6858000 h 6877050"/>
              <a:gd name="connsiteX6" fmla="*/ 0 w 12188825"/>
              <a:gd name="connsiteY6"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0 w 12188825"/>
              <a:gd name="connsiteY5" fmla="*/ 6858000 h 6877050"/>
              <a:gd name="connsiteX6" fmla="*/ 0 w 12188825"/>
              <a:gd name="connsiteY6"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09875 w 12188825"/>
              <a:gd name="connsiteY5" fmla="*/ 68580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09875 w 12188825"/>
              <a:gd name="connsiteY5" fmla="*/ 6858000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77050"/>
              <a:gd name="connsiteX1" fmla="*/ 12188825 w 12188825"/>
              <a:gd name="connsiteY1" fmla="*/ 0 h 6877050"/>
              <a:gd name="connsiteX2" fmla="*/ 12188825 w 12188825"/>
              <a:gd name="connsiteY2" fmla="*/ 6858000 h 6877050"/>
              <a:gd name="connsiteX3" fmla="*/ 10763250 w 12188825"/>
              <a:gd name="connsiteY3" fmla="*/ 6877050 h 6877050"/>
              <a:gd name="connsiteX4" fmla="*/ 9324975 w 12188825"/>
              <a:gd name="connsiteY4" fmla="*/ 1524000 h 6877050"/>
              <a:gd name="connsiteX5" fmla="*/ 2852329 w 12188825"/>
              <a:gd name="connsiteY5" fmla="*/ 6854734 h 6877050"/>
              <a:gd name="connsiteX6" fmla="*/ 0 w 12188825"/>
              <a:gd name="connsiteY6" fmla="*/ 6858000 h 6877050"/>
              <a:gd name="connsiteX7" fmla="*/ 0 w 12188825"/>
              <a:gd name="connsiteY7" fmla="*/ 0 h 687705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9324975 w 12188825"/>
              <a:gd name="connsiteY4" fmla="*/ 1524000 h 6858000"/>
              <a:gd name="connsiteX5" fmla="*/ 2852329 w 12188825"/>
              <a:gd name="connsiteY5" fmla="*/ 6854734 h 6858000"/>
              <a:gd name="connsiteX6" fmla="*/ 0 w 12188825"/>
              <a:gd name="connsiteY6" fmla="*/ 6858000 h 6858000"/>
              <a:gd name="connsiteX7" fmla="*/ 0 w 12188825"/>
              <a:gd name="connsiteY7"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9324975 w 12188825"/>
              <a:gd name="connsiteY4" fmla="*/ 1524000 h 6858000"/>
              <a:gd name="connsiteX5" fmla="*/ 2852329 w 12188825"/>
              <a:gd name="connsiteY5" fmla="*/ 6854734 h 6858000"/>
              <a:gd name="connsiteX6" fmla="*/ 0 w 12188825"/>
              <a:gd name="connsiteY6" fmla="*/ 6858000 h 6858000"/>
              <a:gd name="connsiteX7" fmla="*/ 0 w 12188825"/>
              <a:gd name="connsiteY7"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201400 w 12188825"/>
              <a:gd name="connsiteY4" fmla="*/ 603885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10950 w 12188825"/>
              <a:gd name="connsiteY4" fmla="*/ 47625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10950 w 12188825"/>
              <a:gd name="connsiteY4" fmla="*/ 47625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24975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72600 w 12188825"/>
              <a:gd name="connsiteY5" fmla="*/ 1524000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496675 w 12188825"/>
              <a:gd name="connsiteY4" fmla="*/ 4648200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753725 w 12188825"/>
              <a:gd name="connsiteY3" fmla="*/ 6858000 h 6858000"/>
              <a:gd name="connsiteX4" fmla="*/ 11334750 w 12188825"/>
              <a:gd name="connsiteY4" fmla="*/ 4733925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58000"/>
              <a:gd name="connsiteX1" fmla="*/ 12188825 w 12188825"/>
              <a:gd name="connsiteY1" fmla="*/ 0 h 6858000"/>
              <a:gd name="connsiteX2" fmla="*/ 12188825 w 12188825"/>
              <a:gd name="connsiteY2" fmla="*/ 6858000 h 6858000"/>
              <a:gd name="connsiteX3" fmla="*/ 10620375 w 12188825"/>
              <a:gd name="connsiteY3" fmla="*/ 6838950 h 6858000"/>
              <a:gd name="connsiteX4" fmla="*/ 11334750 w 12188825"/>
              <a:gd name="connsiteY4" fmla="*/ 4733925 h 6858000"/>
              <a:gd name="connsiteX5" fmla="*/ 9363075 w 12188825"/>
              <a:gd name="connsiteY5" fmla="*/ 1743075 h 6858000"/>
              <a:gd name="connsiteX6" fmla="*/ 2852329 w 12188825"/>
              <a:gd name="connsiteY6" fmla="*/ 6854734 h 6858000"/>
              <a:gd name="connsiteX7" fmla="*/ 0 w 12188825"/>
              <a:gd name="connsiteY7" fmla="*/ 6858000 h 6858000"/>
              <a:gd name="connsiteX8" fmla="*/ 0 w 12188825"/>
              <a:gd name="connsiteY8" fmla="*/ 0 h 6858000"/>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4259"/>
              <a:gd name="connsiteX1" fmla="*/ 12188825 w 12188825"/>
              <a:gd name="connsiteY1" fmla="*/ 0 h 6864259"/>
              <a:gd name="connsiteX2" fmla="*/ 12188825 w 12188825"/>
              <a:gd name="connsiteY2" fmla="*/ 6858000 h 6864259"/>
              <a:gd name="connsiteX3" fmla="*/ 10620375 w 12188825"/>
              <a:gd name="connsiteY3" fmla="*/ 6838950 h 6864259"/>
              <a:gd name="connsiteX4" fmla="*/ 11334750 w 12188825"/>
              <a:gd name="connsiteY4" fmla="*/ 4733925 h 6864259"/>
              <a:gd name="connsiteX5" fmla="*/ 9363075 w 12188825"/>
              <a:gd name="connsiteY5" fmla="*/ 1743075 h 6864259"/>
              <a:gd name="connsiteX6" fmla="*/ 3176179 w 12188825"/>
              <a:gd name="connsiteY6" fmla="*/ 6864259 h 6864259"/>
              <a:gd name="connsiteX7" fmla="*/ 0 w 12188825"/>
              <a:gd name="connsiteY7" fmla="*/ 6858000 h 6864259"/>
              <a:gd name="connsiteX8" fmla="*/ 0 w 12188825"/>
              <a:gd name="connsiteY8" fmla="*/ 0 h 6864259"/>
              <a:gd name="connsiteX0" fmla="*/ 0 w 12188825"/>
              <a:gd name="connsiteY0" fmla="*/ 0 h 6867525"/>
              <a:gd name="connsiteX1" fmla="*/ 12188825 w 12188825"/>
              <a:gd name="connsiteY1" fmla="*/ 0 h 6867525"/>
              <a:gd name="connsiteX2" fmla="*/ 12188825 w 12188825"/>
              <a:gd name="connsiteY2" fmla="*/ 6858000 h 6867525"/>
              <a:gd name="connsiteX3" fmla="*/ 10534650 w 12188825"/>
              <a:gd name="connsiteY3" fmla="*/ 6867525 h 6867525"/>
              <a:gd name="connsiteX4" fmla="*/ 11334750 w 12188825"/>
              <a:gd name="connsiteY4" fmla="*/ 4733925 h 6867525"/>
              <a:gd name="connsiteX5" fmla="*/ 9363075 w 12188825"/>
              <a:gd name="connsiteY5" fmla="*/ 1743075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534650 w 12188825"/>
              <a:gd name="connsiteY3" fmla="*/ 6867525 h 6867525"/>
              <a:gd name="connsiteX4" fmla="*/ 11334750 w 12188825"/>
              <a:gd name="connsiteY4" fmla="*/ 4733925 h 6867525"/>
              <a:gd name="connsiteX5" fmla="*/ 9582122 w 12188825"/>
              <a:gd name="connsiteY5" fmla="*/ 1561848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9582122 w 12188825"/>
              <a:gd name="connsiteY5" fmla="*/ 1561848 h 6867525"/>
              <a:gd name="connsiteX6" fmla="*/ 3176179 w 12188825"/>
              <a:gd name="connsiteY6" fmla="*/ 6864259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9582122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334750 w 12188825"/>
              <a:gd name="connsiteY4" fmla="*/ 4733925 h 6867525"/>
              <a:gd name="connsiteX5" fmla="*/ 8924983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924983 w 12188825"/>
              <a:gd name="connsiteY5" fmla="*/ 1561848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72600 w 12188825"/>
              <a:gd name="connsiteY5" fmla="*/ 1685845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72600 w 12188825"/>
              <a:gd name="connsiteY5" fmla="*/ 1685845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2842848 w 12188825"/>
              <a:gd name="connsiteY6" fmla="*/ 6854721 h 6867525"/>
              <a:gd name="connsiteX7" fmla="*/ 0 w 12188825"/>
              <a:gd name="connsiteY7" fmla="*/ 6858000 h 6867525"/>
              <a:gd name="connsiteX8" fmla="*/ 0 w 12188825"/>
              <a:gd name="connsiteY8"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2842848 w 12188825"/>
              <a:gd name="connsiteY7" fmla="*/ 6854721 h 6867525"/>
              <a:gd name="connsiteX8" fmla="*/ 0 w 12188825"/>
              <a:gd name="connsiteY8" fmla="*/ 6858000 h 6867525"/>
              <a:gd name="connsiteX9" fmla="*/ 0 w 12188825"/>
              <a:gd name="connsiteY9"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11084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10695 w 12188825"/>
              <a:gd name="connsiteY5" fmla="*/ 154277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77361 w 12188825"/>
              <a:gd name="connsiteY5" fmla="*/ 1523696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77361 w 12188825"/>
              <a:gd name="connsiteY5" fmla="*/ 1523696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515456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48790 w 12188825"/>
              <a:gd name="connsiteY5" fmla="*/ 1542773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46783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9391647 w 12188825"/>
              <a:gd name="connsiteY5" fmla="*/ 1495082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477367 w 12188825"/>
              <a:gd name="connsiteY5" fmla="*/ 1619079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477367 w 12188825"/>
              <a:gd name="connsiteY5" fmla="*/ 1619079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67525"/>
              <a:gd name="connsiteX1" fmla="*/ 12188825 w 12188825"/>
              <a:gd name="connsiteY1" fmla="*/ 0 h 6867525"/>
              <a:gd name="connsiteX2" fmla="*/ 12188825 w 12188825"/>
              <a:gd name="connsiteY2" fmla="*/ 6858000 h 6867525"/>
              <a:gd name="connsiteX3" fmla="*/ 10763221 w 12188825"/>
              <a:gd name="connsiteY3" fmla="*/ 6867525 h 6867525"/>
              <a:gd name="connsiteX4" fmla="*/ 11506178 w 12188825"/>
              <a:gd name="connsiteY4" fmla="*/ 4609928 h 6867525"/>
              <a:gd name="connsiteX5" fmla="*/ 8591653 w 12188825"/>
              <a:gd name="connsiteY5" fmla="*/ 1590464 h 6867525"/>
              <a:gd name="connsiteX6" fmla="*/ 5201560 w 12188825"/>
              <a:gd name="connsiteY6" fmla="*/ 3490991 h 6867525"/>
              <a:gd name="connsiteX7" fmla="*/ 3753949 w 12188825"/>
              <a:gd name="connsiteY7" fmla="*/ 5150643 h 6867525"/>
              <a:gd name="connsiteX8" fmla="*/ 2842848 w 12188825"/>
              <a:gd name="connsiteY8" fmla="*/ 6854721 h 6867525"/>
              <a:gd name="connsiteX9" fmla="*/ 0 w 12188825"/>
              <a:gd name="connsiteY9" fmla="*/ 6858000 h 6867525"/>
              <a:gd name="connsiteX10" fmla="*/ 0 w 12188825"/>
              <a:gd name="connsiteY10" fmla="*/ 0 h 6867525"/>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63221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896139"/>
              <a:gd name="connsiteX1" fmla="*/ 12188825 w 12188825"/>
              <a:gd name="connsiteY1" fmla="*/ 0 h 6896139"/>
              <a:gd name="connsiteX2" fmla="*/ 12188825 w 12188825"/>
              <a:gd name="connsiteY2" fmla="*/ 6858000 h 6896139"/>
              <a:gd name="connsiteX3" fmla="*/ 10725126 w 12188825"/>
              <a:gd name="connsiteY3" fmla="*/ 6896139 h 6896139"/>
              <a:gd name="connsiteX4" fmla="*/ 11506178 w 12188825"/>
              <a:gd name="connsiteY4" fmla="*/ 4609928 h 6896139"/>
              <a:gd name="connsiteX5" fmla="*/ 8591653 w 12188825"/>
              <a:gd name="connsiteY5" fmla="*/ 1590464 h 6896139"/>
              <a:gd name="connsiteX6" fmla="*/ 5201560 w 12188825"/>
              <a:gd name="connsiteY6" fmla="*/ 3490991 h 6896139"/>
              <a:gd name="connsiteX7" fmla="*/ 3753949 w 12188825"/>
              <a:gd name="connsiteY7" fmla="*/ 5150643 h 6896139"/>
              <a:gd name="connsiteX8" fmla="*/ 2842848 w 12188825"/>
              <a:gd name="connsiteY8" fmla="*/ 6854721 h 6896139"/>
              <a:gd name="connsiteX9" fmla="*/ 0 w 12188825"/>
              <a:gd name="connsiteY9" fmla="*/ 6858000 h 6896139"/>
              <a:gd name="connsiteX10" fmla="*/ 0 w 12188825"/>
              <a:gd name="connsiteY10" fmla="*/ 0 h 6896139"/>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8591653 w 12188825"/>
              <a:gd name="connsiteY5" fmla="*/ 1590464 h 6877063"/>
              <a:gd name="connsiteX6" fmla="*/ 5201560 w 12188825"/>
              <a:gd name="connsiteY6" fmla="*/ 3490991 h 6877063"/>
              <a:gd name="connsiteX7" fmla="*/ 3753949 w 12188825"/>
              <a:gd name="connsiteY7" fmla="*/ 5150643 h 6877063"/>
              <a:gd name="connsiteX8" fmla="*/ 2842848 w 12188825"/>
              <a:gd name="connsiteY8" fmla="*/ 6854721 h 6877063"/>
              <a:gd name="connsiteX9" fmla="*/ 0 w 12188825"/>
              <a:gd name="connsiteY9" fmla="*/ 6858000 h 6877063"/>
              <a:gd name="connsiteX10" fmla="*/ 0 w 12188825"/>
              <a:gd name="connsiteY10" fmla="*/ 0 h 6877063"/>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753949 w 12188825"/>
              <a:gd name="connsiteY7" fmla="*/ 5150643 h 6902412"/>
              <a:gd name="connsiteX8" fmla="*/ 2842849 w 12188825"/>
              <a:gd name="connsiteY8" fmla="*/ 6902412 h 6902412"/>
              <a:gd name="connsiteX9" fmla="*/ 0 w 12188825"/>
              <a:gd name="connsiteY9" fmla="*/ 6858000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753949 w 12188825"/>
              <a:gd name="connsiteY7" fmla="*/ 5150643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5201560 w 12188825"/>
              <a:gd name="connsiteY6" fmla="*/ 3490991 h 6902412"/>
              <a:gd name="connsiteX7" fmla="*/ 3801568 w 12188825"/>
              <a:gd name="connsiteY7" fmla="*/ 5131567 h 6902412"/>
              <a:gd name="connsiteX8" fmla="*/ 2842849 w 12188825"/>
              <a:gd name="connsiteY8" fmla="*/ 6902412 h 6902412"/>
              <a:gd name="connsiteX9" fmla="*/ 0 w 12188825"/>
              <a:gd name="connsiteY9" fmla="*/ 6886615 h 6902412"/>
              <a:gd name="connsiteX10" fmla="*/ 0 w 12188825"/>
              <a:gd name="connsiteY10"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8591653 w 12188825"/>
              <a:gd name="connsiteY5" fmla="*/ 1590464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0134502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0134502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9972598 w 12188825"/>
              <a:gd name="connsiteY5" fmla="*/ 1685846 h 6902412"/>
              <a:gd name="connsiteX6" fmla="*/ 6914249 w 12188825"/>
              <a:gd name="connsiteY6" fmla="*/ 2222406 h 6902412"/>
              <a:gd name="connsiteX7" fmla="*/ 5201560 w 12188825"/>
              <a:gd name="connsiteY7" fmla="*/ 3490991 h 6902412"/>
              <a:gd name="connsiteX8" fmla="*/ 3801568 w 12188825"/>
              <a:gd name="connsiteY8" fmla="*/ 5131567 h 6902412"/>
              <a:gd name="connsiteX9" fmla="*/ 2842849 w 12188825"/>
              <a:gd name="connsiteY9" fmla="*/ 6902412 h 6902412"/>
              <a:gd name="connsiteX10" fmla="*/ 0 w 12188825"/>
              <a:gd name="connsiteY10" fmla="*/ 6886615 h 6902412"/>
              <a:gd name="connsiteX11" fmla="*/ 0 w 12188825"/>
              <a:gd name="connsiteY11"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6914249 w 12188825"/>
              <a:gd name="connsiteY7" fmla="*/ 2222406 h 6902412"/>
              <a:gd name="connsiteX8" fmla="*/ 5201560 w 12188825"/>
              <a:gd name="connsiteY8" fmla="*/ 3490991 h 6902412"/>
              <a:gd name="connsiteX9" fmla="*/ 3801568 w 12188825"/>
              <a:gd name="connsiteY9" fmla="*/ 5131567 h 6902412"/>
              <a:gd name="connsiteX10" fmla="*/ 2842849 w 12188825"/>
              <a:gd name="connsiteY10" fmla="*/ 6902412 h 6902412"/>
              <a:gd name="connsiteX11" fmla="*/ 0 w 12188825"/>
              <a:gd name="connsiteY11" fmla="*/ 6886615 h 6902412"/>
              <a:gd name="connsiteX12" fmla="*/ 0 w 12188825"/>
              <a:gd name="connsiteY12"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9972598 w 12188825"/>
              <a:gd name="connsiteY6" fmla="*/ 168584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53548 w 12188825"/>
              <a:gd name="connsiteY6" fmla="*/ 1743076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737470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801568 w 12188825"/>
              <a:gd name="connsiteY10" fmla="*/ 5131567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2842849 w 12188825"/>
              <a:gd name="connsiteY10" fmla="*/ 6902412 h 6902412"/>
              <a:gd name="connsiteX11" fmla="*/ 0 w 12188825"/>
              <a:gd name="connsiteY11" fmla="*/ 6886615 h 6902412"/>
              <a:gd name="connsiteX12" fmla="*/ 0 w 12188825"/>
              <a:gd name="connsiteY12"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902412"/>
              <a:gd name="connsiteX1" fmla="*/ 12188825 w 12188825"/>
              <a:gd name="connsiteY1" fmla="*/ 0 h 6902412"/>
              <a:gd name="connsiteX2" fmla="*/ 12188825 w 12188825"/>
              <a:gd name="connsiteY2" fmla="*/ 6858000 h 6902412"/>
              <a:gd name="connsiteX3" fmla="*/ 10725126 w 12188825"/>
              <a:gd name="connsiteY3" fmla="*/ 6877063 h 6902412"/>
              <a:gd name="connsiteX4" fmla="*/ 11506178 w 12188825"/>
              <a:gd name="connsiteY4" fmla="*/ 4609928 h 6902412"/>
              <a:gd name="connsiteX5" fmla="*/ 11323750 w 12188825"/>
              <a:gd name="connsiteY5" fmla="*/ 2813776 h 6902412"/>
              <a:gd name="connsiteX6" fmla="*/ 10382119 w 12188825"/>
              <a:gd name="connsiteY6" fmla="*/ 1771690 h 6902412"/>
              <a:gd name="connsiteX7" fmla="*/ 8704716 w 12188825"/>
              <a:gd name="connsiteY7" fmla="*/ 1573806 h 6902412"/>
              <a:gd name="connsiteX8" fmla="*/ 6914249 w 12188825"/>
              <a:gd name="connsiteY8" fmla="*/ 2222406 h 6902412"/>
              <a:gd name="connsiteX9" fmla="*/ 5201560 w 12188825"/>
              <a:gd name="connsiteY9" fmla="*/ 3490991 h 6902412"/>
              <a:gd name="connsiteX10" fmla="*/ 3647600 w 12188825"/>
              <a:gd name="connsiteY10" fmla="*/ 5322330 h 6902412"/>
              <a:gd name="connsiteX11" fmla="*/ 2842849 w 12188825"/>
              <a:gd name="connsiteY11" fmla="*/ 6902412 h 6902412"/>
              <a:gd name="connsiteX12" fmla="*/ 0 w 12188825"/>
              <a:gd name="connsiteY12" fmla="*/ 6886615 h 6902412"/>
              <a:gd name="connsiteX13" fmla="*/ 0 w 12188825"/>
              <a:gd name="connsiteY13" fmla="*/ 0 h 6902412"/>
              <a:gd name="connsiteX0" fmla="*/ 0 w 12188825"/>
              <a:gd name="connsiteY0" fmla="*/ 0 h 6886615"/>
              <a:gd name="connsiteX1" fmla="*/ 12188825 w 12188825"/>
              <a:gd name="connsiteY1" fmla="*/ 0 h 6886615"/>
              <a:gd name="connsiteX2" fmla="*/ 12188825 w 12188825"/>
              <a:gd name="connsiteY2" fmla="*/ 6858000 h 6886615"/>
              <a:gd name="connsiteX3" fmla="*/ 10725126 w 12188825"/>
              <a:gd name="connsiteY3" fmla="*/ 6877063 h 6886615"/>
              <a:gd name="connsiteX4" fmla="*/ 11506178 w 12188825"/>
              <a:gd name="connsiteY4" fmla="*/ 4609928 h 6886615"/>
              <a:gd name="connsiteX5" fmla="*/ 11323750 w 12188825"/>
              <a:gd name="connsiteY5" fmla="*/ 2813776 h 6886615"/>
              <a:gd name="connsiteX6" fmla="*/ 10382119 w 12188825"/>
              <a:gd name="connsiteY6" fmla="*/ 1771690 h 6886615"/>
              <a:gd name="connsiteX7" fmla="*/ 8704716 w 12188825"/>
              <a:gd name="connsiteY7" fmla="*/ 1573806 h 6886615"/>
              <a:gd name="connsiteX8" fmla="*/ 6914249 w 12188825"/>
              <a:gd name="connsiteY8" fmla="*/ 2222406 h 6886615"/>
              <a:gd name="connsiteX9" fmla="*/ 5201560 w 12188825"/>
              <a:gd name="connsiteY9" fmla="*/ 3490991 h 6886615"/>
              <a:gd name="connsiteX10" fmla="*/ 3647600 w 12188825"/>
              <a:gd name="connsiteY10" fmla="*/ 5322330 h 6886615"/>
              <a:gd name="connsiteX11" fmla="*/ 2842850 w 12188825"/>
              <a:gd name="connsiteY11" fmla="*/ 6878628 h 6886615"/>
              <a:gd name="connsiteX12" fmla="*/ 0 w 12188825"/>
              <a:gd name="connsiteY12" fmla="*/ 6886615 h 6886615"/>
              <a:gd name="connsiteX13" fmla="*/ 0 w 12188825"/>
              <a:gd name="connsiteY13" fmla="*/ 0 h 6886615"/>
              <a:gd name="connsiteX0" fmla="*/ 0 w 12188825"/>
              <a:gd name="connsiteY0" fmla="*/ 0 h 6886615"/>
              <a:gd name="connsiteX1" fmla="*/ 12188825 w 12188825"/>
              <a:gd name="connsiteY1" fmla="*/ 0 h 6886615"/>
              <a:gd name="connsiteX2" fmla="*/ 12188825 w 12188825"/>
              <a:gd name="connsiteY2" fmla="*/ 6858000 h 6886615"/>
              <a:gd name="connsiteX3" fmla="*/ 10725126 w 12188825"/>
              <a:gd name="connsiteY3" fmla="*/ 6877063 h 6886615"/>
              <a:gd name="connsiteX4" fmla="*/ 11506178 w 12188825"/>
              <a:gd name="connsiteY4" fmla="*/ 4609928 h 6886615"/>
              <a:gd name="connsiteX5" fmla="*/ 11323750 w 12188825"/>
              <a:gd name="connsiteY5" fmla="*/ 2813776 h 6886615"/>
              <a:gd name="connsiteX6" fmla="*/ 10382119 w 12188825"/>
              <a:gd name="connsiteY6" fmla="*/ 1771690 h 6886615"/>
              <a:gd name="connsiteX7" fmla="*/ 8704716 w 12188825"/>
              <a:gd name="connsiteY7" fmla="*/ 1573806 h 6886615"/>
              <a:gd name="connsiteX8" fmla="*/ 6914249 w 12188825"/>
              <a:gd name="connsiteY8" fmla="*/ 2222406 h 6886615"/>
              <a:gd name="connsiteX9" fmla="*/ 5201560 w 12188825"/>
              <a:gd name="connsiteY9" fmla="*/ 3490991 h 6886615"/>
              <a:gd name="connsiteX10" fmla="*/ 3647600 w 12188825"/>
              <a:gd name="connsiteY10" fmla="*/ 5322330 h 6886615"/>
              <a:gd name="connsiteX11" fmla="*/ 2848788 w 12188825"/>
              <a:gd name="connsiteY11" fmla="*/ 6872683 h 6886615"/>
              <a:gd name="connsiteX12" fmla="*/ 0 w 12188825"/>
              <a:gd name="connsiteY12" fmla="*/ 6886615 h 6886615"/>
              <a:gd name="connsiteX13" fmla="*/ 0 w 12188825"/>
              <a:gd name="connsiteY13" fmla="*/ 0 h 6886615"/>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70773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46990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3223731 w 12188825"/>
              <a:gd name="connsiteY11" fmla="*/ 6046991 h 6877063"/>
              <a:gd name="connsiteX12" fmla="*/ 2848788 w 12188825"/>
              <a:gd name="connsiteY12" fmla="*/ 6872683 h 6877063"/>
              <a:gd name="connsiteX13" fmla="*/ 0 w 12188825"/>
              <a:gd name="connsiteY13" fmla="*/ 6862831 h 6877063"/>
              <a:gd name="connsiteX14" fmla="*/ 0 w 12188825"/>
              <a:gd name="connsiteY14"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01560 w 12188825"/>
              <a:gd name="connsiteY9" fmla="*/ 349099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78740 w 12188825"/>
              <a:gd name="connsiteY9" fmla="*/ 3395857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5290614 w 12188825"/>
              <a:gd name="connsiteY9" fmla="*/ 3419641 h 6877063"/>
              <a:gd name="connsiteX10" fmla="*/ 3647600 w 12188825"/>
              <a:gd name="connsiteY10" fmla="*/ 5322330 h 6877063"/>
              <a:gd name="connsiteX11" fmla="*/ 2848788 w 12188825"/>
              <a:gd name="connsiteY11" fmla="*/ 6872683 h 6877063"/>
              <a:gd name="connsiteX12" fmla="*/ 0 w 12188825"/>
              <a:gd name="connsiteY12" fmla="*/ 6862831 h 6877063"/>
              <a:gd name="connsiteX13" fmla="*/ 0 w 12188825"/>
              <a:gd name="connsiteY13"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7063"/>
              <a:gd name="connsiteX1" fmla="*/ 12188825 w 12188825"/>
              <a:gd name="connsiteY1" fmla="*/ 0 h 6877063"/>
              <a:gd name="connsiteX2" fmla="*/ 12188825 w 12188825"/>
              <a:gd name="connsiteY2" fmla="*/ 6858000 h 6877063"/>
              <a:gd name="connsiteX3" fmla="*/ 10725126 w 12188825"/>
              <a:gd name="connsiteY3" fmla="*/ 6877063 h 6877063"/>
              <a:gd name="connsiteX4" fmla="*/ 11506178 w 12188825"/>
              <a:gd name="connsiteY4" fmla="*/ 4609928 h 6877063"/>
              <a:gd name="connsiteX5" fmla="*/ 11323750 w 12188825"/>
              <a:gd name="connsiteY5" fmla="*/ 2813776 h 6877063"/>
              <a:gd name="connsiteX6" fmla="*/ 10382119 w 12188825"/>
              <a:gd name="connsiteY6" fmla="*/ 1771690 h 6877063"/>
              <a:gd name="connsiteX7" fmla="*/ 8704716 w 12188825"/>
              <a:gd name="connsiteY7" fmla="*/ 1573806 h 6877063"/>
              <a:gd name="connsiteX8" fmla="*/ 6914249 w 12188825"/>
              <a:gd name="connsiteY8" fmla="*/ 2222406 h 6877063"/>
              <a:gd name="connsiteX9" fmla="*/ 3647600 w 12188825"/>
              <a:gd name="connsiteY9" fmla="*/ 5322330 h 6877063"/>
              <a:gd name="connsiteX10" fmla="*/ 2848788 w 12188825"/>
              <a:gd name="connsiteY10" fmla="*/ 6872683 h 6877063"/>
              <a:gd name="connsiteX11" fmla="*/ 0 w 12188825"/>
              <a:gd name="connsiteY11" fmla="*/ 6862831 h 6877063"/>
              <a:gd name="connsiteX12" fmla="*/ 0 w 12188825"/>
              <a:gd name="connsiteY12" fmla="*/ 0 h 687706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 name="connsiteX0" fmla="*/ 0 w 12188825"/>
              <a:gd name="connsiteY0" fmla="*/ 0 h 6872683"/>
              <a:gd name="connsiteX1" fmla="*/ 12188825 w 12188825"/>
              <a:gd name="connsiteY1" fmla="*/ 0 h 6872683"/>
              <a:gd name="connsiteX2" fmla="*/ 12188825 w 12188825"/>
              <a:gd name="connsiteY2" fmla="*/ 6858000 h 6872683"/>
              <a:gd name="connsiteX3" fmla="*/ 10742935 w 12188825"/>
              <a:gd name="connsiteY3" fmla="*/ 6865172 h 6872683"/>
              <a:gd name="connsiteX4" fmla="*/ 11506178 w 12188825"/>
              <a:gd name="connsiteY4" fmla="*/ 4609928 h 6872683"/>
              <a:gd name="connsiteX5" fmla="*/ 11323750 w 12188825"/>
              <a:gd name="connsiteY5" fmla="*/ 2813776 h 6872683"/>
              <a:gd name="connsiteX6" fmla="*/ 10382119 w 12188825"/>
              <a:gd name="connsiteY6" fmla="*/ 1771690 h 6872683"/>
              <a:gd name="connsiteX7" fmla="*/ 8704716 w 12188825"/>
              <a:gd name="connsiteY7" fmla="*/ 1573806 h 6872683"/>
              <a:gd name="connsiteX8" fmla="*/ 6914249 w 12188825"/>
              <a:gd name="connsiteY8" fmla="*/ 2222406 h 6872683"/>
              <a:gd name="connsiteX9" fmla="*/ 3647600 w 12188825"/>
              <a:gd name="connsiteY9" fmla="*/ 5322330 h 6872683"/>
              <a:gd name="connsiteX10" fmla="*/ 2848788 w 12188825"/>
              <a:gd name="connsiteY10" fmla="*/ 6872683 h 6872683"/>
              <a:gd name="connsiteX11" fmla="*/ 0 w 12188825"/>
              <a:gd name="connsiteY11" fmla="*/ 6862831 h 6872683"/>
              <a:gd name="connsiteX12" fmla="*/ 0 w 12188825"/>
              <a:gd name="connsiteY12" fmla="*/ 0 h 68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25" h="6872683">
                <a:moveTo>
                  <a:pt x="0" y="0"/>
                </a:moveTo>
                <a:lnTo>
                  <a:pt x="12188825" y="0"/>
                </a:lnTo>
                <a:lnTo>
                  <a:pt x="12188825" y="6858000"/>
                </a:lnTo>
                <a:lnTo>
                  <a:pt x="10742935" y="6865172"/>
                </a:lnTo>
                <a:cubicBezTo>
                  <a:pt x="10922496" y="6528610"/>
                  <a:pt x="11372828" y="5632278"/>
                  <a:pt x="11506178" y="4609928"/>
                </a:cubicBezTo>
                <a:cubicBezTo>
                  <a:pt x="11578701" y="4033467"/>
                  <a:pt x="11546463" y="3333009"/>
                  <a:pt x="11323750" y="2813776"/>
                </a:cubicBezTo>
                <a:cubicBezTo>
                  <a:pt x="11063843" y="2291547"/>
                  <a:pt x="10818626" y="2002135"/>
                  <a:pt x="10382119" y="1771690"/>
                </a:cubicBezTo>
                <a:cubicBezTo>
                  <a:pt x="9945612" y="1541245"/>
                  <a:pt x="9214441" y="1484379"/>
                  <a:pt x="8704716" y="1573806"/>
                </a:cubicBezTo>
                <a:cubicBezTo>
                  <a:pt x="8194991" y="1641679"/>
                  <a:pt x="7520743" y="1898580"/>
                  <a:pt x="6914249" y="2222406"/>
                </a:cubicBezTo>
                <a:cubicBezTo>
                  <a:pt x="6439486" y="2478515"/>
                  <a:pt x="5013860" y="3298645"/>
                  <a:pt x="3647600" y="5322330"/>
                </a:cubicBezTo>
                <a:cubicBezTo>
                  <a:pt x="3267345" y="5933513"/>
                  <a:pt x="3130193" y="6211612"/>
                  <a:pt x="2848788" y="6872683"/>
                </a:cubicBezTo>
                <a:lnTo>
                  <a:pt x="0" y="6862831"/>
                </a:lnTo>
                <a:lnTo>
                  <a:pt x="0" y="0"/>
                </a:lnTo>
                <a:close/>
              </a:path>
            </a:pathLst>
          </a:custGeom>
          <a:ln>
            <a:noFill/>
          </a:ln>
        </p:spPr>
        <p:txBody>
          <a:bodyPr lIns="91428" tIns="45715" rIns="91428" bIns="45715"/>
          <a:lstStyle>
            <a:lvl1pPr marL="0" indent="0">
              <a:buNone/>
              <a:defRPr sz="2400">
                <a:solidFill>
                  <a:schemeClr val="tx2"/>
                </a:solidFill>
              </a:defRPr>
            </a:lvl1pPr>
          </a:lstStyle>
          <a:p>
            <a:r>
              <a:rPr lang="en-US" smtClean="0"/>
              <a:t>Picture</a:t>
            </a:r>
            <a:endParaRPr lang="en-US"/>
          </a:p>
        </p:txBody>
      </p:sp>
      <p:sp>
        <p:nvSpPr>
          <p:cNvPr id="12" name="Text Placeholder 11"/>
          <p:cNvSpPr>
            <a:spLocks noGrp="1"/>
          </p:cNvSpPr>
          <p:nvPr>
            <p:ph type="body" sz="quarter" idx="11" hasCustomPrompt="1"/>
          </p:nvPr>
        </p:nvSpPr>
        <p:spPr>
          <a:xfrm>
            <a:off x="6400882" y="3886206"/>
            <a:ext cx="3658554" cy="990599"/>
          </a:xfrm>
          <a:prstGeom prst="rect">
            <a:avLst/>
          </a:prstGeom>
        </p:spPr>
        <p:txBody>
          <a:bodyPr lIns="91428" tIns="45715" rIns="91428" bIns="45715"/>
          <a:lstStyle>
            <a:lvl1pPr marL="0" indent="0">
              <a:buNone/>
              <a:defRPr b="1" baseline="0">
                <a:solidFill>
                  <a:schemeClr val="bg1"/>
                </a:solidFill>
              </a:defRPr>
            </a:lvl1pPr>
          </a:lstStyle>
          <a:p>
            <a:pPr lvl="0"/>
            <a:r>
              <a:rPr lang="en-US" b="0" dirty="0" smtClean="0"/>
              <a:t>Text</a:t>
            </a:r>
            <a:endParaRPr lang="en-US" dirty="0"/>
          </a:p>
        </p:txBody>
      </p:sp>
    </p:spTree>
    <p:extLst>
      <p:ext uri="{BB962C8B-B14F-4D97-AF65-F5344CB8AC3E}">
        <p14:creationId xmlns:p14="http://schemas.microsoft.com/office/powerpoint/2010/main" val="3967531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27777122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D9463797-C5FA-474B-B855-98246014BA8C}" type="slidenum">
              <a:rPr lang="en-US" altLang="en-US"/>
              <a:pPr>
                <a:defRPr/>
              </a:pPr>
              <a:t>‹#›</a:t>
            </a:fld>
            <a:endParaRPr lang="en-US" altLang="en-US"/>
          </a:p>
        </p:txBody>
      </p:sp>
    </p:spTree>
    <p:extLst>
      <p:ext uri="{BB962C8B-B14F-4D97-AF65-F5344CB8AC3E}">
        <p14:creationId xmlns:p14="http://schemas.microsoft.com/office/powerpoint/2010/main" val="6357179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D9463797-C5FA-474B-B855-98246014BA8C}" type="slidenum">
              <a:rPr lang="en-US" altLang="en-US"/>
              <a:pPr>
                <a:defRPr/>
              </a:pPr>
              <a:t>‹#›</a:t>
            </a:fld>
            <a:endParaRPr lang="en-US" altLang="en-US"/>
          </a:p>
        </p:txBody>
      </p:sp>
    </p:spTree>
    <p:extLst>
      <p:ext uri="{BB962C8B-B14F-4D97-AF65-F5344CB8AC3E}">
        <p14:creationId xmlns:p14="http://schemas.microsoft.com/office/powerpoint/2010/main" val="412716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23F7D7-9B5C-42E5-B6FD-E441E7B8A5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692769" cy="6858000"/>
          </a:xfrm>
          <a:prstGeom prst="rect">
            <a:avLst/>
          </a:prstGeom>
        </p:spPr>
      </p:pic>
      <p:sp>
        <p:nvSpPr>
          <p:cNvPr id="2" name="Title 1">
            <a:extLst>
              <a:ext uri="{FF2B5EF4-FFF2-40B4-BE49-F238E27FC236}">
                <a16:creationId xmlns="" xmlns:a16="http://schemas.microsoft.com/office/drawing/2014/main" id="{D6D012E3-DC1F-48A0-B472-8AC7D517E97E}"/>
              </a:ext>
            </a:extLst>
          </p:cNvPr>
          <p:cNvSpPr>
            <a:spLocks noGrp="1"/>
          </p:cNvSpPr>
          <p:nvPr>
            <p:ph type="title" hasCustomPrompt="1"/>
          </p:nvPr>
        </p:nvSpPr>
        <p:spPr>
          <a:xfrm>
            <a:off x="334963" y="188913"/>
            <a:ext cx="10082212" cy="1004735"/>
          </a:xfrm>
        </p:spPr>
        <p:txBody>
          <a:bodyPr/>
          <a:lstStyle>
            <a:lvl1pPr>
              <a:defRPr>
                <a:solidFill>
                  <a:schemeClr val="bg1"/>
                </a:solidFill>
              </a:defRPr>
            </a:lvl1pPr>
          </a:lstStyle>
          <a:p>
            <a:r>
              <a:rPr lang="en-US" dirty="0"/>
              <a:t>Headline in white 6 Arial 30 point</a:t>
            </a:r>
            <a:endParaRPr lang="en-GB" dirty="0"/>
          </a:p>
        </p:txBody>
      </p:sp>
    </p:spTree>
    <p:extLst>
      <p:ext uri="{BB962C8B-B14F-4D97-AF65-F5344CB8AC3E}">
        <p14:creationId xmlns:p14="http://schemas.microsoft.com/office/powerpoint/2010/main" val="1665834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accent1"/>
        </a:solidFill>
        <a:effectLst/>
      </p:bgPr>
    </p:bg>
    <p:spTree>
      <p:nvGrpSpPr>
        <p:cNvPr id="1" name=""/>
        <p:cNvGrpSpPr/>
        <p:nvPr/>
      </p:nvGrpSpPr>
      <p:grpSpPr>
        <a:xfrm>
          <a:off x="0" y="0"/>
          <a:ext cx="0" cy="0"/>
          <a:chOff x="0" y="0"/>
          <a:chExt cx="0" cy="0"/>
        </a:xfrm>
      </p:grpSpPr>
      <p:sp>
        <p:nvSpPr>
          <p:cNvPr id="4" name="Picture Placeholder 6"/>
          <p:cNvSpPr>
            <a:spLocks noGrp="1"/>
          </p:cNvSpPr>
          <p:nvPr>
            <p:ph type="pic" sz="quarter" idx="14" hasCustomPrompt="1"/>
          </p:nvPr>
        </p:nvSpPr>
        <p:spPr>
          <a:xfrm>
            <a:off x="6019780" y="2775394"/>
            <a:ext cx="5947054" cy="4118401"/>
          </a:xfrm>
          <a:custGeom>
            <a:avLst/>
            <a:gdLst>
              <a:gd name="connsiteX0" fmla="*/ 0 w 6039531"/>
              <a:gd name="connsiteY0" fmla="*/ 0 h 4543425"/>
              <a:gd name="connsiteX1" fmla="*/ 6039531 w 6039531"/>
              <a:gd name="connsiteY1" fmla="*/ 0 h 4543425"/>
              <a:gd name="connsiteX2" fmla="*/ 6039531 w 6039531"/>
              <a:gd name="connsiteY2" fmla="*/ 4543425 h 4543425"/>
              <a:gd name="connsiteX3" fmla="*/ 0 w 6039531"/>
              <a:gd name="connsiteY3" fmla="*/ 4543425 h 4543425"/>
              <a:gd name="connsiteX4" fmla="*/ 0 w 6039531"/>
              <a:gd name="connsiteY4" fmla="*/ 0 h 4543425"/>
              <a:gd name="connsiteX0" fmla="*/ 1838325 w 6039531"/>
              <a:gd name="connsiteY0" fmla="*/ 1733550 h 4543425"/>
              <a:gd name="connsiteX1" fmla="*/ 6039531 w 6039531"/>
              <a:gd name="connsiteY1" fmla="*/ 0 h 4543425"/>
              <a:gd name="connsiteX2" fmla="*/ 6039531 w 6039531"/>
              <a:gd name="connsiteY2" fmla="*/ 4543425 h 4543425"/>
              <a:gd name="connsiteX3" fmla="*/ 0 w 6039531"/>
              <a:gd name="connsiteY3" fmla="*/ 4543425 h 4543425"/>
              <a:gd name="connsiteX4" fmla="*/ 1838325 w 6039531"/>
              <a:gd name="connsiteY4" fmla="*/ 1733550 h 4543425"/>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6039531"/>
              <a:gd name="connsiteY0" fmla="*/ 1171575 h 3981450"/>
              <a:gd name="connsiteX1" fmla="*/ 5010831 w 6039531"/>
              <a:gd name="connsiteY1" fmla="*/ 0 h 3981450"/>
              <a:gd name="connsiteX2" fmla="*/ 6039531 w 6039531"/>
              <a:gd name="connsiteY2" fmla="*/ 3981450 h 3981450"/>
              <a:gd name="connsiteX3" fmla="*/ 0 w 6039531"/>
              <a:gd name="connsiteY3" fmla="*/ 3981450 h 3981450"/>
              <a:gd name="connsiteX4" fmla="*/ 1838325 w 6039531"/>
              <a:gd name="connsiteY4" fmla="*/ 1171575 h 3981450"/>
              <a:gd name="connsiteX0" fmla="*/ 1838325 w 5901188"/>
              <a:gd name="connsiteY0" fmla="*/ 1171575 h 3981450"/>
              <a:gd name="connsiteX1" fmla="*/ 5010831 w 5901188"/>
              <a:gd name="connsiteY1" fmla="*/ 0 h 3981450"/>
              <a:gd name="connsiteX2" fmla="*/ 5715681 w 5901188"/>
              <a:gd name="connsiteY2" fmla="*/ 3981450 h 3981450"/>
              <a:gd name="connsiteX3" fmla="*/ 0 w 5901188"/>
              <a:gd name="connsiteY3" fmla="*/ 3981450 h 3981450"/>
              <a:gd name="connsiteX4" fmla="*/ 1838325 w 5901188"/>
              <a:gd name="connsiteY4" fmla="*/ 1171575 h 3981450"/>
              <a:gd name="connsiteX0" fmla="*/ 1838325 w 6024106"/>
              <a:gd name="connsiteY0" fmla="*/ 1171575 h 3981450"/>
              <a:gd name="connsiteX1" fmla="*/ 5010831 w 6024106"/>
              <a:gd name="connsiteY1" fmla="*/ 0 h 3981450"/>
              <a:gd name="connsiteX2" fmla="*/ 5715681 w 6024106"/>
              <a:gd name="connsiteY2" fmla="*/ 3981450 h 3981450"/>
              <a:gd name="connsiteX3" fmla="*/ 0 w 6024106"/>
              <a:gd name="connsiteY3" fmla="*/ 3981450 h 3981450"/>
              <a:gd name="connsiteX4" fmla="*/ 1838325 w 6024106"/>
              <a:gd name="connsiteY4" fmla="*/ 1171575 h 3981450"/>
              <a:gd name="connsiteX0" fmla="*/ 1838325 w 5999156"/>
              <a:gd name="connsiteY0" fmla="*/ 1171575 h 3981450"/>
              <a:gd name="connsiteX1" fmla="*/ 5010831 w 5999156"/>
              <a:gd name="connsiteY1" fmla="*/ 0 h 3981450"/>
              <a:gd name="connsiteX2" fmla="*/ 5658531 w 5999156"/>
              <a:gd name="connsiteY2" fmla="*/ 3971925 h 3981450"/>
              <a:gd name="connsiteX3" fmla="*/ 0 w 5999156"/>
              <a:gd name="connsiteY3" fmla="*/ 3981450 h 3981450"/>
              <a:gd name="connsiteX4" fmla="*/ 1838325 w 5999156"/>
              <a:gd name="connsiteY4" fmla="*/ 1171575 h 3981450"/>
              <a:gd name="connsiteX0" fmla="*/ 1838325 w 5995110"/>
              <a:gd name="connsiteY0" fmla="*/ 1171575 h 3981450"/>
              <a:gd name="connsiteX1" fmla="*/ 5010831 w 5995110"/>
              <a:gd name="connsiteY1" fmla="*/ 0 h 3981450"/>
              <a:gd name="connsiteX2" fmla="*/ 5649006 w 5995110"/>
              <a:gd name="connsiteY2" fmla="*/ 3971925 h 3981450"/>
              <a:gd name="connsiteX3" fmla="*/ 0 w 5995110"/>
              <a:gd name="connsiteY3" fmla="*/ 3981450 h 3981450"/>
              <a:gd name="connsiteX4" fmla="*/ 1838325 w 5995110"/>
              <a:gd name="connsiteY4" fmla="*/ 1171575 h 3981450"/>
              <a:gd name="connsiteX0" fmla="*/ 1838325 w 6067416"/>
              <a:gd name="connsiteY0" fmla="*/ 1171575 h 3981450"/>
              <a:gd name="connsiteX1" fmla="*/ 5010831 w 6067416"/>
              <a:gd name="connsiteY1" fmla="*/ 0 h 3981450"/>
              <a:gd name="connsiteX2" fmla="*/ 5649006 w 6067416"/>
              <a:gd name="connsiteY2" fmla="*/ 3971925 h 3981450"/>
              <a:gd name="connsiteX3" fmla="*/ 0 w 6067416"/>
              <a:gd name="connsiteY3" fmla="*/ 3981450 h 3981450"/>
              <a:gd name="connsiteX4" fmla="*/ 1838325 w 6067416"/>
              <a:gd name="connsiteY4" fmla="*/ 1171575 h 3981450"/>
              <a:gd name="connsiteX0" fmla="*/ 1838325 w 6030455"/>
              <a:gd name="connsiteY0" fmla="*/ 1171575 h 3981450"/>
              <a:gd name="connsiteX1" fmla="*/ 5010831 w 6030455"/>
              <a:gd name="connsiteY1" fmla="*/ 0 h 3981450"/>
              <a:gd name="connsiteX2" fmla="*/ 5649006 w 6030455"/>
              <a:gd name="connsiteY2" fmla="*/ 3971925 h 3981450"/>
              <a:gd name="connsiteX3" fmla="*/ 0 w 6030455"/>
              <a:gd name="connsiteY3" fmla="*/ 3981450 h 3981450"/>
              <a:gd name="connsiteX4" fmla="*/ 1838325 w 6030455"/>
              <a:gd name="connsiteY4" fmla="*/ 1171575 h 3981450"/>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24831"/>
              <a:gd name="connsiteY0" fmla="*/ 1186089 h 3995964"/>
              <a:gd name="connsiteX1" fmla="*/ 4999945 w 6024831"/>
              <a:gd name="connsiteY1" fmla="*/ 0 h 3995964"/>
              <a:gd name="connsiteX2" fmla="*/ 5649006 w 6024831"/>
              <a:gd name="connsiteY2" fmla="*/ 3986439 h 3995964"/>
              <a:gd name="connsiteX3" fmla="*/ 0 w 6024831"/>
              <a:gd name="connsiteY3" fmla="*/ 3995964 h 3995964"/>
              <a:gd name="connsiteX4" fmla="*/ 1838325 w 6024831"/>
              <a:gd name="connsiteY4" fmla="*/ 1186089 h 3995964"/>
              <a:gd name="connsiteX0" fmla="*/ 1838325 w 6006909"/>
              <a:gd name="connsiteY0" fmla="*/ 1186089 h 3995964"/>
              <a:gd name="connsiteX1" fmla="*/ 4999945 w 6006909"/>
              <a:gd name="connsiteY1" fmla="*/ 0 h 3995964"/>
              <a:gd name="connsiteX2" fmla="*/ 5649006 w 6006909"/>
              <a:gd name="connsiteY2" fmla="*/ 3986439 h 3995964"/>
              <a:gd name="connsiteX3" fmla="*/ 0 w 6006909"/>
              <a:gd name="connsiteY3" fmla="*/ 3995964 h 3995964"/>
              <a:gd name="connsiteX4" fmla="*/ 1838325 w 6006909"/>
              <a:gd name="connsiteY4" fmla="*/ 1186089 h 3995964"/>
              <a:gd name="connsiteX0" fmla="*/ 1838325 w 6023217"/>
              <a:gd name="connsiteY0" fmla="*/ 1186089 h 3995964"/>
              <a:gd name="connsiteX1" fmla="*/ 4999945 w 6023217"/>
              <a:gd name="connsiteY1" fmla="*/ 0 h 3995964"/>
              <a:gd name="connsiteX2" fmla="*/ 5649006 w 6023217"/>
              <a:gd name="connsiteY2" fmla="*/ 3986439 h 3995964"/>
              <a:gd name="connsiteX3" fmla="*/ 0 w 6023217"/>
              <a:gd name="connsiteY3" fmla="*/ 3995964 h 3995964"/>
              <a:gd name="connsiteX4" fmla="*/ 1838325 w 6023217"/>
              <a:gd name="connsiteY4" fmla="*/ 1186089 h 3995964"/>
              <a:gd name="connsiteX0" fmla="*/ 1838325 w 6024898"/>
              <a:gd name="connsiteY0" fmla="*/ 1186089 h 3995964"/>
              <a:gd name="connsiteX1" fmla="*/ 4999945 w 6024898"/>
              <a:gd name="connsiteY1" fmla="*/ 0 h 3995964"/>
              <a:gd name="connsiteX2" fmla="*/ 5649006 w 6024898"/>
              <a:gd name="connsiteY2" fmla="*/ 3986439 h 3995964"/>
              <a:gd name="connsiteX3" fmla="*/ 0 w 6024898"/>
              <a:gd name="connsiteY3" fmla="*/ 3995964 h 3995964"/>
              <a:gd name="connsiteX4" fmla="*/ 1838325 w 6024898"/>
              <a:gd name="connsiteY4" fmla="*/ 1186089 h 3995964"/>
              <a:gd name="connsiteX0" fmla="*/ 1838325 w 6041818"/>
              <a:gd name="connsiteY0" fmla="*/ 1186089 h 3995964"/>
              <a:gd name="connsiteX1" fmla="*/ 4999945 w 6041818"/>
              <a:gd name="connsiteY1" fmla="*/ 0 h 3995964"/>
              <a:gd name="connsiteX2" fmla="*/ 5649006 w 6041818"/>
              <a:gd name="connsiteY2" fmla="*/ 3986439 h 3995964"/>
              <a:gd name="connsiteX3" fmla="*/ 0 w 6041818"/>
              <a:gd name="connsiteY3" fmla="*/ 3995964 h 3995964"/>
              <a:gd name="connsiteX4" fmla="*/ 1838325 w 6041818"/>
              <a:gd name="connsiteY4" fmla="*/ 1186089 h 3995964"/>
              <a:gd name="connsiteX0" fmla="*/ 1838325 w 6041818"/>
              <a:gd name="connsiteY0" fmla="*/ 1186089 h 3995964"/>
              <a:gd name="connsiteX1" fmla="*/ 3277445 w 6041818"/>
              <a:gd name="connsiteY1" fmla="*/ 295988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186089 h 3995964"/>
              <a:gd name="connsiteX1" fmla="*/ 3299747 w 6041818"/>
              <a:gd name="connsiteY1" fmla="*/ 175555 h 3995964"/>
              <a:gd name="connsiteX2" fmla="*/ 4999945 w 6041818"/>
              <a:gd name="connsiteY2" fmla="*/ 0 h 3995964"/>
              <a:gd name="connsiteX3" fmla="*/ 5649006 w 6041818"/>
              <a:gd name="connsiteY3" fmla="*/ 3986439 h 3995964"/>
              <a:gd name="connsiteX4" fmla="*/ 0 w 6041818"/>
              <a:gd name="connsiteY4" fmla="*/ 3995964 h 3995964"/>
              <a:gd name="connsiteX5" fmla="*/ 1838325 w 6041818"/>
              <a:gd name="connsiteY5" fmla="*/ 1186089 h 3995964"/>
              <a:gd name="connsiteX0" fmla="*/ 1838325 w 6041818"/>
              <a:gd name="connsiteY0" fmla="*/ 1246863 h 4056738"/>
              <a:gd name="connsiteX1" fmla="*/ 3299747 w 6041818"/>
              <a:gd name="connsiteY1" fmla="*/ 236329 h 4056738"/>
              <a:gd name="connsiteX2" fmla="*/ 4999945 w 6041818"/>
              <a:gd name="connsiteY2" fmla="*/ 60774 h 4056738"/>
              <a:gd name="connsiteX3" fmla="*/ 5649006 w 6041818"/>
              <a:gd name="connsiteY3" fmla="*/ 4047213 h 4056738"/>
              <a:gd name="connsiteX4" fmla="*/ 0 w 6041818"/>
              <a:gd name="connsiteY4" fmla="*/ 4056738 h 4056738"/>
              <a:gd name="connsiteX5" fmla="*/ 1838325 w 6041818"/>
              <a:gd name="connsiteY5" fmla="*/ 1246863 h 4056738"/>
              <a:gd name="connsiteX0" fmla="*/ 1838325 w 6041818"/>
              <a:gd name="connsiteY0" fmla="*/ 1302400 h 4112275"/>
              <a:gd name="connsiteX1" fmla="*/ 3299747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302400 h 4112275"/>
              <a:gd name="connsiteX1" fmla="*/ 3268524 w 6041818"/>
              <a:gd name="connsiteY1" fmla="*/ 291866 h 4112275"/>
              <a:gd name="connsiteX2" fmla="*/ 4999945 w 6041818"/>
              <a:gd name="connsiteY2" fmla="*/ 116311 h 4112275"/>
              <a:gd name="connsiteX3" fmla="*/ 5649006 w 6041818"/>
              <a:gd name="connsiteY3" fmla="*/ 4102750 h 4112275"/>
              <a:gd name="connsiteX4" fmla="*/ 0 w 6041818"/>
              <a:gd name="connsiteY4" fmla="*/ 4112275 h 4112275"/>
              <a:gd name="connsiteX5" fmla="*/ 1838325 w 6041818"/>
              <a:gd name="connsiteY5" fmla="*/ 1302400 h 4112275"/>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38325 w 6041818"/>
              <a:gd name="connsiteY0" fmla="*/ 1287822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38325 w 6041818"/>
              <a:gd name="connsiteY5" fmla="*/ 1287822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1204 h 4097697"/>
              <a:gd name="connsiteX1" fmla="*/ 3268524 w 6041818"/>
              <a:gd name="connsiteY1" fmla="*/ 277288 h 4097697"/>
              <a:gd name="connsiteX2" fmla="*/ 4999945 w 6041818"/>
              <a:gd name="connsiteY2" fmla="*/ 101733 h 4097697"/>
              <a:gd name="connsiteX3" fmla="*/ 5649006 w 6041818"/>
              <a:gd name="connsiteY3" fmla="*/ 4088172 h 4097697"/>
              <a:gd name="connsiteX4" fmla="*/ 0 w 6041818"/>
              <a:gd name="connsiteY4" fmla="*/ 4097697 h 4097697"/>
              <a:gd name="connsiteX5" fmla="*/ 1842786 w 6041818"/>
              <a:gd name="connsiteY5" fmla="*/ 1301204 h 4097697"/>
              <a:gd name="connsiteX0" fmla="*/ 1842786 w 6041818"/>
              <a:gd name="connsiteY0" fmla="*/ 1308271 h 4104764"/>
              <a:gd name="connsiteX1" fmla="*/ 3268524 w 6041818"/>
              <a:gd name="connsiteY1" fmla="*/ 284355 h 4104764"/>
              <a:gd name="connsiteX2" fmla="*/ 4999945 w 6041818"/>
              <a:gd name="connsiteY2" fmla="*/ 108800 h 4104764"/>
              <a:gd name="connsiteX3" fmla="*/ 5649006 w 6041818"/>
              <a:gd name="connsiteY3" fmla="*/ 4095239 h 4104764"/>
              <a:gd name="connsiteX4" fmla="*/ 0 w 6041818"/>
              <a:gd name="connsiteY4" fmla="*/ 4104764 h 4104764"/>
              <a:gd name="connsiteX5" fmla="*/ 1842786 w 6041818"/>
              <a:gd name="connsiteY5" fmla="*/ 1308271 h 4104764"/>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48148"/>
              <a:gd name="connsiteY0" fmla="*/ 1308271 h 4109225"/>
              <a:gd name="connsiteX1" fmla="*/ 3174854 w 5948148"/>
              <a:gd name="connsiteY1" fmla="*/ 284355 h 4109225"/>
              <a:gd name="connsiteX2" fmla="*/ 4906275 w 5948148"/>
              <a:gd name="connsiteY2" fmla="*/ 108800 h 4109225"/>
              <a:gd name="connsiteX3" fmla="*/ 5555336 w 5948148"/>
              <a:gd name="connsiteY3" fmla="*/ 4095239 h 4109225"/>
              <a:gd name="connsiteX4" fmla="*/ 0 w 5948148"/>
              <a:gd name="connsiteY4" fmla="*/ 4109225 h 4109225"/>
              <a:gd name="connsiteX5" fmla="*/ 1749116 w 5948148"/>
              <a:gd name="connsiteY5" fmla="*/ 1308271 h 4109225"/>
              <a:gd name="connsiteX0" fmla="*/ 1749116 w 5950256"/>
              <a:gd name="connsiteY0" fmla="*/ 1308271 h 4111641"/>
              <a:gd name="connsiteX1" fmla="*/ 3174854 w 5950256"/>
              <a:gd name="connsiteY1" fmla="*/ 284355 h 4111641"/>
              <a:gd name="connsiteX2" fmla="*/ 4906275 w 5950256"/>
              <a:gd name="connsiteY2" fmla="*/ 108800 h 4111641"/>
              <a:gd name="connsiteX3" fmla="*/ 5559436 w 5950256"/>
              <a:gd name="connsiteY3" fmla="*/ 4111641 h 4111641"/>
              <a:gd name="connsiteX4" fmla="*/ 0 w 5950256"/>
              <a:gd name="connsiteY4" fmla="*/ 4109225 h 4111641"/>
              <a:gd name="connsiteX5" fmla="*/ 1749116 w 5950256"/>
              <a:gd name="connsiteY5" fmla="*/ 1308271 h 4111641"/>
              <a:gd name="connsiteX0" fmla="*/ 1757317 w 5958457"/>
              <a:gd name="connsiteY0" fmla="*/ 1308271 h 4113325"/>
              <a:gd name="connsiteX1" fmla="*/ 3183055 w 5958457"/>
              <a:gd name="connsiteY1" fmla="*/ 284355 h 4113325"/>
              <a:gd name="connsiteX2" fmla="*/ 4914476 w 5958457"/>
              <a:gd name="connsiteY2" fmla="*/ 108800 h 4113325"/>
              <a:gd name="connsiteX3" fmla="*/ 5567637 w 5958457"/>
              <a:gd name="connsiteY3" fmla="*/ 4111641 h 4113325"/>
              <a:gd name="connsiteX4" fmla="*/ 0 w 5958457"/>
              <a:gd name="connsiteY4" fmla="*/ 4113325 h 4113325"/>
              <a:gd name="connsiteX5" fmla="*/ 1757317 w 595845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57317 w 5974207"/>
              <a:gd name="connsiteY0" fmla="*/ 1308271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57317 w 5974207"/>
              <a:gd name="connsiteY5" fmla="*/ 1308271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61417 w 5974207"/>
              <a:gd name="connsiteY0" fmla="*/ 1328773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61417 w 5974207"/>
              <a:gd name="connsiteY5" fmla="*/ 1328773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49116 w 5974207"/>
              <a:gd name="connsiteY0" fmla="*/ 1324672 h 4113325"/>
              <a:gd name="connsiteX1" fmla="*/ 3183055 w 5974207"/>
              <a:gd name="connsiteY1" fmla="*/ 284355 h 4113325"/>
              <a:gd name="connsiteX2" fmla="*/ 4914476 w 5974207"/>
              <a:gd name="connsiteY2" fmla="*/ 108800 h 4113325"/>
              <a:gd name="connsiteX3" fmla="*/ 5567637 w 5974207"/>
              <a:gd name="connsiteY3" fmla="*/ 4111641 h 4113325"/>
              <a:gd name="connsiteX4" fmla="*/ 0 w 5974207"/>
              <a:gd name="connsiteY4" fmla="*/ 4113325 h 4113325"/>
              <a:gd name="connsiteX5" fmla="*/ 1749116 w 5974207"/>
              <a:gd name="connsiteY5" fmla="*/ 1324672 h 4113325"/>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20413 w 5945504"/>
              <a:gd name="connsiteY0" fmla="*/ 1324672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20413 w 5945504"/>
              <a:gd name="connsiteY5" fmla="*/ 1324672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 name="connsiteX0" fmla="*/ 1705545 w 5945504"/>
              <a:gd name="connsiteY0" fmla="*/ 1346975 h 4111641"/>
              <a:gd name="connsiteX1" fmla="*/ 3154352 w 5945504"/>
              <a:gd name="connsiteY1" fmla="*/ 284355 h 4111641"/>
              <a:gd name="connsiteX2" fmla="*/ 4885773 w 5945504"/>
              <a:gd name="connsiteY2" fmla="*/ 108800 h 4111641"/>
              <a:gd name="connsiteX3" fmla="*/ 5538934 w 5945504"/>
              <a:gd name="connsiteY3" fmla="*/ 4111641 h 4111641"/>
              <a:gd name="connsiteX4" fmla="*/ 0 w 5945504"/>
              <a:gd name="connsiteY4" fmla="*/ 4105124 h 4111641"/>
              <a:gd name="connsiteX5" fmla="*/ 1705545 w 5945504"/>
              <a:gd name="connsiteY5" fmla="*/ 1346975 h 41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5504" h="4111641">
                <a:moveTo>
                  <a:pt x="1705545" y="1346975"/>
                </a:moveTo>
                <a:cubicBezTo>
                  <a:pt x="2096402" y="968092"/>
                  <a:pt x="2651983" y="493379"/>
                  <a:pt x="3154352" y="284355"/>
                </a:cubicBezTo>
                <a:cubicBezTo>
                  <a:pt x="3961951" y="-117620"/>
                  <a:pt x="4528683" y="-11101"/>
                  <a:pt x="4885773" y="108800"/>
                </a:cubicBezTo>
                <a:cubicBezTo>
                  <a:pt x="6457851" y="777818"/>
                  <a:pt x="5920198" y="3362338"/>
                  <a:pt x="5538934" y="4111641"/>
                </a:cubicBezTo>
                <a:lnTo>
                  <a:pt x="0" y="4105124"/>
                </a:lnTo>
                <a:cubicBezTo>
                  <a:pt x="553165" y="2615302"/>
                  <a:pt x="1250557" y="1809734"/>
                  <a:pt x="1705545" y="1346975"/>
                </a:cubicBezTo>
                <a:close/>
              </a:path>
            </a:pathLst>
          </a:custGeom>
          <a:ln>
            <a:noFill/>
          </a:ln>
        </p:spPr>
        <p:txBody>
          <a:bodyPr lIns="91428" tIns="45715" rIns="91428" bIns="45715" anchor="ctr" anchorCtr="1"/>
          <a:lstStyle>
            <a:lvl1pPr marL="0" indent="0">
              <a:buNone/>
              <a:defRPr sz="2400">
                <a:solidFill>
                  <a:schemeClr val="tx2"/>
                </a:solidFill>
                <a:latin typeface="Zurich BT Roman"/>
              </a:defRPr>
            </a:lvl1pPr>
          </a:lstStyle>
          <a:p>
            <a:r>
              <a:rPr lang="en-US" dirty="0" smtClean="0"/>
              <a:t>Picture</a:t>
            </a:r>
            <a:endParaRPr lang="en-US" dirty="0"/>
          </a:p>
        </p:txBody>
      </p:sp>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chemeClr val="bg1"/>
                </a:solidFill>
                <a:latin typeface="Zurich BT" panose="020B0603020202030204" pitchFamily="34" charset="0"/>
              </a:defRPr>
            </a:lvl1pPr>
          </a:lstStyle>
          <a:p>
            <a:pPr lvl="0"/>
            <a:r>
              <a:rPr lang="en-US" dirty="0"/>
              <a:t>Heading</a:t>
            </a:r>
          </a:p>
        </p:txBody>
      </p:sp>
      <p:sp>
        <p:nvSpPr>
          <p:cNvPr id="7" name="Text Placeholder 2"/>
          <p:cNvSpPr>
            <a:spLocks noGrp="1"/>
          </p:cNvSpPr>
          <p:nvPr>
            <p:ph type="body" sz="quarter" idx="16" hasCustomPrompt="1"/>
          </p:nvPr>
        </p:nvSpPr>
        <p:spPr>
          <a:xfrm>
            <a:off x="201265" y="1219207"/>
            <a:ext cx="5818517" cy="4267199"/>
          </a:xfrm>
          <a:prstGeom prst="rect">
            <a:avLst/>
          </a:prstGeom>
        </p:spPr>
        <p:txBody>
          <a:bodyPr lIns="91428" tIns="45715" rIns="91428" bIns="45715"/>
          <a:lstStyle>
            <a:lvl1pPr marL="342857" indent="-342857">
              <a:buFont typeface="Arial"/>
              <a:buChar char="•"/>
              <a:defRPr sz="2400" b="1">
                <a:solidFill>
                  <a:schemeClr val="accent3"/>
                </a:solidFill>
                <a:latin typeface="Zurich BT" panose="020B0603020202030204" pitchFamily="34" charset="0"/>
              </a:defRPr>
            </a:lvl1pPr>
            <a:lvl2pPr marL="457144" indent="0">
              <a:buNone/>
              <a:defRPr/>
            </a:lvl2pPr>
          </a:lstStyle>
          <a:p>
            <a:pPr lvl="0"/>
            <a:r>
              <a:rPr lang="en-US" dirty="0" smtClean="0"/>
              <a:t>Text 1</a:t>
            </a:r>
          </a:p>
          <a:p>
            <a:pPr lvl="0"/>
            <a:r>
              <a:rPr lang="en-US" dirty="0" smtClean="0"/>
              <a:t>Text 2</a:t>
            </a:r>
          </a:p>
        </p:txBody>
      </p:sp>
    </p:spTree>
    <p:extLst>
      <p:ext uri="{BB962C8B-B14F-4D97-AF65-F5344CB8AC3E}">
        <p14:creationId xmlns:p14="http://schemas.microsoft.com/office/powerpoint/2010/main" val="258756429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986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A4369EEA-2B94-4668-B098-DD71D09CD0D5}" type="slidenum">
              <a:rPr lang="en-US" altLang="en-US"/>
              <a:pPr>
                <a:defRPr/>
              </a:pPr>
              <a:t>‹#›</a:t>
            </a:fld>
            <a:endParaRPr lang="en-US" altLang="en-US"/>
          </a:p>
        </p:txBody>
      </p:sp>
    </p:spTree>
    <p:extLst>
      <p:ext uri="{BB962C8B-B14F-4D97-AF65-F5344CB8AC3E}">
        <p14:creationId xmlns:p14="http://schemas.microsoft.com/office/powerpoint/2010/main" val="38633805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A4369EEA-2B94-4668-B098-DD71D09CD0D5}" type="slidenum">
              <a:rPr lang="en-US" altLang="en-US"/>
              <a:pPr>
                <a:defRPr/>
              </a:pPr>
              <a:t>‹#›</a:t>
            </a:fld>
            <a:endParaRPr lang="en-US" altLang="en-US"/>
          </a:p>
        </p:txBody>
      </p:sp>
    </p:spTree>
    <p:extLst>
      <p:ext uri="{BB962C8B-B14F-4D97-AF65-F5344CB8AC3E}">
        <p14:creationId xmlns:p14="http://schemas.microsoft.com/office/powerpoint/2010/main" val="418828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F169D0FC-4420-446C-8F2A-D3B99C71E047}" type="slidenum">
              <a:rPr lang="en-US" altLang="en-US"/>
              <a:pPr>
                <a:defRPr/>
              </a:pPr>
              <a:t>‹#›</a:t>
            </a:fld>
            <a:endParaRPr lang="en-US" altLang="en-US"/>
          </a:p>
        </p:txBody>
      </p:sp>
    </p:spTree>
    <p:extLst>
      <p:ext uri="{BB962C8B-B14F-4D97-AF65-F5344CB8AC3E}">
        <p14:creationId xmlns:p14="http://schemas.microsoft.com/office/powerpoint/2010/main" val="34720014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mart Art Slide">
    <p:spTree>
      <p:nvGrpSpPr>
        <p:cNvPr id="1" name=""/>
        <p:cNvGrpSpPr/>
        <p:nvPr/>
      </p:nvGrpSpPr>
      <p:grpSpPr>
        <a:xfrm>
          <a:off x="0" y="0"/>
          <a:ext cx="0" cy="0"/>
          <a:chOff x="0" y="0"/>
          <a:chExt cx="0" cy="0"/>
        </a:xfrm>
      </p:grpSpPr>
      <p:sp>
        <p:nvSpPr>
          <p:cNvPr id="33" name="Text Placeholder 2"/>
          <p:cNvSpPr>
            <a:spLocks noGrp="1"/>
          </p:cNvSpPr>
          <p:nvPr>
            <p:ph type="body" sz="quarter" idx="12"/>
          </p:nvPr>
        </p:nvSpPr>
        <p:spPr>
          <a:xfrm>
            <a:off x="203258" y="237069"/>
            <a:ext cx="11687044" cy="753533"/>
          </a:xfrm>
          <a:prstGeom prst="rect">
            <a:avLst/>
          </a:prstGeom>
        </p:spPr>
        <p:txBody>
          <a:bodyPr lIns="91428" tIns="45715" rIns="91428" bIns="45715"/>
          <a:lstStyle>
            <a:lvl1pPr marL="0" indent="0">
              <a:buNone/>
              <a:defRPr sz="3200" b="1">
                <a:solidFill>
                  <a:schemeClr val="accent2"/>
                </a:solidFill>
                <a:latin typeface="Zurich BT" panose="020B0603020202030204" pitchFamily="34" charset="0"/>
              </a:defRPr>
            </a:lvl1pPr>
          </a:lstStyle>
          <a:p>
            <a:pPr lvl="0"/>
            <a:r>
              <a:rPr lang="en-US" smtClean="0"/>
              <a:t>Click to edit Master text styles</a:t>
            </a:r>
          </a:p>
        </p:txBody>
      </p:sp>
      <p:sp>
        <p:nvSpPr>
          <p:cNvPr id="5" name="SmartArt Placeholder 4"/>
          <p:cNvSpPr>
            <a:spLocks noGrp="1"/>
          </p:cNvSpPr>
          <p:nvPr>
            <p:ph type="dgm" sz="quarter" idx="13"/>
          </p:nvPr>
        </p:nvSpPr>
        <p:spPr>
          <a:xfrm>
            <a:off x="200070" y="1295403"/>
            <a:ext cx="11688644" cy="4363156"/>
          </a:xfrm>
          <a:prstGeom prst="rect">
            <a:avLst/>
          </a:prstGeom>
        </p:spPr>
        <p:txBody>
          <a:bodyPr vert="horz" lIns="91428" tIns="45715" rIns="91428" bIns="45715"/>
          <a:lstStyle>
            <a:lvl1pPr marL="0" indent="0">
              <a:buNone/>
              <a:defRPr lang="en-US" sz="2400" b="1" kern="1200" dirty="0">
                <a:solidFill>
                  <a:srgbClr val="053C6C"/>
                </a:solidFill>
                <a:latin typeface="Zurich BT" panose="020B0603020202030204" pitchFamily="34" charset="0"/>
                <a:ea typeface="+mn-ea"/>
                <a:cs typeface="+mn-cs"/>
              </a:defRPr>
            </a:lvl1pPr>
          </a:lstStyle>
          <a:p>
            <a:pPr lvl="0"/>
            <a:r>
              <a:rPr lang="en-US" noProof="0" smtClean="0"/>
              <a:t>Click icon to add SmartArt graphic</a:t>
            </a:r>
            <a:endParaRPr lang="en-US" noProof="0" dirty="0"/>
          </a:p>
        </p:txBody>
      </p:sp>
      <p:sp>
        <p:nvSpPr>
          <p:cNvPr id="4" name="Footer Placeholder 8"/>
          <p:cNvSpPr>
            <a:spLocks noGrp="1"/>
          </p:cNvSpPr>
          <p:nvPr>
            <p:ph type="ftr" sz="quarter" idx="14"/>
          </p:nvPr>
        </p:nvSpPr>
        <p:spPr/>
        <p:txBody>
          <a:bodyPr rtlCol="0"/>
          <a:lstStyle>
            <a:lvl1pPr algn="l" defTabSz="1218988">
              <a:defRPr lang="en-US" sz="1600" kern="1200">
                <a:solidFill>
                  <a:srgbClr val="1F497D"/>
                </a:solidFill>
                <a:latin typeface="+mn-lt"/>
                <a:ea typeface="+mn-ea"/>
                <a:cs typeface="+mn-cs"/>
              </a:defRPr>
            </a:lvl1pPr>
          </a:lstStyle>
          <a:p>
            <a:pPr>
              <a:defRPr/>
            </a:pPr>
            <a:endParaRPr/>
          </a:p>
        </p:txBody>
      </p:sp>
      <p:sp>
        <p:nvSpPr>
          <p:cNvPr id="6" name="Slide Number Placeholder 9"/>
          <p:cNvSpPr>
            <a:spLocks noGrp="1"/>
          </p:cNvSpPr>
          <p:nvPr>
            <p:ph type="sldNum" sz="quarter" idx="15"/>
          </p:nvPr>
        </p:nvSpPr>
        <p:spPr/>
        <p:txBody>
          <a:bodyPr rtlCol="0"/>
          <a:lstStyle>
            <a:lvl1pPr algn="r">
              <a:defRPr sz="1200">
                <a:solidFill>
                  <a:srgbClr val="1F497D"/>
                </a:solidFill>
                <a:latin typeface="Zurich Lt BT" pitchFamily="34" charset="0"/>
              </a:defRPr>
            </a:lvl1pPr>
          </a:lstStyle>
          <a:p>
            <a:pPr>
              <a:defRPr/>
            </a:pPr>
            <a:fld id="{49963831-85EB-4405-94A0-8BB1A87B1245}" type="slidenum">
              <a:rPr lang="en-US"/>
              <a:pPr>
                <a:defRPr/>
              </a:pPr>
              <a:t>‹#›</a:t>
            </a:fld>
            <a:endParaRPr lang="en-US" dirty="0"/>
          </a:p>
        </p:txBody>
      </p:sp>
    </p:spTree>
    <p:extLst>
      <p:ext uri="{BB962C8B-B14F-4D97-AF65-F5344CB8AC3E}">
        <p14:creationId xmlns:p14="http://schemas.microsoft.com/office/powerpoint/2010/main" val="16110148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34963" y="188915"/>
            <a:ext cx="10082212" cy="598487"/>
          </a:xfrm>
          <a:prstGeom prst="rect">
            <a:avLst/>
          </a:prstGeom>
        </p:spPr>
        <p:txBody>
          <a:bodyPr/>
          <a:lstStyle/>
          <a:p>
            <a:r>
              <a:rPr lang="en-US" smtClean="0"/>
              <a:t>Click to edit Master title style</a:t>
            </a:r>
            <a:endParaRPr lang="en-IN"/>
          </a:p>
        </p:txBody>
      </p:sp>
      <p:sp>
        <p:nvSpPr>
          <p:cNvPr id="3" name="Slide Number Placeholder 5">
            <a:extLst/>
          </p:cNvPr>
          <p:cNvSpPr>
            <a:spLocks noGrp="1"/>
          </p:cNvSpPr>
          <p:nvPr>
            <p:ph type="sldNum" sz="quarter" idx="10"/>
          </p:nvPr>
        </p:nvSpPr>
        <p:spPr>
          <a:xfrm>
            <a:off x="11226549" y="6561139"/>
            <a:ext cx="612935" cy="180975"/>
          </a:xfrm>
        </p:spPr>
        <p:txBody>
          <a:bodyPr/>
          <a:lstStyle>
            <a:lvl1pPr algn="r">
              <a:defRPr sz="1200">
                <a:solidFill>
                  <a:srgbClr val="34425F"/>
                </a:solidFill>
              </a:defRPr>
            </a:lvl1pPr>
          </a:lstStyle>
          <a:p>
            <a:pPr>
              <a:defRPr/>
            </a:pPr>
            <a:fld id="{E60BE47B-DBBD-4EAA-BD08-8CC1D533D1D5}" type="slidenum">
              <a:rPr lang="en-GB"/>
              <a:pPr>
                <a:defRPr/>
              </a:pPr>
              <a:t>‹#›</a:t>
            </a:fld>
            <a:endParaRPr lang="en-GB"/>
          </a:p>
        </p:txBody>
      </p:sp>
    </p:spTree>
    <p:extLst>
      <p:ext uri="{BB962C8B-B14F-4D97-AF65-F5344CB8AC3E}">
        <p14:creationId xmlns:p14="http://schemas.microsoft.com/office/powerpoint/2010/main" val="1170331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89370-1E33-4221-957A-56C1B5ED8238}"/>
              </a:ext>
            </a:extLst>
          </p:cNvPr>
          <p:cNvSpPr>
            <a:spLocks noGrp="1"/>
          </p:cNvSpPr>
          <p:nvPr>
            <p:ph type="title"/>
          </p:nvPr>
        </p:nvSpPr>
        <p:spPr>
          <a:xfrm>
            <a:off x="334963" y="188913"/>
            <a:ext cx="10082212" cy="598487"/>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A22F1AA-B500-4BE4-8713-AC964616BAC1}"/>
              </a:ext>
            </a:extLst>
          </p:cNvPr>
          <p:cNvSpPr>
            <a:spLocks noGrp="1"/>
          </p:cNvSpPr>
          <p:nvPr>
            <p:ph type="dt" sz="half" idx="10"/>
          </p:nvPr>
        </p:nvSpPr>
        <p:spPr>
          <a:xfrm>
            <a:off x="838200" y="6356350"/>
            <a:ext cx="2743200" cy="365125"/>
          </a:xfrm>
          <a:prstGeom prst="rect">
            <a:avLst/>
          </a:prstGeom>
        </p:spPr>
        <p:txBody>
          <a:bodyPr/>
          <a:lstStyle/>
          <a:p>
            <a:fld id="{AD1C6602-9636-49D8-B83D-8C31DDEF1777}" type="datetimeFigureOut">
              <a:rPr lang="en-US" smtClean="0">
                <a:solidFill>
                  <a:prstClr val="black"/>
                </a:solidFill>
              </a:rPr>
              <a:pPr/>
              <a:t>7/25/2019</a:t>
            </a:fld>
            <a:endParaRPr lang="en-US">
              <a:solidFill>
                <a:prstClr val="black"/>
              </a:solidFill>
            </a:endParaRPr>
          </a:p>
        </p:txBody>
      </p:sp>
      <p:sp>
        <p:nvSpPr>
          <p:cNvPr id="4" name="Footer Placeholder 3">
            <a:extLst>
              <a:ext uri="{FF2B5EF4-FFF2-40B4-BE49-F238E27FC236}">
                <a16:creationId xmlns:a16="http://schemas.microsoft.com/office/drawing/2014/main" xmlns="" id="{A0B3A5DD-16B8-4EEC-8B30-789546B00F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869E0D9E-CC22-4C3E-873E-B3A498B8DBA8}"/>
              </a:ext>
            </a:extLst>
          </p:cNvPr>
          <p:cNvSpPr>
            <a:spLocks noGrp="1"/>
          </p:cNvSpPr>
          <p:nvPr>
            <p:ph type="sldNum" sz="quarter" idx="12"/>
          </p:nvPr>
        </p:nvSpPr>
        <p:spPr>
          <a:xfrm>
            <a:off x="8610600" y="6356350"/>
            <a:ext cx="2743200" cy="365125"/>
          </a:xfrm>
          <a:prstGeom prst="rect">
            <a:avLst/>
          </a:prstGeom>
        </p:spPr>
        <p:txBody>
          <a:bodyPr/>
          <a:lstStyle/>
          <a:p>
            <a:fld id="{49ABDE4C-213B-4116-BCC0-973FDB5790A1}" type="slidenum">
              <a:rPr lang="en-US" smtClean="0"/>
              <a:pPr/>
              <a:t>‹#›</a:t>
            </a:fld>
            <a:endParaRPr lang="en-US"/>
          </a:p>
        </p:txBody>
      </p:sp>
    </p:spTree>
    <p:extLst>
      <p:ext uri="{BB962C8B-B14F-4D97-AF65-F5344CB8AC3E}">
        <p14:creationId xmlns:p14="http://schemas.microsoft.com/office/powerpoint/2010/main" val="17957224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9970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dirty="0"/>
              <a:t>Heading</a:t>
            </a:r>
          </a:p>
        </p:txBody>
      </p:sp>
      <p:sp>
        <p:nvSpPr>
          <p:cNvPr id="11"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Text Placeholder 2"/>
          <p:cNvSpPr>
            <a:spLocks noGrp="1"/>
          </p:cNvSpPr>
          <p:nvPr>
            <p:ph type="body" sz="quarter" idx="16" hasCustomPrompt="1"/>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dirty="0" smtClean="0"/>
              <a:t>Sub Text</a:t>
            </a:r>
            <a:endParaRPr lang="en-US" dirty="0"/>
          </a:p>
        </p:txBody>
      </p:sp>
      <p:sp>
        <p:nvSpPr>
          <p:cNvPr id="14" name="Text Placeholder 17"/>
          <p:cNvSpPr>
            <a:spLocks noGrp="1"/>
          </p:cNvSpPr>
          <p:nvPr>
            <p:ph type="body" sz="quarter" idx="17" hasCustomPrompt="1"/>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Second level 1</a:t>
            </a:r>
          </a:p>
          <a:p>
            <a:pPr lvl="1"/>
            <a:r>
              <a:rPr lang="en-US" dirty="0" smtClean="0"/>
              <a:t>Second level 2</a:t>
            </a: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Tree>
    <p:extLst>
      <p:ext uri="{BB962C8B-B14F-4D97-AF65-F5344CB8AC3E}">
        <p14:creationId xmlns:p14="http://schemas.microsoft.com/office/powerpoint/2010/main" val="5643934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43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 Smart Art ">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203258" y="237072"/>
            <a:ext cx="11687044" cy="753533"/>
          </a:xfrm>
          <a:prstGeom prst="rect">
            <a:avLst/>
          </a:prstGeom>
        </p:spPr>
        <p:txBody>
          <a:bodyPr lIns="91428" tIns="45715" rIns="91428" bIns="45715"/>
          <a:lstStyle>
            <a:lvl1pPr marL="0" indent="0">
              <a:buNone/>
              <a:defRPr sz="3200" b="1">
                <a:solidFill>
                  <a:srgbClr val="841917"/>
                </a:solidFill>
                <a:latin typeface="Zurich BT" panose="020B0603020202030204" pitchFamily="34" charset="0"/>
              </a:defRPr>
            </a:lvl1pPr>
          </a:lstStyle>
          <a:p>
            <a:pPr lvl="0"/>
            <a:r>
              <a:rPr lang="en-US" dirty="0"/>
              <a:t>Heading</a:t>
            </a:r>
          </a:p>
        </p:txBody>
      </p:sp>
      <p:sp>
        <p:nvSpPr>
          <p:cNvPr id="8" name="SmartArt Placeholder 12"/>
          <p:cNvSpPr>
            <a:spLocks noGrp="1"/>
          </p:cNvSpPr>
          <p:nvPr>
            <p:ph type="dgm" sz="quarter" idx="29" hasCustomPrompt="1"/>
          </p:nvPr>
        </p:nvSpPr>
        <p:spPr>
          <a:xfrm>
            <a:off x="6476505" y="1143006"/>
            <a:ext cx="5412209" cy="3581399"/>
          </a:xfrm>
          <a:prstGeom prst="rect">
            <a:avLst/>
          </a:prstGeom>
        </p:spPr>
        <p:txBody>
          <a:bodyPr lIns="91428" tIns="45715" rIns="91428" bIns="45715"/>
          <a:lstStyle>
            <a:lvl1pPr>
              <a:buNone/>
              <a:defRPr sz="2400">
                <a:solidFill>
                  <a:srgbClr val="053C6C"/>
                </a:solidFill>
                <a:latin typeface="Zurich BT" pitchFamily="34" charset="0"/>
              </a:defRPr>
            </a:lvl1pPr>
          </a:lstStyle>
          <a:p>
            <a:r>
              <a:rPr lang="en-US" dirty="0" smtClean="0"/>
              <a:t>Smart Art Graphic</a:t>
            </a:r>
            <a:endParaRPr lang="en-US" dirty="0"/>
          </a:p>
        </p:txBody>
      </p:sp>
      <p:sp>
        <p:nvSpPr>
          <p:cNvPr id="9" name="Text Placeholder 9"/>
          <p:cNvSpPr>
            <a:spLocks noGrp="1"/>
          </p:cNvSpPr>
          <p:nvPr>
            <p:ph type="body" sz="quarter" idx="30" hasCustomPrompt="1"/>
          </p:nvPr>
        </p:nvSpPr>
        <p:spPr>
          <a:xfrm>
            <a:off x="227072" y="5029205"/>
            <a:ext cx="11661637" cy="914401"/>
          </a:xfrm>
          <a:prstGeom prst="rect">
            <a:avLst/>
          </a:prstGeom>
        </p:spPr>
        <p:txBody>
          <a:bodyPr lIns="91428" tIns="45715" rIns="91428" bIns="45715"/>
          <a:lstStyle>
            <a:lvl1pPr>
              <a:defRPr lang="en-US" sz="2000" kern="1200" dirty="0" smtClean="0">
                <a:solidFill>
                  <a:srgbClr val="053C6C"/>
                </a:solidFill>
                <a:latin typeface="Zurich BT" panose="020B0603020202030204" pitchFamily="34" charset="0"/>
                <a:ea typeface="+mn-ea"/>
                <a:cs typeface="+mn-cs"/>
              </a:defRPr>
            </a:lvl1pPr>
          </a:lstStyle>
          <a:p>
            <a:pPr lvl="0"/>
            <a:r>
              <a:rPr lang="en-US" dirty="0" smtClean="0"/>
              <a:t>Sub Text</a:t>
            </a:r>
          </a:p>
          <a:p>
            <a:pPr lvl="0"/>
            <a:r>
              <a:rPr lang="en-US" dirty="0" smtClean="0"/>
              <a:t>Sub Text</a:t>
            </a:r>
          </a:p>
        </p:txBody>
      </p:sp>
      <p:sp>
        <p:nvSpPr>
          <p:cNvPr id="10"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3"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sp>
        <p:nvSpPr>
          <p:cNvPr id="11" name="Text Placeholder 17"/>
          <p:cNvSpPr>
            <a:spLocks noGrp="1"/>
          </p:cNvSpPr>
          <p:nvPr>
            <p:ph type="body" sz="quarter" idx="17" hasCustomPrompt="1"/>
          </p:nvPr>
        </p:nvSpPr>
        <p:spPr>
          <a:xfrm>
            <a:off x="201268" y="1143006"/>
            <a:ext cx="5361196" cy="3581399"/>
          </a:xfrm>
          <a:prstGeom prst="rect">
            <a:avLst/>
          </a:prstGeom>
        </p:spPr>
        <p:txBody>
          <a:bodyPr lIns="91428" tIns="45715" rIns="91428" bIns="45715"/>
          <a:lstStyle>
            <a:lvl1pPr>
              <a:buFont typeface="Arial" pitchFamily="34" charset="0"/>
              <a:buChar char="•"/>
              <a:defRPr sz="2400">
                <a:solidFill>
                  <a:srgbClr val="053C6C"/>
                </a:solidFill>
                <a:latin typeface="Zurich BT" pitchFamily="34" charset="0"/>
              </a:defRPr>
            </a:lvl1pPr>
            <a:lvl2pPr marL="687304" indent="-344444">
              <a:buFont typeface="Arial" pitchFamily="34" charset="0"/>
              <a:buChar char="•"/>
              <a:defRPr sz="2200">
                <a:solidFill>
                  <a:srgbClr val="053C6C"/>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dirty="0" smtClean="0"/>
              <a:t>Text 1</a:t>
            </a:r>
          </a:p>
          <a:p>
            <a:pPr lvl="0"/>
            <a:r>
              <a:rPr lang="en-US" dirty="0" smtClean="0"/>
              <a:t>Text 2</a:t>
            </a:r>
          </a:p>
          <a:p>
            <a:pPr lvl="1"/>
            <a:r>
              <a:rPr lang="en-US" dirty="0" smtClean="0"/>
              <a:t>Text 3</a:t>
            </a:r>
          </a:p>
          <a:p>
            <a:pPr lvl="1"/>
            <a:endParaRPr lang="en-US" dirty="0" smtClean="0"/>
          </a:p>
          <a:p>
            <a:pPr lvl="1"/>
            <a:endParaRPr lang="en-US" dirty="0" smtClean="0"/>
          </a:p>
          <a:p>
            <a:pPr lvl="0"/>
            <a:endParaRPr lang="en-US" dirty="0" smtClean="0"/>
          </a:p>
        </p:txBody>
      </p:sp>
    </p:spTree>
    <p:extLst>
      <p:ext uri="{BB962C8B-B14F-4D97-AF65-F5344CB8AC3E}">
        <p14:creationId xmlns:p14="http://schemas.microsoft.com/office/powerpoint/2010/main" val="50242603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5506119" y="3316095"/>
            <a:ext cx="5767237" cy="1250880"/>
          </a:xfrm>
          <a:prstGeom prst="rect">
            <a:avLst/>
          </a:prstGeom>
        </p:spPr>
        <p:txBody>
          <a:bodyPr lIns="91428" tIns="45715" rIns="91428" bIns="45715"/>
          <a:lstStyle>
            <a:lvl1pPr marL="0" indent="0">
              <a:buNone/>
              <a:defRPr sz="4800" b="1">
                <a:solidFill>
                  <a:srgbClr val="053C6D"/>
                </a:solidFill>
                <a:latin typeface="Zurich BT" panose="020B0603020202030204" pitchFamily="34" charset="0"/>
              </a:defRPr>
            </a:lvl1pPr>
          </a:lstStyle>
          <a:p>
            <a:pPr lvl="0"/>
            <a:r>
              <a:rPr lang="en-US" smtClean="0"/>
              <a:t>Click to edit Master text styles</a:t>
            </a:r>
          </a:p>
        </p:txBody>
      </p:sp>
      <p:sp>
        <p:nvSpPr>
          <p:cNvPr id="11" name="Text Placeholder 2"/>
          <p:cNvSpPr>
            <a:spLocks noGrp="1"/>
          </p:cNvSpPr>
          <p:nvPr>
            <p:ph type="body" sz="quarter" idx="11"/>
          </p:nvPr>
        </p:nvSpPr>
        <p:spPr>
          <a:xfrm>
            <a:off x="5500325" y="4979404"/>
            <a:ext cx="5220052" cy="757767"/>
          </a:xfrm>
          <a:prstGeom prst="rect">
            <a:avLst/>
          </a:prstGeom>
        </p:spPr>
        <p:txBody>
          <a:bodyPr lIns="91428" tIns="45715" rIns="91428" bIns="45715"/>
          <a:lstStyle>
            <a:lvl1pPr marL="0" indent="0">
              <a:buNone/>
              <a:defRPr sz="2400" b="1">
                <a:solidFill>
                  <a:srgbClr val="97291E"/>
                </a:solidFill>
                <a:latin typeface="Zurich BT" panose="020B0603020202030204" pitchFamily="34" charset="0"/>
              </a:defRPr>
            </a:lvl1pPr>
          </a:lstStyle>
          <a:p>
            <a:pPr lvl="0"/>
            <a:r>
              <a:rPr lang="en-US" smtClean="0"/>
              <a:t>Click to edit Master text styles</a:t>
            </a:r>
          </a:p>
        </p:txBody>
      </p:sp>
      <p:sp>
        <p:nvSpPr>
          <p:cNvPr id="12" name="Text Placeholder 3"/>
          <p:cNvSpPr>
            <a:spLocks noGrp="1"/>
          </p:cNvSpPr>
          <p:nvPr>
            <p:ph type="body" sz="quarter" idx="12"/>
          </p:nvPr>
        </p:nvSpPr>
        <p:spPr>
          <a:xfrm>
            <a:off x="5491281" y="5969005"/>
            <a:ext cx="2822123" cy="368021"/>
          </a:xfrm>
          <a:prstGeom prst="rect">
            <a:avLst/>
          </a:prstGeom>
        </p:spPr>
        <p:txBody>
          <a:bodyPr lIns="91428" tIns="45715" rIns="91428" bIns="45715"/>
          <a:lstStyle>
            <a:lvl1pPr marL="0" indent="0">
              <a:buNone/>
              <a:defRPr sz="2000">
                <a:solidFill>
                  <a:srgbClr val="053C6D"/>
                </a:solidFill>
                <a:latin typeface="Zurich BT" panose="020B060302020203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27667474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5506119" y="3316095"/>
            <a:ext cx="5767237" cy="1250880"/>
          </a:xfrm>
          <a:prstGeom prst="rect">
            <a:avLst/>
          </a:prstGeom>
        </p:spPr>
        <p:txBody>
          <a:bodyPr lIns="91428" tIns="45715" rIns="91428" bIns="45715"/>
          <a:lstStyle>
            <a:lvl1pPr marL="0" indent="0">
              <a:buNone/>
              <a:defRPr sz="4800" b="1">
                <a:solidFill>
                  <a:srgbClr val="053C6D"/>
                </a:solidFill>
                <a:latin typeface="Zurich BT" panose="020B060302020203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1491707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5506119" y="3316095"/>
            <a:ext cx="5767237" cy="1250880"/>
          </a:xfrm>
          <a:prstGeom prst="rect">
            <a:avLst/>
          </a:prstGeom>
        </p:spPr>
        <p:txBody>
          <a:bodyPr lIns="91428" tIns="45715" rIns="91428" bIns="45715"/>
          <a:lstStyle>
            <a:lvl1pPr marL="0" indent="0">
              <a:buNone/>
              <a:defRPr sz="4800" b="1">
                <a:solidFill>
                  <a:srgbClr val="053C6D"/>
                </a:solidFill>
                <a:latin typeface="Zurich BT" panose="020B0603020202030204" pitchFamily="34" charset="0"/>
              </a:defRPr>
            </a:lvl1pPr>
          </a:lstStyle>
          <a:p>
            <a:pPr lvl="0"/>
            <a:r>
              <a:rPr lang="en-US" smtClean="0"/>
              <a:t>Click to edit Master text styles</a:t>
            </a:r>
          </a:p>
        </p:txBody>
      </p:sp>
      <p:sp>
        <p:nvSpPr>
          <p:cNvPr id="11" name="Text Placeholder 2"/>
          <p:cNvSpPr>
            <a:spLocks noGrp="1"/>
          </p:cNvSpPr>
          <p:nvPr>
            <p:ph type="body" sz="quarter" idx="11"/>
          </p:nvPr>
        </p:nvSpPr>
        <p:spPr>
          <a:xfrm>
            <a:off x="5500325" y="4979404"/>
            <a:ext cx="5220052" cy="757767"/>
          </a:xfrm>
          <a:prstGeom prst="rect">
            <a:avLst/>
          </a:prstGeom>
        </p:spPr>
        <p:txBody>
          <a:bodyPr lIns="91428" tIns="45715" rIns="91428" bIns="45715"/>
          <a:lstStyle>
            <a:lvl1pPr marL="0" indent="0">
              <a:buNone/>
              <a:defRPr sz="2400" b="1">
                <a:solidFill>
                  <a:srgbClr val="97291E"/>
                </a:solidFill>
                <a:latin typeface="Zurich BT" panose="020B0603020202030204" pitchFamily="34" charset="0"/>
              </a:defRPr>
            </a:lvl1pPr>
          </a:lstStyle>
          <a:p>
            <a:pPr lvl="0"/>
            <a:r>
              <a:rPr lang="en-US" smtClean="0"/>
              <a:t>Click to edit Master text styles</a:t>
            </a:r>
          </a:p>
        </p:txBody>
      </p:sp>
      <p:sp>
        <p:nvSpPr>
          <p:cNvPr id="12" name="Text Placeholder 3"/>
          <p:cNvSpPr>
            <a:spLocks noGrp="1"/>
          </p:cNvSpPr>
          <p:nvPr>
            <p:ph type="body" sz="quarter" idx="12"/>
          </p:nvPr>
        </p:nvSpPr>
        <p:spPr>
          <a:xfrm>
            <a:off x="5491281" y="5969005"/>
            <a:ext cx="2822123" cy="368021"/>
          </a:xfrm>
          <a:prstGeom prst="rect">
            <a:avLst/>
          </a:prstGeom>
        </p:spPr>
        <p:txBody>
          <a:bodyPr lIns="91428" tIns="45715" rIns="91428" bIns="45715"/>
          <a:lstStyle>
            <a:lvl1pPr marL="0" indent="0">
              <a:buNone/>
              <a:defRPr sz="2000">
                <a:solidFill>
                  <a:srgbClr val="053C6D"/>
                </a:solidFill>
                <a:latin typeface="Zurich BT" panose="020B060302020203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22679280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5506119" y="3316095"/>
            <a:ext cx="5767237" cy="1250880"/>
          </a:xfrm>
          <a:prstGeom prst="rect">
            <a:avLst/>
          </a:prstGeom>
        </p:spPr>
        <p:txBody>
          <a:bodyPr lIns="91428" tIns="45715" rIns="91428" bIns="45715"/>
          <a:lstStyle>
            <a:lvl1pPr marL="0" indent="0">
              <a:buNone/>
              <a:defRPr sz="4800" b="1">
                <a:solidFill>
                  <a:srgbClr val="053C6D"/>
                </a:solidFill>
                <a:latin typeface="Zurich BT" panose="020B060302020203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6968935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5002484C-F7D9-471D-AB03-1A26CE83F9E9}" type="slidenum">
              <a:rPr lang="en-US" altLang="en-US"/>
              <a:pPr>
                <a:defRPr/>
              </a:pPr>
              <a:t>‹#›</a:t>
            </a:fld>
            <a:endParaRPr lang="en-US" altLang="en-US"/>
          </a:p>
        </p:txBody>
      </p:sp>
    </p:spTree>
    <p:extLst>
      <p:ext uri="{BB962C8B-B14F-4D97-AF65-F5344CB8AC3E}">
        <p14:creationId xmlns:p14="http://schemas.microsoft.com/office/powerpoint/2010/main" val="34007927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 Text Slide">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203258" y="237072"/>
            <a:ext cx="11687044" cy="753533"/>
          </a:xfrm>
          <a:prstGeom prst="rect">
            <a:avLst/>
          </a:prstGeom>
        </p:spPr>
        <p:txBody>
          <a:bodyPr lIns="91428" tIns="45715" rIns="91428" bIns="45715"/>
          <a:lstStyle>
            <a:lvl1pPr marL="0" indent="0">
              <a:buNone/>
              <a:defRPr sz="3200" b="1">
                <a:solidFill>
                  <a:srgbClr val="97281D"/>
                </a:solidFill>
                <a:latin typeface="Zurich BT" panose="020B0603020202030204" pitchFamily="34" charset="0"/>
              </a:defRPr>
            </a:lvl1pPr>
          </a:lstStyle>
          <a:p>
            <a:pPr lvl="0"/>
            <a:r>
              <a:rPr lang="en-US" smtClean="0"/>
              <a:t>Click to edit Master text styles</a:t>
            </a:r>
          </a:p>
        </p:txBody>
      </p:sp>
      <p:sp>
        <p:nvSpPr>
          <p:cNvPr id="13" name="Text Placeholder 2"/>
          <p:cNvSpPr>
            <a:spLocks noGrp="1"/>
          </p:cNvSpPr>
          <p:nvPr>
            <p:ph type="body" sz="quarter" idx="16"/>
          </p:nvPr>
        </p:nvSpPr>
        <p:spPr>
          <a:xfrm>
            <a:off x="201266" y="1219201"/>
            <a:ext cx="11686650" cy="609600"/>
          </a:xfrm>
          <a:prstGeom prst="rect">
            <a:avLst/>
          </a:prstGeom>
        </p:spPr>
        <p:txBody>
          <a:bodyPr lIns="91428" tIns="45715" rIns="91428" bIns="45715"/>
          <a:lstStyle>
            <a:lvl1pPr marL="0" indent="0">
              <a:buNone/>
              <a:defRPr sz="2400" b="1">
                <a:solidFill>
                  <a:srgbClr val="1F497D"/>
                </a:solidFill>
                <a:latin typeface="Zurich BT" panose="020B0603020202030204" pitchFamily="34" charset="0"/>
              </a:defRPr>
            </a:lvl1pPr>
          </a:lstStyle>
          <a:p>
            <a:pPr lvl="0"/>
            <a:r>
              <a:rPr lang="en-US" smtClean="0"/>
              <a:t>Click to edit Master text styles</a:t>
            </a:r>
          </a:p>
        </p:txBody>
      </p:sp>
      <p:sp>
        <p:nvSpPr>
          <p:cNvPr id="14" name="Text Placeholder 17"/>
          <p:cNvSpPr>
            <a:spLocks noGrp="1"/>
          </p:cNvSpPr>
          <p:nvPr>
            <p:ph type="body" sz="quarter" idx="17"/>
          </p:nvPr>
        </p:nvSpPr>
        <p:spPr>
          <a:xfrm>
            <a:off x="201267" y="1828800"/>
            <a:ext cx="11687444" cy="3962400"/>
          </a:xfrm>
          <a:prstGeom prst="rect">
            <a:avLst/>
          </a:prstGeom>
        </p:spPr>
        <p:txBody>
          <a:bodyPr lIns="91428" tIns="45715" rIns="91428" bIns="45715"/>
          <a:lstStyle>
            <a:lvl1pPr>
              <a:buFont typeface="Arial" pitchFamily="34" charset="0"/>
              <a:buChar char="•"/>
              <a:defRPr sz="2400">
                <a:solidFill>
                  <a:schemeClr val="accent3"/>
                </a:solidFill>
                <a:latin typeface="Zurich BT" pitchFamily="34" charset="0"/>
              </a:defRPr>
            </a:lvl1pPr>
            <a:lvl2pPr marL="687304" indent="-342857">
              <a:buFont typeface="Arial" pitchFamily="34" charset="0"/>
              <a:buChar char="•"/>
              <a:tabLst>
                <a:tab pos="687304" algn="l"/>
              </a:tabLst>
              <a:defRPr sz="2200">
                <a:solidFill>
                  <a:schemeClr val="accent3"/>
                </a:solidFill>
                <a:latin typeface="Zurich BT" pitchFamily="34" charset="0"/>
              </a:defRPr>
            </a:lvl2pPr>
            <a:lvl3pPr>
              <a:defRPr sz="2400">
                <a:solidFill>
                  <a:srgbClr val="053C6C"/>
                </a:solidFill>
                <a:latin typeface="Zurich BT" pitchFamily="34" charset="0"/>
              </a:defRPr>
            </a:lvl3pPr>
            <a:lvl4pPr>
              <a:defRPr sz="2400">
                <a:solidFill>
                  <a:srgbClr val="053C6C"/>
                </a:solidFill>
                <a:latin typeface="Zurich BT" pitchFamily="34" charset="0"/>
              </a:defRPr>
            </a:lvl4pPr>
            <a:lvl5pPr>
              <a:defRPr sz="2400">
                <a:solidFill>
                  <a:srgbClr val="053C6C"/>
                </a:solidFill>
                <a:latin typeface="Zurich B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8"/>
          <p:cNvSpPr>
            <a:spLocks noGrp="1"/>
          </p:cNvSpPr>
          <p:nvPr>
            <p:ph type="ftr" sz="quarter" idx="18"/>
          </p:nvPr>
        </p:nvSpPr>
        <p:spPr/>
        <p:txBody>
          <a:bodyPr/>
          <a:lstStyle>
            <a:lvl1pPr>
              <a:defRPr/>
            </a:lvl1pPr>
          </a:lstStyle>
          <a:p>
            <a:pPr>
              <a:defRPr/>
            </a:pPr>
            <a:endParaRPr lang="en-US" altLang="en-US"/>
          </a:p>
        </p:txBody>
      </p:sp>
      <p:sp>
        <p:nvSpPr>
          <p:cNvPr id="7" name="Slide Number Placeholder 9"/>
          <p:cNvSpPr>
            <a:spLocks noGrp="1"/>
          </p:cNvSpPr>
          <p:nvPr>
            <p:ph type="sldNum" sz="quarter" idx="19"/>
          </p:nvPr>
        </p:nvSpPr>
        <p:spPr/>
        <p:txBody>
          <a:bodyPr/>
          <a:lstStyle>
            <a:lvl1pPr>
              <a:defRPr/>
            </a:lvl1pPr>
          </a:lstStyle>
          <a:p>
            <a:pPr>
              <a:defRPr/>
            </a:pPr>
            <a:fld id="{5002484C-F7D9-471D-AB03-1A26CE83F9E9}" type="slidenum">
              <a:rPr lang="en-US" altLang="en-US"/>
              <a:pPr>
                <a:defRPr/>
              </a:pPr>
              <a:t>‹#›</a:t>
            </a:fld>
            <a:endParaRPr lang="en-US" altLang="en-US"/>
          </a:p>
        </p:txBody>
      </p:sp>
    </p:spTree>
    <p:extLst>
      <p:ext uri="{BB962C8B-B14F-4D97-AF65-F5344CB8AC3E}">
        <p14:creationId xmlns:p14="http://schemas.microsoft.com/office/powerpoint/2010/main" val="1166816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8615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91" name="PlaceHolder 2"/>
          <p:cNvSpPr>
            <a:spLocks noGrp="1"/>
          </p:cNvSpPr>
          <p:nvPr>
            <p:ph type="subTitle"/>
          </p:nvPr>
        </p:nvSpPr>
        <p:spPr>
          <a:xfrm>
            <a:off x="5506194" y="3315960"/>
            <a:ext cx="5766902" cy="12506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5631005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93" name="PlaceHolder 2"/>
          <p:cNvSpPr>
            <a:spLocks noGrp="1"/>
          </p:cNvSpPr>
          <p:nvPr>
            <p:ph type="body"/>
          </p:nvPr>
        </p:nvSpPr>
        <p:spPr>
          <a:xfrm>
            <a:off x="5506194" y="3315960"/>
            <a:ext cx="5766902" cy="125064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355354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7B089B-E119-4F63-8414-CC56D8B6BE97}"/>
              </a:ext>
            </a:extLst>
          </p:cNvPr>
          <p:cNvSpPr>
            <a:spLocks noGrp="1"/>
          </p:cNvSpPr>
          <p:nvPr>
            <p:ph type="title" hasCustomPrompt="1"/>
          </p:nvPr>
        </p:nvSpPr>
        <p:spPr/>
        <p:txBody>
          <a:bodyPr/>
          <a:lstStyle>
            <a:lvl1pPr>
              <a:defRPr/>
            </a:lvl1pPr>
          </a:lstStyle>
          <a:p>
            <a:r>
              <a:rPr lang="en-US" dirty="0"/>
              <a:t>Headline in blue-gray accent 6 Arial 30 point</a:t>
            </a:r>
            <a:endParaRPr lang="en-GB" dirty="0"/>
          </a:p>
        </p:txBody>
      </p:sp>
      <p:sp>
        <p:nvSpPr>
          <p:cNvPr id="3" name="Content Placeholder 2">
            <a:extLst>
              <a:ext uri="{FF2B5EF4-FFF2-40B4-BE49-F238E27FC236}">
                <a16:creationId xmlns="" xmlns:a16="http://schemas.microsoft.com/office/drawing/2014/main" id="{629E1B96-FE53-481F-B696-2C69FB187C50}"/>
              </a:ext>
            </a:extLst>
          </p:cNvPr>
          <p:cNvSpPr>
            <a:spLocks noGrp="1"/>
          </p:cNvSpPr>
          <p:nvPr>
            <p:ph sz="half" idx="1"/>
          </p:nvPr>
        </p:nvSpPr>
        <p:spPr>
          <a:xfrm>
            <a:off x="334963" y="1449388"/>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AA1DC5B2-D8F9-4C0A-B078-C2FE6D8F46E7}"/>
              </a:ext>
            </a:extLst>
          </p:cNvPr>
          <p:cNvSpPr>
            <a:spLocks noGrp="1"/>
          </p:cNvSpPr>
          <p:nvPr>
            <p:ph sz="half" idx="2"/>
          </p:nvPr>
        </p:nvSpPr>
        <p:spPr>
          <a:xfrm>
            <a:off x="5918200" y="1449388"/>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a:extLst>
              <a:ext uri="{FF2B5EF4-FFF2-40B4-BE49-F238E27FC236}">
                <a16:creationId xmlns="" xmlns:a16="http://schemas.microsoft.com/office/drawing/2014/main" id="{E968018C-C956-4D1D-BE98-72EE12FB9CEB}"/>
              </a:ext>
            </a:extLst>
          </p:cNvPr>
          <p:cNvSpPr>
            <a:spLocks noGrp="1"/>
          </p:cNvSpPr>
          <p:nvPr>
            <p:ph type="ftr" sz="quarter" idx="11"/>
          </p:nvPr>
        </p:nvSpPr>
        <p:spPr>
          <a:xfrm>
            <a:off x="334962" y="6561139"/>
            <a:ext cx="9409777" cy="180974"/>
          </a:xfrm>
          <a:prstGeom prst="rect">
            <a:avLst/>
          </a:prstGeom>
        </p:spPr>
        <p:txBody>
          <a:bodyPr/>
          <a:lstStyle/>
          <a:p>
            <a:endParaRPr lang="en-GB"/>
          </a:p>
        </p:txBody>
      </p:sp>
      <p:sp>
        <p:nvSpPr>
          <p:cNvPr id="7" name="Slide Number Placeholder 6">
            <a:extLst>
              <a:ext uri="{FF2B5EF4-FFF2-40B4-BE49-F238E27FC236}">
                <a16:creationId xmlns="" xmlns:a16="http://schemas.microsoft.com/office/drawing/2014/main" id="{F6AA79AB-589C-4796-8D56-874FD56E0915}"/>
              </a:ext>
            </a:extLst>
          </p:cNvPr>
          <p:cNvSpPr>
            <a:spLocks noGrp="1"/>
          </p:cNvSpPr>
          <p:nvPr>
            <p:ph type="sldNum" sz="quarter" idx="12"/>
          </p:nvPr>
        </p:nvSpPr>
        <p:spPr>
          <a:xfrm>
            <a:off x="11226272" y="6561139"/>
            <a:ext cx="612774" cy="180974"/>
          </a:xfrm>
          <a:prstGeom prst="rect">
            <a:avLst/>
          </a:prstGeom>
        </p:spPr>
        <p:txBody>
          <a:bodyPr/>
          <a:lstStyle/>
          <a:p>
            <a:fld id="{5EB519A5-3402-4DE4-B1A7-D9EEDBCA088E}" type="slidenum">
              <a:rPr lang="en-GB" smtClean="0"/>
              <a:t>‹#›</a:t>
            </a:fld>
            <a:endParaRPr lang="en-GB"/>
          </a:p>
        </p:txBody>
      </p:sp>
    </p:spTree>
    <p:extLst>
      <p:ext uri="{BB962C8B-B14F-4D97-AF65-F5344CB8AC3E}">
        <p14:creationId xmlns:p14="http://schemas.microsoft.com/office/powerpoint/2010/main" val="2110824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95" name="PlaceHolder 2"/>
          <p:cNvSpPr>
            <a:spLocks noGrp="1"/>
          </p:cNvSpPr>
          <p:nvPr>
            <p:ph type="body"/>
          </p:nvPr>
        </p:nvSpPr>
        <p:spPr>
          <a:xfrm>
            <a:off x="5506194" y="3315960"/>
            <a:ext cx="2814133" cy="125064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96" name="PlaceHolder 3"/>
          <p:cNvSpPr>
            <a:spLocks noGrp="1"/>
          </p:cNvSpPr>
          <p:nvPr>
            <p:ph type="body"/>
          </p:nvPr>
        </p:nvSpPr>
        <p:spPr>
          <a:xfrm>
            <a:off x="8461483" y="3315960"/>
            <a:ext cx="2814133" cy="125064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30078219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Tree>
    <p:extLst>
      <p:ext uri="{BB962C8B-B14F-4D97-AF65-F5344CB8AC3E}">
        <p14:creationId xmlns:p14="http://schemas.microsoft.com/office/powerpoint/2010/main" val="6017373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279" y="273600"/>
            <a:ext cx="10972417"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5581376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00" name="PlaceHolder 2"/>
          <p:cNvSpPr>
            <a:spLocks noGrp="1"/>
          </p:cNvSpPr>
          <p:nvPr>
            <p:ph type="body"/>
          </p:nvPr>
        </p:nvSpPr>
        <p:spPr>
          <a:xfrm>
            <a:off x="5506194"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01" name="PlaceHolder 3"/>
          <p:cNvSpPr>
            <a:spLocks noGrp="1"/>
          </p:cNvSpPr>
          <p:nvPr>
            <p:ph type="body"/>
          </p:nvPr>
        </p:nvSpPr>
        <p:spPr>
          <a:xfrm>
            <a:off x="5506194" y="396972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02" name="PlaceHolder 4"/>
          <p:cNvSpPr>
            <a:spLocks noGrp="1"/>
          </p:cNvSpPr>
          <p:nvPr>
            <p:ph type="body"/>
          </p:nvPr>
        </p:nvSpPr>
        <p:spPr>
          <a:xfrm>
            <a:off x="8461483" y="3315960"/>
            <a:ext cx="2814133" cy="125064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37151165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04" name="PlaceHolder 2"/>
          <p:cNvSpPr>
            <a:spLocks noGrp="1"/>
          </p:cNvSpPr>
          <p:nvPr>
            <p:ph type="body"/>
          </p:nvPr>
        </p:nvSpPr>
        <p:spPr>
          <a:xfrm>
            <a:off x="5506194" y="3315960"/>
            <a:ext cx="2814133" cy="125064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05" name="PlaceHolder 3"/>
          <p:cNvSpPr>
            <a:spLocks noGrp="1"/>
          </p:cNvSpPr>
          <p:nvPr>
            <p:ph type="body"/>
          </p:nvPr>
        </p:nvSpPr>
        <p:spPr>
          <a:xfrm>
            <a:off x="8461483"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06" name="PlaceHolder 4"/>
          <p:cNvSpPr>
            <a:spLocks noGrp="1"/>
          </p:cNvSpPr>
          <p:nvPr>
            <p:ph type="body"/>
          </p:nvPr>
        </p:nvSpPr>
        <p:spPr>
          <a:xfrm>
            <a:off x="8461483" y="396972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25038623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08" name="PlaceHolder 2"/>
          <p:cNvSpPr>
            <a:spLocks noGrp="1"/>
          </p:cNvSpPr>
          <p:nvPr>
            <p:ph type="body"/>
          </p:nvPr>
        </p:nvSpPr>
        <p:spPr>
          <a:xfrm>
            <a:off x="5506194"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09" name="PlaceHolder 3"/>
          <p:cNvSpPr>
            <a:spLocks noGrp="1"/>
          </p:cNvSpPr>
          <p:nvPr>
            <p:ph type="body"/>
          </p:nvPr>
        </p:nvSpPr>
        <p:spPr>
          <a:xfrm>
            <a:off x="8461483"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10" name="PlaceHolder 4"/>
          <p:cNvSpPr>
            <a:spLocks noGrp="1"/>
          </p:cNvSpPr>
          <p:nvPr>
            <p:ph type="body"/>
          </p:nvPr>
        </p:nvSpPr>
        <p:spPr>
          <a:xfrm>
            <a:off x="5506194" y="3969720"/>
            <a:ext cx="5766902" cy="59652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29583229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12" name="PlaceHolder 2"/>
          <p:cNvSpPr>
            <a:spLocks noGrp="1"/>
          </p:cNvSpPr>
          <p:nvPr>
            <p:ph type="body"/>
          </p:nvPr>
        </p:nvSpPr>
        <p:spPr>
          <a:xfrm>
            <a:off x="5506194" y="3315960"/>
            <a:ext cx="5766902"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13" name="PlaceHolder 3"/>
          <p:cNvSpPr>
            <a:spLocks noGrp="1"/>
          </p:cNvSpPr>
          <p:nvPr>
            <p:ph type="body"/>
          </p:nvPr>
        </p:nvSpPr>
        <p:spPr>
          <a:xfrm>
            <a:off x="5506194" y="3969720"/>
            <a:ext cx="5766902" cy="59652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36800954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15" name="PlaceHolder 2"/>
          <p:cNvSpPr>
            <a:spLocks noGrp="1"/>
          </p:cNvSpPr>
          <p:nvPr>
            <p:ph type="body"/>
          </p:nvPr>
        </p:nvSpPr>
        <p:spPr>
          <a:xfrm>
            <a:off x="5506194"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16" name="PlaceHolder 3"/>
          <p:cNvSpPr>
            <a:spLocks noGrp="1"/>
          </p:cNvSpPr>
          <p:nvPr>
            <p:ph type="body"/>
          </p:nvPr>
        </p:nvSpPr>
        <p:spPr>
          <a:xfrm>
            <a:off x="8461483" y="331596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17" name="PlaceHolder 4"/>
          <p:cNvSpPr>
            <a:spLocks noGrp="1"/>
          </p:cNvSpPr>
          <p:nvPr>
            <p:ph type="body"/>
          </p:nvPr>
        </p:nvSpPr>
        <p:spPr>
          <a:xfrm>
            <a:off x="8461483" y="396972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18" name="PlaceHolder 5"/>
          <p:cNvSpPr>
            <a:spLocks noGrp="1"/>
          </p:cNvSpPr>
          <p:nvPr>
            <p:ph type="body"/>
          </p:nvPr>
        </p:nvSpPr>
        <p:spPr>
          <a:xfrm>
            <a:off x="5506194" y="3969720"/>
            <a:ext cx="2814133" cy="59652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939841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279" y="273600"/>
            <a:ext cx="10972417" cy="1144800"/>
          </a:xfrm>
          <a:prstGeom prst="rect">
            <a:avLst/>
          </a:prstGeom>
        </p:spPr>
        <p:txBody>
          <a:bodyPr lIns="0" tIns="0" rIns="0" bIns="0" anchor="ctr"/>
          <a:lstStyle/>
          <a:p>
            <a:endParaRPr lang="en-US" sz="1900" b="0" strike="noStrike" spc="-1">
              <a:solidFill>
                <a:srgbClr val="000000"/>
              </a:solidFill>
              <a:latin typeface="Zurich BT"/>
            </a:endParaRPr>
          </a:p>
        </p:txBody>
      </p:sp>
      <p:sp>
        <p:nvSpPr>
          <p:cNvPr id="120" name="PlaceHolder 2"/>
          <p:cNvSpPr>
            <a:spLocks noGrp="1"/>
          </p:cNvSpPr>
          <p:nvPr>
            <p:ph type="body"/>
          </p:nvPr>
        </p:nvSpPr>
        <p:spPr>
          <a:xfrm>
            <a:off x="5506194" y="331596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21" name="PlaceHolder 3"/>
          <p:cNvSpPr>
            <a:spLocks noGrp="1"/>
          </p:cNvSpPr>
          <p:nvPr>
            <p:ph type="body"/>
          </p:nvPr>
        </p:nvSpPr>
        <p:spPr>
          <a:xfrm>
            <a:off x="7456101" y="331596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22" name="PlaceHolder 4"/>
          <p:cNvSpPr>
            <a:spLocks noGrp="1"/>
          </p:cNvSpPr>
          <p:nvPr>
            <p:ph type="body"/>
          </p:nvPr>
        </p:nvSpPr>
        <p:spPr>
          <a:xfrm>
            <a:off x="9406009" y="331596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23" name="PlaceHolder 5"/>
          <p:cNvSpPr>
            <a:spLocks noGrp="1"/>
          </p:cNvSpPr>
          <p:nvPr>
            <p:ph type="body"/>
          </p:nvPr>
        </p:nvSpPr>
        <p:spPr>
          <a:xfrm>
            <a:off x="9406009" y="396972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24" name="PlaceHolder 6"/>
          <p:cNvSpPr>
            <a:spLocks noGrp="1"/>
          </p:cNvSpPr>
          <p:nvPr>
            <p:ph type="body"/>
          </p:nvPr>
        </p:nvSpPr>
        <p:spPr>
          <a:xfrm>
            <a:off x="7456101" y="396972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
        <p:nvSpPr>
          <p:cNvPr id="125" name="PlaceHolder 7"/>
          <p:cNvSpPr>
            <a:spLocks noGrp="1"/>
          </p:cNvSpPr>
          <p:nvPr>
            <p:ph type="body"/>
          </p:nvPr>
        </p:nvSpPr>
        <p:spPr>
          <a:xfrm>
            <a:off x="5506194" y="3969720"/>
            <a:ext cx="1856644" cy="596520"/>
          </a:xfrm>
          <a:prstGeom prst="rect">
            <a:avLst/>
          </a:prstGeom>
        </p:spPr>
        <p:txBody>
          <a:bodyPr lIns="0" tIns="0" rIns="0" bIns="0">
            <a:normAutofit/>
          </a:bodyPr>
          <a:lstStyle/>
          <a:p>
            <a:endParaRPr lang="en-US" sz="3200" b="0" strike="noStrike" spc="-1">
              <a:solidFill>
                <a:srgbClr val="000000"/>
              </a:solidFill>
              <a:latin typeface="Zurich BT"/>
            </a:endParaRPr>
          </a:p>
        </p:txBody>
      </p:sp>
    </p:spTree>
    <p:extLst>
      <p:ext uri="{BB962C8B-B14F-4D97-AF65-F5344CB8AC3E}">
        <p14:creationId xmlns:p14="http://schemas.microsoft.com/office/powerpoint/2010/main" val="45520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7B089B-E119-4F63-8414-CC56D8B6BE97}"/>
              </a:ext>
            </a:extLst>
          </p:cNvPr>
          <p:cNvSpPr>
            <a:spLocks noGrp="1"/>
          </p:cNvSpPr>
          <p:nvPr>
            <p:ph type="title" hasCustomPrompt="1"/>
          </p:nvPr>
        </p:nvSpPr>
        <p:spPr/>
        <p:txBody>
          <a:bodyPr/>
          <a:lstStyle>
            <a:lvl1pPr>
              <a:defRPr/>
            </a:lvl1pPr>
          </a:lstStyle>
          <a:p>
            <a:r>
              <a:rPr lang="en-US" dirty="0"/>
              <a:t>Headline in blue-gray accent 6 Arial 30 point</a:t>
            </a:r>
            <a:endParaRPr lang="en-GB" dirty="0"/>
          </a:p>
        </p:txBody>
      </p:sp>
      <p:sp>
        <p:nvSpPr>
          <p:cNvPr id="3" name="Content Placeholder 2">
            <a:extLst>
              <a:ext uri="{FF2B5EF4-FFF2-40B4-BE49-F238E27FC236}">
                <a16:creationId xmlns="" xmlns:a16="http://schemas.microsoft.com/office/drawing/2014/main" id="{629E1B96-FE53-481F-B696-2C69FB187C50}"/>
              </a:ext>
            </a:extLst>
          </p:cNvPr>
          <p:cNvSpPr>
            <a:spLocks noGrp="1"/>
          </p:cNvSpPr>
          <p:nvPr>
            <p:ph sz="half" idx="1" hasCustomPrompt="1"/>
          </p:nvPr>
        </p:nvSpPr>
        <p:spPr>
          <a:xfrm>
            <a:off x="334963" y="1458166"/>
            <a:ext cx="5181600" cy="4351338"/>
          </a:xfrm>
          <a:prstGeom prst="rect">
            <a:avLst/>
          </a:prstGeo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Edit Master text styles (20 point)</a:t>
            </a:r>
          </a:p>
          <a:p>
            <a:pPr lvl="1"/>
            <a:r>
              <a:rPr lang="en-US" dirty="0"/>
              <a:t>Second level (18 point)</a:t>
            </a:r>
          </a:p>
          <a:p>
            <a:pPr lvl="2"/>
            <a:r>
              <a:rPr lang="en-US" dirty="0"/>
              <a:t>Third level (16 point)</a:t>
            </a:r>
          </a:p>
          <a:p>
            <a:pPr lvl="3"/>
            <a:r>
              <a:rPr lang="en-US" dirty="0"/>
              <a:t>Fourth level (14 point)</a:t>
            </a:r>
          </a:p>
          <a:p>
            <a:pPr lvl="4"/>
            <a:r>
              <a:rPr lang="en-US" dirty="0"/>
              <a:t>Fifth level (14 point, no smaller)</a:t>
            </a:r>
            <a:endParaRPr lang="en-GB" dirty="0"/>
          </a:p>
        </p:txBody>
      </p:sp>
      <p:sp>
        <p:nvSpPr>
          <p:cNvPr id="4" name="Content Placeholder 3">
            <a:extLst>
              <a:ext uri="{FF2B5EF4-FFF2-40B4-BE49-F238E27FC236}">
                <a16:creationId xmlns="" xmlns:a16="http://schemas.microsoft.com/office/drawing/2014/main" id="{AA1DC5B2-D8F9-4C0A-B078-C2FE6D8F46E7}"/>
              </a:ext>
            </a:extLst>
          </p:cNvPr>
          <p:cNvSpPr>
            <a:spLocks noGrp="1"/>
          </p:cNvSpPr>
          <p:nvPr>
            <p:ph sz="half" idx="2"/>
          </p:nvPr>
        </p:nvSpPr>
        <p:spPr>
          <a:xfrm>
            <a:off x="5918200" y="1449388"/>
            <a:ext cx="5181600" cy="435133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10300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4D1372-60D3-48F3-8E70-2B12FAD10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A8FF0C4B-AF0A-43FA-93BA-801B10A5C92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 xmlns:a16="http://schemas.microsoft.com/office/drawing/2014/main" id="{FA2423FB-7688-42F6-AC09-B74195B7B095}"/>
              </a:ext>
            </a:extLst>
          </p:cNvPr>
          <p:cNvSpPr>
            <a:spLocks noGrp="1"/>
          </p:cNvSpPr>
          <p:nvPr>
            <p:ph type="ftr" sz="quarter" idx="11"/>
          </p:nvPr>
        </p:nvSpPr>
        <p:spPr>
          <a:xfrm>
            <a:off x="334962" y="6561139"/>
            <a:ext cx="9409777" cy="180974"/>
          </a:xfrm>
          <a:prstGeom prst="rect">
            <a:avLst/>
          </a:prstGeom>
        </p:spPr>
        <p:txBody>
          <a:bodyPr/>
          <a:lstStyle/>
          <a:p>
            <a:endParaRPr lang="en-GB"/>
          </a:p>
        </p:txBody>
      </p:sp>
      <p:sp>
        <p:nvSpPr>
          <p:cNvPr id="6" name="Slide Number Placeholder 5">
            <a:extLst>
              <a:ext uri="{FF2B5EF4-FFF2-40B4-BE49-F238E27FC236}">
                <a16:creationId xmlns="" xmlns:a16="http://schemas.microsoft.com/office/drawing/2014/main" id="{668C08D6-3FE2-43E7-8859-F1FD3FF286E2}"/>
              </a:ext>
            </a:extLst>
          </p:cNvPr>
          <p:cNvSpPr>
            <a:spLocks noGrp="1"/>
          </p:cNvSpPr>
          <p:nvPr>
            <p:ph type="sldNum" sz="quarter" idx="12"/>
          </p:nvPr>
        </p:nvSpPr>
        <p:spPr>
          <a:xfrm>
            <a:off x="11226272" y="6561139"/>
            <a:ext cx="612774" cy="180974"/>
          </a:xfrm>
          <a:prstGeom prst="rect">
            <a:avLst/>
          </a:prstGeom>
        </p:spPr>
        <p:txBody>
          <a:bodyPr/>
          <a:lstStyle/>
          <a:p>
            <a:fld id="{5EB519A5-3402-4DE4-B1A7-D9EEDBCA088E}" type="slidenum">
              <a:rPr lang="en-GB" smtClean="0"/>
              <a:t>‹#›</a:t>
            </a:fld>
            <a:endParaRPr lang="en-GB"/>
          </a:p>
        </p:txBody>
      </p:sp>
    </p:spTree>
    <p:extLst>
      <p:ext uri="{BB962C8B-B14F-4D97-AF65-F5344CB8AC3E}">
        <p14:creationId xmlns:p14="http://schemas.microsoft.com/office/powerpoint/2010/main" val="269382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0642A8E-B95C-47CA-B197-739A95D74B7A}"/>
              </a:ext>
            </a:extLst>
          </p:cNvPr>
          <p:cNvSpPr>
            <a:spLocks noGrp="1"/>
          </p:cNvSpPr>
          <p:nvPr>
            <p:ph type="title" orient="vert" hasCustomPrompt="1"/>
          </p:nvPr>
        </p:nvSpPr>
        <p:spPr>
          <a:xfrm>
            <a:off x="8724900" y="365125"/>
            <a:ext cx="2628900" cy="5811838"/>
          </a:xfrm>
        </p:spPr>
        <p:txBody>
          <a:bodyPr vert="eaVert"/>
          <a:lstStyle>
            <a:lvl1pPr>
              <a:defRPr/>
            </a:lvl1pPr>
          </a:lstStyle>
          <a:p>
            <a:r>
              <a:rPr lang="en-US" dirty="0"/>
              <a:t>Headline in blue-gray accent 6 Arial 30 point</a:t>
            </a:r>
            <a:endParaRPr lang="en-GB" dirty="0"/>
          </a:p>
        </p:txBody>
      </p:sp>
      <p:sp>
        <p:nvSpPr>
          <p:cNvPr id="3" name="Vertical Text Placeholder 2">
            <a:extLst>
              <a:ext uri="{FF2B5EF4-FFF2-40B4-BE49-F238E27FC236}">
                <a16:creationId xmlns="" xmlns:a16="http://schemas.microsoft.com/office/drawing/2014/main" id="{91D0FE18-BAC4-44A7-A780-AA8CB9B79BB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 xmlns:a16="http://schemas.microsoft.com/office/drawing/2014/main" id="{DFC9F64A-B64D-4D99-948F-6B2B27EB02C9}"/>
              </a:ext>
            </a:extLst>
          </p:cNvPr>
          <p:cNvSpPr>
            <a:spLocks noGrp="1"/>
          </p:cNvSpPr>
          <p:nvPr>
            <p:ph type="ftr" sz="quarter" idx="11"/>
          </p:nvPr>
        </p:nvSpPr>
        <p:spPr>
          <a:xfrm>
            <a:off x="334962" y="6561139"/>
            <a:ext cx="9409777" cy="180974"/>
          </a:xfrm>
          <a:prstGeom prst="rect">
            <a:avLst/>
          </a:prstGeom>
        </p:spPr>
        <p:txBody>
          <a:bodyPr/>
          <a:lstStyle/>
          <a:p>
            <a:endParaRPr lang="en-GB"/>
          </a:p>
        </p:txBody>
      </p:sp>
      <p:sp>
        <p:nvSpPr>
          <p:cNvPr id="6" name="Slide Number Placeholder 5">
            <a:extLst>
              <a:ext uri="{FF2B5EF4-FFF2-40B4-BE49-F238E27FC236}">
                <a16:creationId xmlns="" xmlns:a16="http://schemas.microsoft.com/office/drawing/2014/main" id="{E384BB7F-5E76-46D7-A4E8-106E788580F5}"/>
              </a:ext>
            </a:extLst>
          </p:cNvPr>
          <p:cNvSpPr>
            <a:spLocks noGrp="1"/>
          </p:cNvSpPr>
          <p:nvPr>
            <p:ph type="sldNum" sz="quarter" idx="12"/>
          </p:nvPr>
        </p:nvSpPr>
        <p:spPr>
          <a:xfrm>
            <a:off x="11226272" y="6561139"/>
            <a:ext cx="612774" cy="180974"/>
          </a:xfrm>
          <a:prstGeom prst="rect">
            <a:avLst/>
          </a:prstGeom>
        </p:spPr>
        <p:txBody>
          <a:bodyPr/>
          <a:lstStyle/>
          <a:p>
            <a:fld id="{5EB519A5-3402-4DE4-B1A7-D9EEDBCA088E}" type="slidenum">
              <a:rPr lang="en-GB" smtClean="0"/>
              <a:t>‹#›</a:t>
            </a:fld>
            <a:endParaRPr lang="en-GB"/>
          </a:p>
        </p:txBody>
      </p:sp>
    </p:spTree>
    <p:extLst>
      <p:ext uri="{BB962C8B-B14F-4D97-AF65-F5344CB8AC3E}">
        <p14:creationId xmlns:p14="http://schemas.microsoft.com/office/powerpoint/2010/main" val="212149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3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39.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42.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4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1.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16.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5.jpeg"/><Relationship Id="rId4" Type="http://schemas.openxmlformats.org/officeDocument/2006/relationships/image" Target="../media/image4.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image" Target="../media/image5.jpeg"/><Relationship Id="rId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55.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5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22.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B8005E0-7BE4-4564-A292-BB425F4A2192}"/>
              </a:ext>
            </a:extLst>
          </p:cNvPr>
          <p:cNvSpPr>
            <a:spLocks noGrp="1"/>
          </p:cNvSpPr>
          <p:nvPr>
            <p:ph type="title"/>
          </p:nvPr>
        </p:nvSpPr>
        <p:spPr>
          <a:xfrm>
            <a:off x="334963" y="188913"/>
            <a:ext cx="10082212" cy="598487"/>
          </a:xfrm>
          <a:prstGeom prst="rect">
            <a:avLst/>
          </a:prstGeom>
        </p:spPr>
        <p:txBody>
          <a:bodyPr vert="horz" lIns="91440" tIns="45720" rIns="91440" bIns="45720" rtlCol="0" anchor="b">
            <a:normAutofit/>
          </a:bodyPr>
          <a:lstStyle/>
          <a:p>
            <a:r>
              <a:rPr lang="en-US" dirty="0"/>
              <a:t>Headline in blue-gray accent 6 Arial 30 point</a:t>
            </a:r>
            <a:endParaRPr lang="en-GB" dirty="0"/>
          </a:p>
        </p:txBody>
      </p:sp>
      <p:pic>
        <p:nvPicPr>
          <p:cNvPr id="10" name="Picture 1"/>
          <p:cNvPicPr>
            <a:picLocks noChangeAspect="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11199813" y="228600"/>
            <a:ext cx="639233" cy="67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039120"/>
      </p:ext>
    </p:extLst>
  </p:cSld>
  <p:clrMap bg1="lt1" tx1="dk1" bg2="lt2" tx2="dk2" accent1="accent1" accent2="accent2" accent3="accent3" accent4="accent4" accent5="accent5" accent6="accent6" hlink="hlink" folHlink="folHlink"/>
  <p:sldLayoutIdLst>
    <p:sldLayoutId id="2147483650" r:id="rId1"/>
    <p:sldLayoutId id="2147483691" r:id="rId2"/>
    <p:sldLayoutId id="2147483654" r:id="rId3"/>
    <p:sldLayoutId id="2147483668" r:id="rId4"/>
    <p:sldLayoutId id="2147483666" r:id="rId5"/>
    <p:sldLayoutId id="2147483665" r:id="rId6"/>
    <p:sldLayoutId id="2147483652" r:id="rId7"/>
    <p:sldLayoutId id="2147483651" r:id="rId8"/>
    <p:sldLayoutId id="2147483659" r:id="rId9"/>
    <p:sldLayoutId id="2147483682" r:id="rId10"/>
    <p:sldLayoutId id="2147483684" r:id="rId11"/>
    <p:sldLayoutId id="2147483685" r:id="rId12"/>
    <p:sldLayoutId id="2147483687" r:id="rId13"/>
    <p:sldLayoutId id="2147483688" r:id="rId14"/>
    <p:sldLayoutId id="2147483689" r:id="rId15"/>
    <p:sldLayoutId id="2147483690" r:id="rId16"/>
  </p:sldLayoutIdLst>
  <p:hf hdr="0" ftr="0" dt="0"/>
  <p:txStyles>
    <p:titleStyle>
      <a:lvl1pPr algn="l" defTabSz="914400" rtl="0" eaLnBrk="1" latinLnBrk="0" hangingPunct="1">
        <a:lnSpc>
          <a:spcPct val="100000"/>
        </a:lnSpc>
        <a:spcBef>
          <a:spcPct val="0"/>
        </a:spcBef>
        <a:buNone/>
        <a:defRPr sz="3000" kern="1200">
          <a:solidFill>
            <a:srgbClr val="34425F"/>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Wingdings" panose="05000000000000000000" pitchFamily="2" charset="2"/>
        <a:buChar char="§"/>
        <a:defRPr sz="2000" kern="1200">
          <a:solidFill>
            <a:srgbClr val="767D8D"/>
          </a:solidFill>
          <a:latin typeface="+mn-lt"/>
          <a:ea typeface="+mn-ea"/>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rgbClr val="767D8D"/>
          </a:solidFill>
          <a:latin typeface="+mn-lt"/>
          <a:ea typeface="+mn-ea"/>
          <a:cs typeface="+mn-cs"/>
        </a:defRPr>
      </a:lvl2pPr>
      <a:lvl3pPr marL="1076325" indent="-179388" algn="l" defTabSz="914400" rtl="0" eaLnBrk="1" latinLnBrk="0" hangingPunct="1">
        <a:lnSpc>
          <a:spcPct val="100000"/>
        </a:lnSpc>
        <a:spcBef>
          <a:spcPts val="500"/>
        </a:spcBef>
        <a:spcAft>
          <a:spcPts val="600"/>
        </a:spcAft>
        <a:buFont typeface="Arial" panose="020B0604020202020204" pitchFamily="34" charset="0"/>
        <a:buChar char="–"/>
        <a:defRPr sz="1600" kern="1200">
          <a:solidFill>
            <a:srgbClr val="767D8D"/>
          </a:solidFill>
          <a:latin typeface="+mn-lt"/>
          <a:ea typeface="+mn-ea"/>
          <a:cs typeface="+mn-cs"/>
        </a:defRPr>
      </a:lvl3pPr>
      <a:lvl4pPr marL="1435100" indent="-179388"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rgbClr val="767D8D"/>
          </a:solidFill>
          <a:latin typeface="+mn-lt"/>
          <a:ea typeface="+mn-ea"/>
          <a:cs typeface="+mn-cs"/>
        </a:defRPr>
      </a:lvl4pPr>
      <a:lvl5pPr marL="1792288" indent="-179388"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rgbClr val="767D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9" userDrawn="1">
          <p15:clr>
            <a:srgbClr val="F26B43"/>
          </p15:clr>
        </p15:guide>
        <p15:guide id="2" pos="6788" userDrawn="1">
          <p15:clr>
            <a:srgbClr val="F26B43"/>
          </p15:clr>
        </p15:guide>
        <p15:guide id="3" orient="horz" pos="913" userDrawn="1">
          <p15:clr>
            <a:srgbClr val="F26B43"/>
          </p15:clr>
        </p15:guide>
        <p15:guide id="4" orient="horz" pos="527" userDrawn="1">
          <p15:clr>
            <a:srgbClr val="F26B43"/>
          </p15:clr>
        </p15:guide>
        <p15:guide id="6" pos="7378" userDrawn="1">
          <p15:clr>
            <a:srgbClr val="F26B43"/>
          </p15:clr>
        </p15:guide>
        <p15:guide id="7" pos="6562" userDrawn="1">
          <p15:clr>
            <a:srgbClr val="F26B43"/>
          </p15:clr>
        </p15:guide>
        <p15:guide id="8" pos="211" userDrawn="1">
          <p15:clr>
            <a:srgbClr val="F26B43"/>
          </p15:clr>
        </p15:guide>
        <p15:guide id="9" orient="horz" pos="4247" userDrawn="1">
          <p15:clr>
            <a:srgbClr val="F26B43"/>
          </p15:clr>
        </p15:guide>
        <p15:guide id="10" orient="horz" pos="4133" userDrawn="1">
          <p15:clr>
            <a:srgbClr val="F26B43"/>
          </p15:clr>
        </p15:guide>
        <p15:guide id="11" pos="6992" userDrawn="1">
          <p15:clr>
            <a:srgbClr val="F26B43"/>
          </p15:clr>
        </p15:guide>
        <p15:guide id="12" orient="horz" pos="3974" userDrawn="1">
          <p15:clr>
            <a:srgbClr val="F26B43"/>
          </p15:clr>
        </p15:guide>
        <p15:guide id="13" pos="7605" userDrawn="1">
          <p15:clr>
            <a:srgbClr val="F26B43"/>
          </p15:clr>
        </p15:guide>
        <p15:guide id="14" orient="horz" pos="75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dirty="0">
              <a:solidFill>
                <a:srgbClr val="1F497D"/>
              </a:solidFill>
            </a:endParaRP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3073458440"/>
      </p:ext>
    </p:extLst>
  </p:cSld>
  <p:clrMap bg1="lt1" tx1="dk1" bg2="lt2" tx2="dk2" accent1="accent1" accent2="accent2" accent3="accent3" accent4="accent4" accent5="accent5" accent6="accent6" hlink="hlink" folHlink="folHlink"/>
  <p:sldLayoutIdLst>
    <p:sldLayoutId id="2147483768" r:id="rId1"/>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AE682CBC-E7DC-4207-844C-994127E11E5C}"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9220"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08771"/>
      </p:ext>
    </p:extLst>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AE682CBC-E7DC-4207-844C-994127E11E5C}"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9220"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003513"/>
      </p:ext>
    </p:extLst>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93390"/>
      </p:ext>
    </p:extLst>
  </p:cSld>
  <p:clrMap bg1="lt1" tx1="dk1" bg2="lt2" tx2="dk2" accent1="accent1" accent2="accent2" accent3="accent3" accent4="accent4" accent5="accent5" accent6="accent6" hlink="hlink" folHlink="folHlink"/>
  <p:sldLayoutIdLst>
    <p:sldLayoutId id="2147483775" r:id="rId1"/>
    <p:sldLayoutId id="2147483776" r:id="rId2"/>
  </p:sldLayoutIdLst>
  <p:timing>
    <p:tnLst>
      <p:par>
        <p:cTn id="1" dur="indefinite" restart="never" nodeType="tmRoot"/>
      </p:par>
    </p:tnLst>
  </p:timing>
  <p:hf hdr="0" dt="0"/>
  <p:txStyles>
    <p:titleStyle>
      <a:lvl1pPr algn="l" defTabSz="91428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2" indent="-228572" algn="l" defTabSz="91428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6" indent="-228572" algn="l" defTabSz="91428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6" indent="-228572" algn="l" defTabSz="91428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143"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287"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428"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572"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715"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1B1E0A8B-7776-4888-80D0-CA4533556B25}"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1028"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836218"/>
      </p:ext>
    </p:extLst>
  </p:cSld>
  <p:clrMap bg1="lt1" tx1="dk1" bg2="lt2" tx2="dk2" accent1="accent1" accent2="accent2" accent3="accent3" accent4="accent4" accent5="accent5" accent6="accent6" hlink="hlink" folHlink="folHlink"/>
  <p:sldLayoutIdLst>
    <p:sldLayoutId id="2147483778"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1B1E0A8B-7776-4888-80D0-CA4533556B25}"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1028"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262779"/>
      </p:ext>
    </p:extLst>
  </p:cSld>
  <p:clrMap bg1="lt1" tx1="dk1" bg2="lt2" tx2="dk2" accent1="accent1" accent2="accent2" accent3="accent3" accent4="accent4" accent5="accent5" accent6="accent6" hlink="hlink" folHlink="folHlink"/>
  <p:sldLayoutIdLst>
    <p:sldLayoutId id="2147483780"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2321659C-5376-4889-8766-9C3437D27DFD}"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1028" name="Picture 1"/>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253314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93" r:id="rId3"/>
    <p:sldLayoutId id="2147483794" r:id="rId4"/>
    <p:sldLayoutId id="2147483825" r:id="rId5"/>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dirty="0">
              <a:solidFill>
                <a:srgbClr val="1F497D"/>
              </a:solidFill>
            </a:endParaRPr>
          </a:p>
        </p:txBody>
      </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327652962"/>
      </p:ext>
    </p:extLst>
  </p:cSld>
  <p:clrMap bg1="lt1" tx1="dk1" bg2="lt2" tx2="dk2" accent1="accent1" accent2="accent2" accent3="accent3" accent4="accent4" accent5="accent5" accent6="accent6" hlink="hlink" folHlink="folHlink"/>
  <p:sldLayoutIdLst>
    <p:sldLayoutId id="2147483785" r:id="rId1"/>
    <p:sldLayoutId id="2147483786" r:id="rId2"/>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34" y="1"/>
            <a:ext cx="12234874"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01497" y="877888"/>
            <a:ext cx="386339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95057"/>
      </p:ext>
    </p:extLst>
  </p:cSld>
  <p:clrMap bg1="lt1" tx1="dk1" bg2="lt2" tx2="dk2" accent1="accent1" accent2="accent2" accent3="accent3" accent4="accent4" accent5="accent5" accent6="accent6" hlink="hlink" folHlink="folHlink"/>
  <p:sldLayoutIdLst>
    <p:sldLayoutId id="2147483788" r:id="rId1"/>
    <p:sldLayoutId id="2147483789" r:id="rId2"/>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34" y="1"/>
            <a:ext cx="12234874"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01497" y="877888"/>
            <a:ext cx="386339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721847"/>
      </p:ext>
    </p:extLst>
  </p:cSld>
  <p:clrMap bg1="lt1" tx1="dk1" bg2="lt2" tx2="dk2" accent1="accent1" accent2="accent2" accent3="accent3" accent4="accent4" accent5="accent5" accent6="accent6" hlink="hlink" folHlink="folHlink"/>
  <p:sldLayoutIdLst>
    <p:sldLayoutId id="2147483791" r:id="rId1"/>
    <p:sldLayoutId id="2147483792" r:id="rId2"/>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a:solidFill>
                <a:srgbClr val="1F497D"/>
              </a:solidFill>
            </a:endParaRP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1804236816"/>
      </p:ext>
    </p:extLst>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1F702347-0510-414B-908C-D5770EFE0111}"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9220"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600748"/>
      </p:ext>
    </p:extLst>
  </p:cSld>
  <p:clrMap bg1="lt1" tx1="dk1" bg2="lt2" tx2="dk2" accent1="accent1" accent2="accent2" accent3="accent3" accent4="accent4" accent5="accent5" accent6="accent6" hlink="hlink" folHlink="folHlink"/>
  <p:sldLayoutIdLst>
    <p:sldLayoutId id="2147483796"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1F702347-0510-414B-908C-D5770EFE0111}"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9220"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209763"/>
      </p:ext>
    </p:extLst>
  </p:cSld>
  <p:clrMap bg1="lt1" tx1="dk1" bg2="lt2" tx2="dk2" accent1="accent1" accent2="accent2" accent3="accent3" accent4="accent4" accent5="accent5" accent6="accent6" hlink="hlink" folHlink="folHlink"/>
  <p:sldLayoutIdLst>
    <p:sldLayoutId id="2147483798"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Picture 8"/>
          <p:cNvPicPr/>
          <p:nvPr/>
        </p:nvPicPr>
        <p:blipFill>
          <a:blip r:embed="rId14"/>
          <a:stretch/>
        </p:blipFill>
        <p:spPr>
          <a:xfrm>
            <a:off x="379539" y="5943600"/>
            <a:ext cx="718387" cy="761760"/>
          </a:xfrm>
          <a:prstGeom prst="rect">
            <a:avLst/>
          </a:prstGeom>
          <a:ln>
            <a:noFill/>
          </a:ln>
        </p:spPr>
      </p:pic>
      <p:sp>
        <p:nvSpPr>
          <p:cNvPr id="83" name="PlaceHolder 1"/>
          <p:cNvSpPr>
            <a:spLocks noGrp="1"/>
          </p:cNvSpPr>
          <p:nvPr>
            <p:ph type="body"/>
          </p:nvPr>
        </p:nvSpPr>
        <p:spPr>
          <a:xfrm>
            <a:off x="203093" y="237240"/>
            <a:ext cx="11686843" cy="753120"/>
          </a:xfrm>
          <a:prstGeom prst="rect">
            <a:avLst/>
          </a:prstGeom>
        </p:spPr>
        <p:txBody>
          <a:bodyPr/>
          <a:lstStyle/>
          <a:p>
            <a:pPr>
              <a:lnSpc>
                <a:spcPct val="100000"/>
              </a:lnSpc>
              <a:spcBef>
                <a:spcPts val="641"/>
              </a:spcBef>
            </a:pPr>
            <a:r>
              <a:rPr lang="en-US" sz="3200" b="1" strike="noStrike" spc="-1">
                <a:solidFill>
                  <a:srgbClr val="841917"/>
                </a:solidFill>
                <a:latin typeface="Zurich BT"/>
              </a:rPr>
              <a:t>Heading</a:t>
            </a:r>
            <a:endParaRPr lang="en-US" sz="3200" b="0" strike="noStrike" spc="-1">
              <a:solidFill>
                <a:srgbClr val="000000"/>
              </a:solidFill>
              <a:latin typeface="Zurich BT"/>
            </a:endParaRPr>
          </a:p>
        </p:txBody>
      </p:sp>
      <p:sp>
        <p:nvSpPr>
          <p:cNvPr id="84" name="PlaceHolder 2"/>
          <p:cNvSpPr>
            <a:spLocks noGrp="1"/>
          </p:cNvSpPr>
          <p:nvPr>
            <p:ph type="body"/>
          </p:nvPr>
        </p:nvSpPr>
        <p:spPr>
          <a:xfrm>
            <a:off x="6476647" y="1139400"/>
            <a:ext cx="5411849" cy="3581640"/>
          </a:xfrm>
          <a:prstGeom prst="rect">
            <a:avLst/>
          </a:prstGeom>
        </p:spPr>
        <p:txBody>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Zurich BT"/>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Zurich BT"/>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Zurich BT"/>
              </a:rPr>
              <a:t>Third Outline Level</a:t>
            </a:r>
          </a:p>
          <a:p>
            <a:pPr marL="1728000" lvl="3" indent="-216000">
              <a:spcBef>
                <a:spcPts val="567"/>
              </a:spcBef>
              <a:buClr>
                <a:srgbClr val="000000"/>
              </a:buClr>
              <a:buSzPct val="75000"/>
              <a:buFont typeface="Symbol" charset="2"/>
              <a:buChar char=""/>
            </a:pPr>
            <a:r>
              <a:rPr lang="en-US" sz="2400" b="0" strike="noStrike" spc="-1">
                <a:solidFill>
                  <a:srgbClr val="000000"/>
                </a:solidFill>
                <a:latin typeface="Zurich BT"/>
              </a:rPr>
              <a:t>Fourth Outline Level</a:t>
            </a:r>
          </a:p>
          <a:p>
            <a:pPr marL="2160000" lvl="4" indent="-216000">
              <a:spcBef>
                <a:spcPts val="283"/>
              </a:spcBef>
              <a:buClr>
                <a:srgbClr val="000000"/>
              </a:buClr>
              <a:buSzPct val="45000"/>
              <a:buFont typeface="Wingdings" charset="2"/>
              <a:buChar char=""/>
            </a:pPr>
            <a:r>
              <a:rPr lang="en-US" sz="2400" b="0" strike="noStrike" spc="-1">
                <a:solidFill>
                  <a:srgbClr val="000000"/>
                </a:solidFill>
                <a:latin typeface="Zurich BT"/>
              </a:rPr>
              <a:t>Fifth Outline Level</a:t>
            </a:r>
          </a:p>
          <a:p>
            <a:pPr marL="2592000" lvl="5" indent="-216000">
              <a:spcBef>
                <a:spcPts val="283"/>
              </a:spcBef>
              <a:buClr>
                <a:srgbClr val="000000"/>
              </a:buClr>
              <a:buSzPct val="45000"/>
              <a:buFont typeface="Wingdings" charset="2"/>
              <a:buChar char=""/>
            </a:pPr>
            <a:r>
              <a:rPr lang="en-US" sz="2400" b="0" strike="noStrike" spc="-1">
                <a:solidFill>
                  <a:srgbClr val="000000"/>
                </a:solidFill>
                <a:latin typeface="Zurich BT"/>
              </a:rPr>
              <a:t>Sixth Outline Level</a:t>
            </a:r>
          </a:p>
          <a:p>
            <a:pPr marL="3024000" lvl="6" indent="-216000">
              <a:spcBef>
                <a:spcPts val="283"/>
              </a:spcBef>
              <a:buClr>
                <a:srgbClr val="000000"/>
              </a:buClr>
              <a:buSzPct val="45000"/>
              <a:buFont typeface="Wingdings" charset="2"/>
              <a:buChar char=""/>
            </a:pPr>
            <a:r>
              <a:rPr lang="en-US" sz="2400" b="0" strike="noStrike" spc="-1">
                <a:solidFill>
                  <a:srgbClr val="000000"/>
                </a:solidFill>
                <a:latin typeface="Zurich BT"/>
              </a:rPr>
              <a:t>Seventh Outline Level</a:t>
            </a:r>
          </a:p>
        </p:txBody>
      </p:sp>
      <p:sp>
        <p:nvSpPr>
          <p:cNvPr id="85" name="PlaceHolder 3"/>
          <p:cNvSpPr>
            <a:spLocks noGrp="1"/>
          </p:cNvSpPr>
          <p:nvPr>
            <p:ph type="body"/>
          </p:nvPr>
        </p:nvSpPr>
        <p:spPr>
          <a:xfrm>
            <a:off x="227219" y="5029200"/>
            <a:ext cx="11661277" cy="914040"/>
          </a:xfrm>
          <a:prstGeom prst="rect">
            <a:avLst/>
          </a:prstGeom>
        </p:spPr>
        <p:txBody>
          <a:bodyPr/>
          <a:lstStyle/>
          <a:p>
            <a:pPr marL="342720" indent="-342360">
              <a:lnSpc>
                <a:spcPct val="100000"/>
              </a:lnSpc>
              <a:spcBef>
                <a:spcPts val="400"/>
              </a:spcBef>
              <a:buClr>
                <a:srgbClr val="053C6C"/>
              </a:buClr>
              <a:buFont typeface="Arial"/>
              <a:buChar char="•"/>
            </a:pPr>
            <a:r>
              <a:rPr lang="en-US" sz="2000" b="0" strike="noStrike" spc="-1">
                <a:solidFill>
                  <a:srgbClr val="053C6C"/>
                </a:solidFill>
                <a:latin typeface="Zurich BT"/>
              </a:rPr>
              <a:t>Sub Text</a:t>
            </a:r>
            <a:endParaRPr lang="en-US" sz="2000" b="0" strike="noStrike" spc="-1">
              <a:solidFill>
                <a:srgbClr val="000000"/>
              </a:solidFill>
              <a:latin typeface="Zurich BT"/>
            </a:endParaRPr>
          </a:p>
          <a:p>
            <a:pPr marL="342720" indent="-342360">
              <a:lnSpc>
                <a:spcPct val="100000"/>
              </a:lnSpc>
              <a:spcBef>
                <a:spcPts val="400"/>
              </a:spcBef>
              <a:buClr>
                <a:srgbClr val="053C6C"/>
              </a:buClr>
              <a:buFont typeface="Arial"/>
              <a:buChar char="•"/>
            </a:pPr>
            <a:r>
              <a:rPr lang="en-US" sz="2000" b="0" strike="noStrike" spc="-1">
                <a:solidFill>
                  <a:srgbClr val="053C6C"/>
                </a:solidFill>
                <a:latin typeface="Zurich BT"/>
              </a:rPr>
              <a:t>Sub Text</a:t>
            </a:r>
            <a:endParaRPr lang="en-US" sz="2000" b="0" strike="noStrike" spc="-1">
              <a:solidFill>
                <a:srgbClr val="000000"/>
              </a:solidFill>
              <a:latin typeface="Zurich BT"/>
            </a:endParaRPr>
          </a:p>
        </p:txBody>
      </p:sp>
      <p:sp>
        <p:nvSpPr>
          <p:cNvPr id="86" name="PlaceHolder 4"/>
          <p:cNvSpPr>
            <a:spLocks noGrp="1"/>
          </p:cNvSpPr>
          <p:nvPr>
            <p:ph type="ftr"/>
          </p:nvPr>
        </p:nvSpPr>
        <p:spPr>
          <a:xfrm>
            <a:off x="1214956" y="6422400"/>
            <a:ext cx="3861286" cy="365760"/>
          </a:xfrm>
          <a:prstGeom prst="rect">
            <a:avLst/>
          </a:prstGeom>
        </p:spPr>
        <p:txBody>
          <a:bodyPr/>
          <a:lstStyle/>
          <a:p>
            <a:endParaRPr lang="en-US" sz="2400" spc="-1">
              <a:solidFill>
                <a:prstClr val="black"/>
              </a:solidFill>
              <a:latin typeface="Times New Roman"/>
            </a:endParaRPr>
          </a:p>
        </p:txBody>
      </p:sp>
      <p:sp>
        <p:nvSpPr>
          <p:cNvPr id="87" name="PlaceHolder 5"/>
          <p:cNvSpPr>
            <a:spLocks noGrp="1"/>
          </p:cNvSpPr>
          <p:nvPr>
            <p:ph type="sldNum"/>
          </p:nvPr>
        </p:nvSpPr>
        <p:spPr>
          <a:xfrm>
            <a:off x="11202877" y="6415560"/>
            <a:ext cx="609279" cy="365760"/>
          </a:xfrm>
          <a:prstGeom prst="rect">
            <a:avLst/>
          </a:prstGeom>
        </p:spPr>
        <p:txBody>
          <a:bodyPr anchor="ctr"/>
          <a:lstStyle/>
          <a:p>
            <a:pPr algn="r"/>
            <a:fld id="{6A18657C-EA48-430B-B5EF-0D521D27045B}" type="slidenum">
              <a:rPr lang="en-US" sz="1200" spc="-1">
                <a:solidFill>
                  <a:srgbClr val="1F497D"/>
                </a:solidFill>
                <a:latin typeface="Zurich Lt BT"/>
              </a:rPr>
              <a:pPr algn="r"/>
              <a:t>‹#›</a:t>
            </a:fld>
            <a:endParaRPr lang="en-US" sz="1200" spc="-1">
              <a:solidFill>
                <a:prstClr val="black"/>
              </a:solidFill>
              <a:latin typeface="Times New Roman"/>
            </a:endParaRPr>
          </a:p>
        </p:txBody>
      </p:sp>
      <p:sp>
        <p:nvSpPr>
          <p:cNvPr id="88" name="PlaceHolder 6"/>
          <p:cNvSpPr>
            <a:spLocks noGrp="1"/>
          </p:cNvSpPr>
          <p:nvPr>
            <p:ph type="body"/>
          </p:nvPr>
        </p:nvSpPr>
        <p:spPr>
          <a:xfrm>
            <a:off x="201292" y="1143000"/>
            <a:ext cx="5360716" cy="3580920"/>
          </a:xfrm>
          <a:prstGeom prst="rect">
            <a:avLst/>
          </a:prstGeom>
        </p:spPr>
        <p:txBody>
          <a:bodyPr/>
          <a:lstStyle/>
          <a:p>
            <a:pPr marL="342720" indent="-342360">
              <a:lnSpc>
                <a:spcPct val="100000"/>
              </a:lnSpc>
              <a:spcBef>
                <a:spcPts val="479"/>
              </a:spcBef>
              <a:buClr>
                <a:srgbClr val="053C6C"/>
              </a:buClr>
              <a:buFont typeface="Arial"/>
              <a:buChar char="•"/>
            </a:pPr>
            <a:r>
              <a:rPr lang="en-US" sz="2400" b="0" strike="noStrike" spc="-1">
                <a:solidFill>
                  <a:srgbClr val="053C6C"/>
                </a:solidFill>
                <a:latin typeface="Zurich BT"/>
              </a:rPr>
              <a:t>Text 1</a:t>
            </a:r>
            <a:endParaRPr lang="en-US" sz="2400" b="0" strike="noStrike" spc="-1">
              <a:solidFill>
                <a:srgbClr val="000000"/>
              </a:solidFill>
              <a:latin typeface="Zurich BT"/>
            </a:endParaRPr>
          </a:p>
          <a:p>
            <a:pPr marL="342720" indent="-342360">
              <a:lnSpc>
                <a:spcPct val="100000"/>
              </a:lnSpc>
              <a:spcBef>
                <a:spcPts val="479"/>
              </a:spcBef>
              <a:buClr>
                <a:srgbClr val="053C6C"/>
              </a:buClr>
              <a:buFont typeface="Arial"/>
              <a:buChar char="•"/>
            </a:pPr>
            <a:r>
              <a:rPr lang="en-US" sz="2400" b="0" strike="noStrike" spc="-1">
                <a:solidFill>
                  <a:srgbClr val="053C6C"/>
                </a:solidFill>
                <a:latin typeface="Zurich BT"/>
              </a:rPr>
              <a:t>Text 2</a:t>
            </a:r>
            <a:endParaRPr lang="en-US" sz="2400" b="0" strike="noStrike" spc="-1">
              <a:solidFill>
                <a:srgbClr val="000000"/>
              </a:solidFill>
              <a:latin typeface="Zurich BT"/>
            </a:endParaRPr>
          </a:p>
          <a:p>
            <a:pPr marL="687240" lvl="1" indent="-344160">
              <a:lnSpc>
                <a:spcPct val="100000"/>
              </a:lnSpc>
              <a:spcBef>
                <a:spcPts val="439"/>
              </a:spcBef>
              <a:buClr>
                <a:srgbClr val="053C6C"/>
              </a:buClr>
              <a:buFont typeface="Arial"/>
              <a:buChar char="•"/>
            </a:pPr>
            <a:r>
              <a:rPr lang="en-US" sz="2200" b="0" strike="noStrike" spc="-1">
                <a:solidFill>
                  <a:srgbClr val="053C6C"/>
                </a:solidFill>
                <a:latin typeface="Zurich BT"/>
              </a:rPr>
              <a:t>Text 3</a:t>
            </a:r>
            <a:endParaRPr lang="en-US" sz="2200" b="0" strike="noStrike" spc="-1">
              <a:solidFill>
                <a:srgbClr val="000000"/>
              </a:solidFill>
              <a:latin typeface="Zurich BT"/>
            </a:endParaRPr>
          </a:p>
          <a:p>
            <a:endParaRPr lang="en-US" sz="2200" b="0" strike="noStrike" spc="-1">
              <a:solidFill>
                <a:srgbClr val="000000"/>
              </a:solidFill>
              <a:latin typeface="Zurich BT"/>
            </a:endParaRPr>
          </a:p>
          <a:p>
            <a:endParaRPr lang="en-US" sz="2200" b="0" strike="noStrike" spc="-1">
              <a:solidFill>
                <a:srgbClr val="000000"/>
              </a:solidFill>
              <a:latin typeface="Zurich BT"/>
            </a:endParaRPr>
          </a:p>
          <a:p>
            <a:pPr>
              <a:lnSpc>
                <a:spcPct val="100000"/>
              </a:lnSpc>
              <a:spcBef>
                <a:spcPts val="479"/>
              </a:spcBef>
            </a:pPr>
            <a:endParaRPr lang="en-US" sz="2200" b="0" strike="noStrike" spc="-1">
              <a:solidFill>
                <a:srgbClr val="000000"/>
              </a:solidFill>
              <a:latin typeface="Zurich BT"/>
            </a:endParaRPr>
          </a:p>
          <a:p>
            <a:pPr>
              <a:lnSpc>
                <a:spcPct val="100000"/>
              </a:lnSpc>
              <a:spcBef>
                <a:spcPts val="479"/>
              </a:spcBef>
            </a:pPr>
            <a:endParaRPr lang="en-US" sz="2200" b="0" strike="noStrike" spc="-1">
              <a:solidFill>
                <a:srgbClr val="000000"/>
              </a:solidFill>
              <a:latin typeface="Zurich BT"/>
            </a:endParaRPr>
          </a:p>
        </p:txBody>
      </p:sp>
      <p:sp>
        <p:nvSpPr>
          <p:cNvPr id="89" name="PlaceHolder 7"/>
          <p:cNvSpPr>
            <a:spLocks noGrp="1"/>
          </p:cNvSpPr>
          <p:nvPr>
            <p:ph type="title"/>
          </p:nvPr>
        </p:nvSpPr>
        <p:spPr>
          <a:xfrm>
            <a:off x="609279" y="273600"/>
            <a:ext cx="10972417" cy="1144800"/>
          </a:xfrm>
          <a:prstGeom prst="rect">
            <a:avLst/>
          </a:prstGeom>
        </p:spPr>
        <p:txBody>
          <a:bodyPr lIns="0" tIns="0" rIns="0" bIns="0" anchor="ctr"/>
          <a:lstStyle/>
          <a:p>
            <a:r>
              <a:rPr lang="en-US" sz="1900" b="0" strike="noStrike" spc="-1">
                <a:solidFill>
                  <a:srgbClr val="000000"/>
                </a:solidFill>
                <a:latin typeface="Zurich BT"/>
              </a:rPr>
              <a:t>Click to edit the title text format</a:t>
            </a:r>
          </a:p>
        </p:txBody>
      </p:sp>
    </p:spTree>
    <p:extLst>
      <p:ext uri="{BB962C8B-B14F-4D97-AF65-F5344CB8AC3E}">
        <p14:creationId xmlns:p14="http://schemas.microsoft.com/office/powerpoint/2010/main" val="121756663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42720" indent="-342360" algn="l" defTabSz="914400" rtl="0" eaLnBrk="1" latinLnBrk="0" hangingPunct="1">
        <a:lnSpc>
          <a:spcPct val="100000"/>
        </a:lnSpc>
        <a:spcBef>
          <a:spcPts val="479"/>
        </a:spcBef>
        <a:buClr>
          <a:srgbClr val="053C6C"/>
        </a:buClr>
        <a:buSzPct val="45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fld id="{050E451D-5525-4539-B07D-AF98FB2E324F}" type="slidenum">
              <a:rPr lang="en-US" smtClean="0">
                <a:solidFill>
                  <a:srgbClr val="1F497D"/>
                </a:solidFill>
              </a:rPr>
              <a:pPr/>
              <a:t>‹#›</a:t>
            </a:fld>
            <a:endParaRPr lang="en-US" dirty="0">
              <a:solidFill>
                <a:srgbClr val="1F497D"/>
              </a:solidFill>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1992573026"/>
      </p:ext>
    </p:extLst>
  </p:cSld>
  <p:clrMap bg1="lt1" tx1="dk1" bg2="lt2" tx2="dk2" accent1="accent1" accent2="accent2" accent3="accent3" accent4="accent4" accent5="accent5" accent6="accent6" hlink="hlink" folHlink="folHlink"/>
  <p:sldLayoutIdLst>
    <p:sldLayoutId id="2147483726" r:id="rId1"/>
    <p:sldLayoutId id="2147483727" r:id="rId2"/>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a:solidFill>
                <a:srgbClr val="1F497D"/>
              </a:solidFill>
            </a:endParaRPr>
          </a:p>
        </p:txBody>
      </p:sp>
      <p:pic>
        <p:nvPicPr>
          <p:cNvPr id="2" name="Picture 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40267299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6" r:id="rId4"/>
    <p:sldLayoutId id="2147483737" r:id="rId5"/>
    <p:sldLayoutId id="2147483738" r:id="rId6"/>
    <p:sldLayoutId id="2147483769" r:id="rId7"/>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4754" y="6423026"/>
            <a:ext cx="3861806" cy="365125"/>
          </a:xfrm>
          <a:prstGeom prst="rect">
            <a:avLst/>
          </a:prstGeom>
        </p:spPr>
        <p:txBody>
          <a:bodyPr vert="horz" wrap="square" lIns="91427" tIns="45713" rIns="91427" bIns="45713" numCol="1" anchor="t" anchorCtr="0" compatLnSpc="1">
            <a:prstTxWarp prst="textNoShape">
              <a:avLst/>
            </a:prstTxWarp>
          </a:bodyPr>
          <a:lstStyle>
            <a:lvl1pPr eaLnBrk="1" hangingPunct="1">
              <a:defRPr sz="1600">
                <a:solidFill>
                  <a:srgbClr val="1F497D"/>
                </a:solidFill>
                <a:latin typeface="Zurich BT" panose="020B0603020202030204" pitchFamily="34" charset="0"/>
              </a:defRPr>
            </a:lvl1pPr>
          </a:lstStyle>
          <a:p>
            <a:pPr defTabSz="912813" fontAlgn="base">
              <a:spcBef>
                <a:spcPct val="0"/>
              </a:spcBef>
              <a:spcAft>
                <a:spcPct val="0"/>
              </a:spcAft>
              <a:defRPr/>
            </a:pPr>
            <a:endParaRPr lang="en-US" altLang="en-US">
              <a:cs typeface="Arial" panose="020B0604020202020204" pitchFamily="34" charset="0"/>
            </a:endParaRPr>
          </a:p>
        </p:txBody>
      </p:sp>
      <p:sp>
        <p:nvSpPr>
          <p:cNvPr id="9" name="Slide Number Placeholder 9"/>
          <p:cNvSpPr>
            <a:spLocks noGrp="1"/>
          </p:cNvSpPr>
          <p:nvPr>
            <p:ph type="sldNum" sz="quarter" idx="4"/>
          </p:nvPr>
        </p:nvSpPr>
        <p:spPr>
          <a:xfrm>
            <a:off x="11202730" y="6415088"/>
            <a:ext cx="609759" cy="366712"/>
          </a:xfrm>
          <a:prstGeom prst="rect">
            <a:avLst/>
          </a:prstGeom>
        </p:spPr>
        <p:txBody>
          <a:bodyPr vert="horz" wrap="square" lIns="91427" tIns="45713" rIns="91427" bIns="45713" numCol="1" anchor="ctr" anchorCtr="0" compatLnSpc="1">
            <a:prstTxWarp prst="textNoShape">
              <a:avLst/>
            </a:prstTxWarp>
          </a:bodyPr>
          <a:lstStyle>
            <a:lvl1pPr algn="r" eaLnBrk="1" hangingPunct="1">
              <a:defRPr sz="1200">
                <a:solidFill>
                  <a:srgbClr val="1F497D"/>
                </a:solidFill>
                <a:latin typeface="Zurich Lt BT" panose="020B0403020202030204" pitchFamily="34" charset="0"/>
              </a:defRPr>
            </a:lvl1pPr>
          </a:lstStyle>
          <a:p>
            <a:pPr defTabSz="912813" fontAlgn="base">
              <a:spcBef>
                <a:spcPct val="0"/>
              </a:spcBef>
              <a:spcAft>
                <a:spcPct val="0"/>
              </a:spcAft>
              <a:defRPr/>
            </a:pPr>
            <a:fld id="{4E9FA5EC-751F-4803-A09A-FFCBA0427E1E}" type="slidenum">
              <a:rPr lang="en-US" altLang="en-US" smtClean="0">
                <a:cs typeface="Arial" panose="020B0604020202020204" pitchFamily="34" charset="0"/>
              </a:rPr>
              <a:pPr defTabSz="912813" fontAlgn="base">
                <a:spcBef>
                  <a:spcPct val="0"/>
                </a:spcBef>
                <a:spcAft>
                  <a:spcPct val="0"/>
                </a:spcAft>
                <a:defRPr/>
              </a:pPr>
              <a:t>‹#›</a:t>
            </a:fld>
            <a:endParaRPr lang="en-US" altLang="en-US">
              <a:cs typeface="Arial" panose="020B0604020202020204" pitchFamily="34" charset="0"/>
            </a:endParaRPr>
          </a:p>
        </p:txBody>
      </p:sp>
      <p:pic>
        <p:nvPicPr>
          <p:cNvPr id="1028"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9512" y="5943600"/>
            <a:ext cx="71932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580636"/>
      </p:ext>
    </p:extLst>
  </p:cSld>
  <p:clrMap bg1="lt1" tx1="dk1" bg2="lt2" tx2="dk2" accent1="accent1" accent2="accent2" accent3="accent3" accent4="accent4" accent5="accent5" accent6="accent6" hlink="hlink" folHlink="folHlink"/>
  <p:sldLayoutIdLst>
    <p:sldLayoutId id="2147483746" r:id="rId1"/>
  </p:sldLayoutIdLst>
  <p:timing>
    <p:tnLst>
      <p:par>
        <p:cTn id="1" dur="indefinite" restart="never" nodeType="tmRoot"/>
      </p:par>
    </p:tnLst>
  </p:timing>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Zurich BT" panose="020B0603020202030204" pitchFamily="34" charset="0"/>
        </a:defRPr>
      </a:lvl2pPr>
      <a:lvl3pPr algn="ctr" defTabSz="912813" rtl="0" eaLnBrk="0" fontAlgn="base" hangingPunct="0">
        <a:spcBef>
          <a:spcPct val="0"/>
        </a:spcBef>
        <a:spcAft>
          <a:spcPct val="0"/>
        </a:spcAft>
        <a:defRPr sz="4400">
          <a:solidFill>
            <a:schemeClr val="tx1"/>
          </a:solidFill>
          <a:latin typeface="Zurich BT" panose="020B0603020202030204" pitchFamily="34" charset="0"/>
        </a:defRPr>
      </a:lvl3pPr>
      <a:lvl4pPr algn="ctr" defTabSz="912813" rtl="0" eaLnBrk="0" fontAlgn="base" hangingPunct="0">
        <a:spcBef>
          <a:spcPct val="0"/>
        </a:spcBef>
        <a:spcAft>
          <a:spcPct val="0"/>
        </a:spcAft>
        <a:defRPr sz="4400">
          <a:solidFill>
            <a:schemeClr val="tx1"/>
          </a:solidFill>
          <a:latin typeface="Zurich BT" panose="020B0603020202030204" pitchFamily="34" charset="0"/>
        </a:defRPr>
      </a:lvl4pPr>
      <a:lvl5pPr algn="ctr" defTabSz="912813" rtl="0" eaLnBrk="0" fontAlgn="base" hangingPunct="0">
        <a:spcBef>
          <a:spcPct val="0"/>
        </a:spcBef>
        <a:spcAft>
          <a:spcPct val="0"/>
        </a:spcAft>
        <a:defRPr sz="4400">
          <a:solidFill>
            <a:schemeClr val="tx1"/>
          </a:solidFill>
          <a:latin typeface="Zurich BT" panose="020B0603020202030204" pitchFamily="34" charset="0"/>
        </a:defRPr>
      </a:lvl5pPr>
      <a:lvl6pPr marL="457200" algn="ctr" defTabSz="912813" rtl="0" fontAlgn="base">
        <a:spcBef>
          <a:spcPct val="0"/>
        </a:spcBef>
        <a:spcAft>
          <a:spcPct val="0"/>
        </a:spcAft>
        <a:defRPr sz="4400">
          <a:solidFill>
            <a:schemeClr val="tx1"/>
          </a:solidFill>
          <a:latin typeface="Zurich BT" panose="020B0603020202030204" pitchFamily="34" charset="0"/>
        </a:defRPr>
      </a:lvl6pPr>
      <a:lvl7pPr marL="914400" algn="ctr" defTabSz="912813" rtl="0" fontAlgn="base">
        <a:spcBef>
          <a:spcPct val="0"/>
        </a:spcBef>
        <a:spcAft>
          <a:spcPct val="0"/>
        </a:spcAft>
        <a:defRPr sz="4400">
          <a:solidFill>
            <a:schemeClr val="tx1"/>
          </a:solidFill>
          <a:latin typeface="Zurich BT" panose="020B0603020202030204" pitchFamily="34" charset="0"/>
        </a:defRPr>
      </a:lvl7pPr>
      <a:lvl8pPr marL="1371600" algn="ctr" defTabSz="912813" rtl="0" fontAlgn="base">
        <a:spcBef>
          <a:spcPct val="0"/>
        </a:spcBef>
        <a:spcAft>
          <a:spcPct val="0"/>
        </a:spcAft>
        <a:defRPr sz="4400">
          <a:solidFill>
            <a:schemeClr val="tx1"/>
          </a:solidFill>
          <a:latin typeface="Zurich BT" panose="020B0603020202030204" pitchFamily="34" charset="0"/>
        </a:defRPr>
      </a:lvl8pPr>
      <a:lvl9pPr marL="1828800" algn="ctr" defTabSz="912813" rtl="0" fontAlgn="base">
        <a:spcBef>
          <a:spcPct val="0"/>
        </a:spcBef>
        <a:spcAft>
          <a:spcPct val="0"/>
        </a:spcAft>
        <a:defRPr sz="4400">
          <a:solidFill>
            <a:schemeClr val="tx1"/>
          </a:solidFill>
          <a:latin typeface="Zurich BT" panose="020B0603020202030204" pitchFamily="34" charset="0"/>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
        <p:nvSpPr>
          <p:cNvPr id="6"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10"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dirty="0">
              <a:solidFill>
                <a:srgbClr val="1F497D"/>
              </a:solidFill>
            </a:endParaRPr>
          </a:p>
        </p:txBody>
      </p:sp>
    </p:spTree>
    <p:extLst>
      <p:ext uri="{BB962C8B-B14F-4D97-AF65-F5344CB8AC3E}">
        <p14:creationId xmlns:p14="http://schemas.microsoft.com/office/powerpoint/2010/main" val="257990078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76">
          <p15:clr>
            <a:srgbClr val="F26B43"/>
          </p15:clr>
        </p15:guide>
        <p15:guide id="2"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dirty="0">
              <a:solidFill>
                <a:srgbClr val="1F497D"/>
              </a:solidFill>
            </a:endParaRPr>
          </a:p>
        </p:txBody>
      </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698418649"/>
      </p:ext>
    </p:extLst>
  </p:cSld>
  <p:clrMap bg1="lt1" tx1="dk1" bg2="lt2" tx2="dk2" accent1="accent1" accent2="accent2" accent3="accent3" accent4="accent4" accent5="accent5" accent6="accent6" hlink="hlink" folHlink="folHlink"/>
  <p:sldLayoutIdLst>
    <p:sldLayoutId id="2147483755" r:id="rId1"/>
    <p:sldLayoutId id="2147483756" r:id="rId2"/>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854622"/>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hf hdr="0" dt="0"/>
  <p:txStyles>
    <p:titleStyle>
      <a:lvl1pPr algn="l" defTabSz="91428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2" indent="-228572" algn="l" defTabSz="91428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6" indent="-228572" algn="l" defTabSz="91428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6" indent="-228572" algn="l" defTabSz="91428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143"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287"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428"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572"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715" indent="-228572" algn="l" defTabSz="91428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8"/>
          <p:cNvSpPr>
            <a:spLocks noGrp="1"/>
          </p:cNvSpPr>
          <p:nvPr>
            <p:ph type="ftr" sz="quarter" idx="3"/>
          </p:nvPr>
        </p:nvSpPr>
        <p:spPr>
          <a:xfrm>
            <a:off x="1215110" y="6422440"/>
            <a:ext cx="3861806" cy="366183"/>
          </a:xfrm>
          <a:prstGeom prst="rect">
            <a:avLst/>
          </a:prstGeom>
        </p:spPr>
        <p:txBody>
          <a:bodyPr vert="horz" lIns="91427" tIns="45713" rIns="91427" bIns="45713" rtlCol="0" anchor="t"/>
          <a:lstStyle>
            <a:lvl1pPr algn="l">
              <a:defRPr lang="en-US" sz="1600" kern="1200" dirty="0">
                <a:solidFill>
                  <a:srgbClr val="1F497D"/>
                </a:solidFill>
                <a:latin typeface="+mn-lt"/>
                <a:ea typeface="+mn-ea"/>
                <a:cs typeface="+mn-cs"/>
              </a:defRPr>
            </a:lvl1pPr>
          </a:lstStyle>
          <a:p>
            <a:pPr defTabSz="1218988"/>
            <a:endParaRPr lang="en-US"/>
          </a:p>
        </p:txBody>
      </p:sp>
      <p:sp>
        <p:nvSpPr>
          <p:cNvPr id="9" name="Slide Number Placeholder 9"/>
          <p:cNvSpPr>
            <a:spLocks noGrp="1"/>
          </p:cNvSpPr>
          <p:nvPr>
            <p:ph type="sldNum" sz="quarter" idx="4"/>
          </p:nvPr>
        </p:nvSpPr>
        <p:spPr>
          <a:xfrm>
            <a:off x="11202735" y="6415627"/>
            <a:ext cx="609759" cy="366183"/>
          </a:xfrm>
          <a:prstGeom prst="rect">
            <a:avLst/>
          </a:prstGeom>
        </p:spPr>
        <p:txBody>
          <a:bodyPr vert="horz" lIns="91427" tIns="45713" rIns="91427" bIns="45713" rtlCol="0" anchor="ctr"/>
          <a:lstStyle>
            <a:lvl1pPr algn="r">
              <a:defRPr sz="1200">
                <a:solidFill>
                  <a:schemeClr val="tx2"/>
                </a:solidFill>
                <a:latin typeface="Zurich Lt BT" pitchFamily="34" charset="0"/>
              </a:defRPr>
            </a:lvl1pPr>
          </a:lstStyle>
          <a:p>
            <a:pPr defTabSz="914285"/>
            <a:fld id="{050E451D-5525-4539-B07D-AF98FB2E324F}" type="slidenum">
              <a:rPr lang="en-US" smtClean="0">
                <a:solidFill>
                  <a:srgbClr val="1F497D"/>
                </a:solidFill>
              </a:rPr>
              <a:pPr defTabSz="914285"/>
              <a:t>‹#›</a:t>
            </a:fld>
            <a:endParaRPr lang="en-US" dirty="0">
              <a:solidFill>
                <a:srgbClr val="1F497D"/>
              </a:solidFill>
            </a:endParaRPr>
          </a:p>
        </p:txBody>
      </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9517" y="5943606"/>
            <a:ext cx="718801" cy="762001"/>
          </a:xfrm>
          <a:prstGeom prst="rect">
            <a:avLst/>
          </a:prstGeom>
        </p:spPr>
      </p:pic>
    </p:spTree>
    <p:extLst>
      <p:ext uri="{BB962C8B-B14F-4D97-AF65-F5344CB8AC3E}">
        <p14:creationId xmlns:p14="http://schemas.microsoft.com/office/powerpoint/2010/main" val="2795629435"/>
      </p:ext>
    </p:extLst>
  </p:cSld>
  <p:clrMap bg1="lt1" tx1="dk1" bg2="lt2" tx2="dk2" accent1="accent1" accent2="accent2" accent3="accent3" accent4="accent4" accent5="accent5" accent6="accent6" hlink="hlink" folHlink="folHlink"/>
  <p:sldLayoutIdLst>
    <p:sldLayoutId id="2147483765" r:id="rId1"/>
    <p:sldLayoutId id="2147483766" r:id="rId2"/>
  </p:sldLayoutIdLst>
  <p:timing>
    <p:tnLst>
      <p:par>
        <p:cTn id="1" dur="indefinite" restart="never" nodeType="tmRoot"/>
      </p:par>
    </p:tnLst>
  </p:timing>
  <p:hf hdr="0" dt="0"/>
  <p:txStyles>
    <p:titleStyle>
      <a:lvl1pPr algn="ctr" defTabSz="914285"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24">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36.png"/><Relationship Id="rId2"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4.png"/><Relationship Id="rId1" Type="http://schemas.openxmlformats.org/officeDocument/2006/relationships/slideLayout" Target="../slideLayouts/slideLayout2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image" Target="../media/image145.png"/><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55.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105.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10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13.xml"/><Relationship Id="rId16" Type="http://schemas.openxmlformats.org/officeDocument/2006/relationships/image" Target="../media/image175.png"/><Relationship Id="rId1" Type="http://schemas.openxmlformats.org/officeDocument/2006/relationships/slideLayout" Target="../slideLayouts/slideLayout45.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image" Target="../media/image9.tiff"/><Relationship Id="rId1" Type="http://schemas.openxmlformats.org/officeDocument/2006/relationships/slideLayout" Target="../slideLayouts/slideLayout24.xml"/><Relationship Id="rId6" Type="http://schemas.openxmlformats.org/officeDocument/2006/relationships/hyperlink" Target="https://www.crunchbase.com/search/funding_rounds/field/organizations/funding_total/acorns-grow" TargetMode="External"/><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slide" Target="slide68.xml"/></Relationships>
</file>

<file path=ppt/slides/_rels/slide11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image" Target="../media/image181.png"/><Relationship Id="rId16" Type="http://schemas.openxmlformats.org/officeDocument/2006/relationships/image" Target="../media/image195.png"/><Relationship Id="rId1" Type="http://schemas.openxmlformats.org/officeDocument/2006/relationships/slideLayout" Target="../slideLayouts/slideLayout4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111.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203.png"/><Relationship Id="rId18" Type="http://schemas.openxmlformats.org/officeDocument/2006/relationships/image" Target="../media/image205.png"/><Relationship Id="rId3" Type="http://schemas.openxmlformats.org/officeDocument/2006/relationships/image" Target="../media/image195.png"/><Relationship Id="rId21" Type="http://schemas.openxmlformats.org/officeDocument/2006/relationships/image" Target="../media/image208.png"/><Relationship Id="rId7" Type="http://schemas.openxmlformats.org/officeDocument/2006/relationships/image" Target="../media/image190.png"/><Relationship Id="rId12" Type="http://schemas.openxmlformats.org/officeDocument/2006/relationships/image" Target="../media/image202.png"/><Relationship Id="rId17" Type="http://schemas.openxmlformats.org/officeDocument/2006/relationships/image" Target="../media/image204.png"/><Relationship Id="rId2" Type="http://schemas.openxmlformats.org/officeDocument/2006/relationships/image" Target="../media/image198.png"/><Relationship Id="rId16" Type="http://schemas.openxmlformats.org/officeDocument/2006/relationships/image" Target="../media/image193.png"/><Relationship Id="rId20" Type="http://schemas.openxmlformats.org/officeDocument/2006/relationships/image" Target="../media/image207.png"/><Relationship Id="rId1" Type="http://schemas.openxmlformats.org/officeDocument/2006/relationships/slideLayout" Target="../slideLayouts/slideLayout46.xml"/><Relationship Id="rId6" Type="http://schemas.openxmlformats.org/officeDocument/2006/relationships/image" Target="../media/image187.png"/><Relationship Id="rId11" Type="http://schemas.openxmlformats.org/officeDocument/2006/relationships/image" Target="../media/image201.png"/><Relationship Id="rId5" Type="http://schemas.openxmlformats.org/officeDocument/2006/relationships/image" Target="../media/image197.png"/><Relationship Id="rId15" Type="http://schemas.openxmlformats.org/officeDocument/2006/relationships/image" Target="../media/image192.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6.png"/><Relationship Id="rId9" Type="http://schemas.openxmlformats.org/officeDocument/2006/relationships/image" Target="../media/image199.png"/><Relationship Id="rId14" Type="http://schemas.openxmlformats.org/officeDocument/2006/relationships/image" Target="../media/image18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210.png"/><Relationship Id="rId2" Type="http://schemas.openxmlformats.org/officeDocument/2006/relationships/image" Target="../media/image158.png"/><Relationship Id="rId1" Type="http://schemas.openxmlformats.org/officeDocument/2006/relationships/slideLayout" Target="../slideLayouts/slideLayout17.xml"/><Relationship Id="rId6" Type="http://schemas.openxmlformats.org/officeDocument/2006/relationships/image" Target="../media/image209.png"/><Relationship Id="rId5" Type="http://schemas.openxmlformats.org/officeDocument/2006/relationships/image" Target="../media/image161.png"/><Relationship Id="rId4" Type="http://schemas.openxmlformats.org/officeDocument/2006/relationships/image" Target="../media/image160.png"/></Relationships>
</file>

<file path=ppt/slides/_rels/slide115.xml.rels><?xml version="1.0" encoding="UTF-8" standalone="yes"?>
<Relationships xmlns="http://schemas.openxmlformats.org/package/2006/relationships"><Relationship Id="rId8" Type="http://schemas.openxmlformats.org/officeDocument/2006/relationships/image" Target="../media/image217.tiff"/><Relationship Id="rId3" Type="http://schemas.openxmlformats.org/officeDocument/2006/relationships/image" Target="../media/image212.tiff"/><Relationship Id="rId7" Type="http://schemas.openxmlformats.org/officeDocument/2006/relationships/image" Target="../media/image216.tiff"/><Relationship Id="rId2" Type="http://schemas.openxmlformats.org/officeDocument/2006/relationships/image" Target="../media/image211.tiff"/><Relationship Id="rId1" Type="http://schemas.openxmlformats.org/officeDocument/2006/relationships/slideLayout" Target="../slideLayouts/slideLayout47.xml"/><Relationship Id="rId6" Type="http://schemas.openxmlformats.org/officeDocument/2006/relationships/image" Target="../media/image215.tiff"/><Relationship Id="rId5" Type="http://schemas.openxmlformats.org/officeDocument/2006/relationships/image" Target="../media/image214.tiff"/><Relationship Id="rId4" Type="http://schemas.openxmlformats.org/officeDocument/2006/relationships/image" Target="../media/image213.tiff"/><Relationship Id="rId9" Type="http://schemas.openxmlformats.org/officeDocument/2006/relationships/image" Target="../media/image218.tiff"/></Relationships>
</file>

<file path=ppt/slides/_rels/slide116.xml.rels><?xml version="1.0" encoding="UTF-8" standalone="yes"?>
<Relationships xmlns="http://schemas.openxmlformats.org/package/2006/relationships"><Relationship Id="rId3" Type="http://schemas.openxmlformats.org/officeDocument/2006/relationships/image" Target="../media/image220.tiff"/><Relationship Id="rId7" Type="http://schemas.openxmlformats.org/officeDocument/2006/relationships/image" Target="../media/image224.tiff"/><Relationship Id="rId2" Type="http://schemas.openxmlformats.org/officeDocument/2006/relationships/image" Target="../media/image219.tiff"/><Relationship Id="rId1" Type="http://schemas.openxmlformats.org/officeDocument/2006/relationships/slideLayout" Target="../slideLayouts/slideLayout47.xml"/><Relationship Id="rId6" Type="http://schemas.openxmlformats.org/officeDocument/2006/relationships/image" Target="../media/image223.tiff"/><Relationship Id="rId5" Type="http://schemas.openxmlformats.org/officeDocument/2006/relationships/image" Target="../media/image222.tiff"/><Relationship Id="rId4" Type="http://schemas.openxmlformats.org/officeDocument/2006/relationships/image" Target="../media/image221.tiff"/></Relationships>
</file>

<file path=ppt/slides/_rels/slide117.xml.rels><?xml version="1.0" encoding="UTF-8" standalone="yes"?>
<Relationships xmlns="http://schemas.openxmlformats.org/package/2006/relationships"><Relationship Id="rId3" Type="http://schemas.openxmlformats.org/officeDocument/2006/relationships/image" Target="../media/image226.tiff"/><Relationship Id="rId7" Type="http://schemas.openxmlformats.org/officeDocument/2006/relationships/image" Target="../media/image230.tiff"/><Relationship Id="rId2" Type="http://schemas.openxmlformats.org/officeDocument/2006/relationships/image" Target="../media/image225.tiff"/><Relationship Id="rId1" Type="http://schemas.openxmlformats.org/officeDocument/2006/relationships/slideLayout" Target="../slideLayouts/slideLayout47.xml"/><Relationship Id="rId6" Type="http://schemas.openxmlformats.org/officeDocument/2006/relationships/image" Target="../media/image229.tiff"/><Relationship Id="rId5" Type="http://schemas.openxmlformats.org/officeDocument/2006/relationships/image" Target="../media/image228.tiff"/><Relationship Id="rId4" Type="http://schemas.openxmlformats.org/officeDocument/2006/relationships/image" Target="../media/image227.tiff"/></Relationships>
</file>

<file path=ppt/slides/_rels/slide118.xml.rels><?xml version="1.0" encoding="UTF-8" standalone="yes"?>
<Relationships xmlns="http://schemas.openxmlformats.org/package/2006/relationships"><Relationship Id="rId3" Type="http://schemas.openxmlformats.org/officeDocument/2006/relationships/image" Target="../media/image232.tiff"/><Relationship Id="rId2" Type="http://schemas.openxmlformats.org/officeDocument/2006/relationships/image" Target="../media/image231.tiff"/><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233.tiff"/><Relationship Id="rId2" Type="http://schemas.openxmlformats.org/officeDocument/2006/relationships/image" Target="../media/image231.tiff"/><Relationship Id="rId1" Type="http://schemas.openxmlformats.org/officeDocument/2006/relationships/slideLayout" Target="../slideLayouts/slideLayout47.xml"/><Relationship Id="rId5" Type="http://schemas.openxmlformats.org/officeDocument/2006/relationships/image" Target="../media/image235.tiff"/><Relationship Id="rId4" Type="http://schemas.openxmlformats.org/officeDocument/2006/relationships/image" Target="../media/image234.tiff"/></Relationships>
</file>

<file path=ppt/slides/_rels/slide1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4.xml"/></Relationships>
</file>

<file path=ppt/slides/_rels/slide1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14.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5.xml"/><Relationship Id="rId6" Type="http://schemas.openxmlformats.org/officeDocument/2006/relationships/slide" Target="slide7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slide" Target="slide71.xml"/><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55.xml"/><Relationship Id="rId6" Type="http://schemas.openxmlformats.org/officeDocument/2006/relationships/slide" Target="slide71.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6.gif"/><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11.xml"/><Relationship Id="rId1" Type="http://schemas.openxmlformats.org/officeDocument/2006/relationships/slideLayout" Target="../slideLayouts/slideLayout35.xml"/><Relationship Id="rId5" Type="http://schemas.openxmlformats.org/officeDocument/2006/relationships/slide" Target="slide74.xml"/><Relationship Id="rId4" Type="http://schemas.openxmlformats.org/officeDocument/2006/relationships/hyperlink" Target="https://www.crunchbase.com/search/funding_rounds/field/organizations/funding_total/acorns-grow"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 Target="slide9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9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94.xml"/><Relationship Id="rId7" Type="http://schemas.openxmlformats.org/officeDocument/2006/relationships/slide" Target="slide97.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slide" Target="slide96.xml"/><Relationship Id="rId5" Type="http://schemas.openxmlformats.org/officeDocument/2006/relationships/slide" Target="slide31.xml"/><Relationship Id="rId4" Type="http://schemas.openxmlformats.org/officeDocument/2006/relationships/slide" Target="slide95.xml"/><Relationship Id="rId9" Type="http://schemas.openxmlformats.org/officeDocument/2006/relationships/slide" Target="slide99.xml"/></Relationships>
</file>

<file path=ppt/slides/_rels/slide36.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jpe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slide" Target="slide100.xml"/><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0.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jpeg"/><Relationship Id="rId30"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80.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81.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82.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84.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slide" Target="slide11.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5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98.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7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9.xml"/></Relationships>
</file>

<file path=ppt/slides/_rels/slide7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8.xml"/></Relationships>
</file>

<file path=ppt/slides/_rels/slide7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4.xml"/><Relationship Id="rId4" Type="http://schemas.openxmlformats.org/officeDocument/2006/relationships/slide" Target="slide68.xml"/></Relationships>
</file>

<file path=ppt/slides/_rels/slide8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slide" Target="slide9.xml"/><Relationship Id="rId4" Type="http://schemas.openxmlformats.org/officeDocument/2006/relationships/slide" Target="slide17.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slide" Target="slide19.xml"/><Relationship Id="rId4" Type="http://schemas.openxmlformats.org/officeDocument/2006/relationships/slide" Target="slide9.xml"/></Relationships>
</file>

<file path=ppt/slides/_rels/slide8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20.xml"/></Relationships>
</file>

<file path=ppt/slides/_rels/slide8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8.xml"/></Relationships>
</file>

<file path=ppt/slides/_rels/slide8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slide" Target="slide9.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slide" Target="slide8.xml"/></Relationships>
</file>

<file path=ppt/slides/_rels/slide88.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102.emf"/><Relationship Id="rId4" Type="http://schemas.openxmlformats.org/officeDocument/2006/relationships/package" Target="../embeddings/Microsoft_Excel_Worksheet2.xlsx"/></Relationships>
</file>

<file path=ppt/slides/_rels/slide9.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7.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slide" Target="slide34.xml"/><Relationship Id="rId4" Type="http://schemas.openxmlformats.org/officeDocument/2006/relationships/image" Target="../media/image105.png"/><Relationship Id="rId9" Type="http://schemas.openxmlformats.org/officeDocument/2006/relationships/image" Target="../media/image110.png"/></Relationships>
</file>

<file path=ppt/slides/_rels/slide9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1.png"/><Relationship Id="rId16" Type="http://schemas.openxmlformats.org/officeDocument/2006/relationships/image" Target="../media/image125.png"/><Relationship Id="rId1" Type="http://schemas.openxmlformats.org/officeDocument/2006/relationships/slideLayout" Target="../slideLayouts/slideLayout1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slide" Target="slide33.xml"/><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slide" Target="slide35.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slide" Target="slide35.xml"/><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slide" Target="slide35.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slide" Target="slide35.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slide" Target="slide35.xml"/><Relationship Id="rId4"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slide" Target="slide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727A2B2-2EF9-483C-AC9E-98D0CD83F596}"/>
              </a:ext>
            </a:extLst>
          </p:cNvPr>
          <p:cNvSpPr/>
          <p:nvPr/>
        </p:nvSpPr>
        <p:spPr>
          <a:xfrm>
            <a:off x="518779" y="1214991"/>
            <a:ext cx="240204" cy="68272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Arial" charset="0"/>
              <a:cs typeface="Arial" charset="0"/>
            </a:endParaRPr>
          </a:p>
        </p:txBody>
      </p:sp>
      <p:sp>
        <p:nvSpPr>
          <p:cNvPr id="5" name="Rectangle 4">
            <a:extLst>
              <a:ext uri="{FF2B5EF4-FFF2-40B4-BE49-F238E27FC236}">
                <a16:creationId xmlns:a16="http://schemas.microsoft.com/office/drawing/2014/main" xmlns="" id="{B1FB8CE7-F5AE-42C4-98D8-B8C9DB7F0B48}"/>
              </a:ext>
            </a:extLst>
          </p:cNvPr>
          <p:cNvSpPr/>
          <p:nvPr/>
        </p:nvSpPr>
        <p:spPr>
          <a:xfrm>
            <a:off x="745544" y="1214991"/>
            <a:ext cx="11067799" cy="682729"/>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914126">
              <a:spcBef>
                <a:spcPts val="600"/>
              </a:spcBef>
              <a:spcAft>
                <a:spcPts val="1200"/>
              </a:spcAft>
            </a:pPr>
            <a:r>
              <a:rPr lang="en-US" b="1" dirty="0" smtClean="0">
                <a:solidFill>
                  <a:schemeClr val="accent3">
                    <a:lumMod val="75000"/>
                  </a:schemeClr>
                </a:solidFill>
              </a:rPr>
              <a:t>Digital Council agenda</a:t>
            </a:r>
            <a:br>
              <a:rPr lang="en-US" b="1" dirty="0" smtClean="0">
                <a:solidFill>
                  <a:schemeClr val="accent3">
                    <a:lumMod val="75000"/>
                  </a:schemeClr>
                </a:solidFill>
              </a:rPr>
            </a:br>
            <a:r>
              <a:rPr lang="en-US" sz="1600" dirty="0" smtClean="0">
                <a:solidFill>
                  <a:schemeClr val="accent3">
                    <a:lumMod val="75000"/>
                  </a:schemeClr>
                </a:solidFill>
              </a:rPr>
              <a:t>Last demo day updates; Innovation approach and themes</a:t>
            </a: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xmlns="" id="{305C7145-5B59-4D5E-93F7-FA06DAC068D2}"/>
              </a:ext>
            </a:extLst>
          </p:cNvPr>
          <p:cNvSpPr/>
          <p:nvPr/>
        </p:nvSpPr>
        <p:spPr>
          <a:xfrm>
            <a:off x="522087" y="1949575"/>
            <a:ext cx="230770" cy="152338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Arial" charset="0"/>
              <a:cs typeface="Arial" charset="0"/>
            </a:endParaRPr>
          </a:p>
        </p:txBody>
      </p:sp>
      <p:sp>
        <p:nvSpPr>
          <p:cNvPr id="9" name="Rectangle 8">
            <a:extLst>
              <a:ext uri="{FF2B5EF4-FFF2-40B4-BE49-F238E27FC236}">
                <a16:creationId xmlns:a16="http://schemas.microsoft.com/office/drawing/2014/main" xmlns="" id="{DB536589-C9AA-4976-9E00-1DE3EA3BB430}"/>
              </a:ext>
            </a:extLst>
          </p:cNvPr>
          <p:cNvSpPr/>
          <p:nvPr/>
        </p:nvSpPr>
        <p:spPr>
          <a:xfrm>
            <a:off x="745514" y="1963024"/>
            <a:ext cx="11087898" cy="1509940"/>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914126"/>
            <a:endParaRPr lang="en-US" sz="1799" b="1" dirty="0" smtClean="0">
              <a:solidFill>
                <a:schemeClr val="accent3">
                  <a:lumMod val="75000"/>
                </a:schemeClr>
              </a:solidFill>
            </a:endParaRPr>
          </a:p>
          <a:p>
            <a:pPr lvl="1" defTabSz="914126"/>
            <a:endParaRPr lang="en-US" sz="1799" b="1" dirty="0" smtClean="0">
              <a:solidFill>
                <a:schemeClr val="accent3">
                  <a:lumMod val="75000"/>
                </a:schemeClr>
              </a:solidFill>
            </a:endParaRPr>
          </a:p>
          <a:p>
            <a:pPr lvl="1" defTabSz="914126"/>
            <a:r>
              <a:rPr lang="en-US" sz="1799" b="1" dirty="0" smtClean="0">
                <a:solidFill>
                  <a:schemeClr val="accent3">
                    <a:lumMod val="75000"/>
                  </a:schemeClr>
                </a:solidFill>
              </a:rPr>
              <a:t>Digital Innovation: New Themes</a:t>
            </a:r>
            <a:endParaRPr lang="en-US" dirty="0">
              <a:solidFill>
                <a:schemeClr val="accent3">
                  <a:lumMod val="75000"/>
                </a:schemeClr>
              </a:solidFill>
            </a:endParaRPr>
          </a:p>
          <a:p>
            <a:pPr marL="800100" lvl="1" indent="-342900" defTabSz="914126">
              <a:buFont typeface="+mj-lt"/>
              <a:buAutoNum type="arabicPeriod"/>
            </a:pPr>
            <a:r>
              <a:rPr lang="en-US" sz="1600" dirty="0" smtClean="0">
                <a:solidFill>
                  <a:schemeClr val="accent3">
                    <a:lumMod val="75000"/>
                  </a:schemeClr>
                </a:solidFill>
              </a:rPr>
              <a:t>Micro investment</a:t>
            </a:r>
          </a:p>
          <a:p>
            <a:pPr marL="800100" lvl="1" indent="-342900" defTabSz="914126">
              <a:buFont typeface="+mj-lt"/>
              <a:buAutoNum type="arabicPeriod"/>
            </a:pPr>
            <a:r>
              <a:rPr lang="en-US" sz="1600" dirty="0" smtClean="0">
                <a:solidFill>
                  <a:schemeClr val="accent3">
                    <a:lumMod val="75000"/>
                  </a:schemeClr>
                </a:solidFill>
              </a:rPr>
              <a:t>Personal Finance Management</a:t>
            </a:r>
          </a:p>
          <a:p>
            <a:pPr marL="800100" lvl="1" indent="-342900" defTabSz="914126">
              <a:buFont typeface="+mj-lt"/>
              <a:buAutoNum type="arabicPeriod"/>
            </a:pPr>
            <a:r>
              <a:rPr lang="en-US" sz="1600" dirty="0">
                <a:solidFill>
                  <a:schemeClr val="accent3">
                    <a:lumMod val="75000"/>
                  </a:schemeClr>
                </a:solidFill>
              </a:rPr>
              <a:t>I</a:t>
            </a:r>
            <a:r>
              <a:rPr lang="en-US" sz="1600" dirty="0" smtClean="0">
                <a:solidFill>
                  <a:schemeClr val="accent3">
                    <a:lumMod val="75000"/>
                  </a:schemeClr>
                </a:solidFill>
              </a:rPr>
              <a:t>nvestment games</a:t>
            </a:r>
          </a:p>
          <a:p>
            <a:pPr marL="800100" lvl="1" indent="-342900" defTabSz="914126">
              <a:buFont typeface="+mj-lt"/>
              <a:buAutoNum type="arabicPeriod"/>
            </a:pPr>
            <a:r>
              <a:rPr lang="en-US" sz="1600" dirty="0">
                <a:solidFill>
                  <a:schemeClr val="accent3">
                    <a:lumMod val="75000"/>
                  </a:schemeClr>
                </a:solidFill>
              </a:rPr>
              <a:t>Demographic </a:t>
            </a:r>
            <a:r>
              <a:rPr lang="en-US" sz="1600" dirty="0" smtClean="0">
                <a:solidFill>
                  <a:schemeClr val="accent3">
                    <a:lumMod val="75000"/>
                  </a:schemeClr>
                </a:solidFill>
              </a:rPr>
              <a:t>Expansion</a:t>
            </a:r>
          </a:p>
          <a:p>
            <a:pPr marL="800100" lvl="1" indent="-342900" defTabSz="914126">
              <a:buFont typeface="+mj-lt"/>
              <a:buAutoNum type="arabicPeriod"/>
            </a:pPr>
            <a:r>
              <a:rPr lang="en-US" sz="1600" dirty="0" smtClean="0">
                <a:solidFill>
                  <a:schemeClr val="accent3">
                    <a:lumMod val="75000"/>
                  </a:schemeClr>
                </a:solidFill>
              </a:rPr>
              <a:t>Accelerator</a:t>
            </a:r>
            <a:endParaRPr lang="en-US" sz="1600" dirty="0">
              <a:solidFill>
                <a:schemeClr val="accent3">
                  <a:lumMod val="75000"/>
                </a:schemeClr>
              </a:solidFill>
            </a:endParaRPr>
          </a:p>
          <a:p>
            <a:pPr marL="800100" lvl="1" indent="-342900" defTabSz="914126">
              <a:buFont typeface="+mj-lt"/>
              <a:buAutoNum type="arabicPeriod"/>
            </a:pPr>
            <a:endParaRPr lang="en-US" sz="1600" dirty="0" smtClean="0">
              <a:solidFill>
                <a:schemeClr val="accent3">
                  <a:lumMod val="75000"/>
                </a:schemeClr>
              </a:solidFill>
            </a:endParaRPr>
          </a:p>
          <a:p>
            <a:pPr marL="800100" lvl="1" indent="-342900" defTabSz="914126">
              <a:buFont typeface="+mj-lt"/>
              <a:buAutoNum type="arabicPeriod"/>
            </a:pPr>
            <a:endParaRPr lang="en-US" sz="1600" dirty="0">
              <a:solidFill>
                <a:schemeClr val="accent3">
                  <a:lumMod val="75000"/>
                </a:schemeClr>
              </a:solidFill>
            </a:endParaRPr>
          </a:p>
        </p:txBody>
      </p:sp>
      <p:sp>
        <p:nvSpPr>
          <p:cNvPr id="10" name="Rectangle 9">
            <a:extLst>
              <a:ext uri="{FF2B5EF4-FFF2-40B4-BE49-F238E27FC236}">
                <a16:creationId xmlns:a16="http://schemas.microsoft.com/office/drawing/2014/main" xmlns="" id="{F6731164-D7DE-4E60-A75E-FD2A129243F1}"/>
              </a:ext>
            </a:extLst>
          </p:cNvPr>
          <p:cNvSpPr/>
          <p:nvPr/>
        </p:nvSpPr>
        <p:spPr>
          <a:xfrm>
            <a:off x="535535" y="3542276"/>
            <a:ext cx="240204" cy="1240326"/>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Arial" charset="0"/>
              <a:cs typeface="Arial" charset="0"/>
            </a:endParaRPr>
          </a:p>
        </p:txBody>
      </p:sp>
      <p:sp>
        <p:nvSpPr>
          <p:cNvPr id="11" name="Rectangle 10">
            <a:extLst>
              <a:ext uri="{FF2B5EF4-FFF2-40B4-BE49-F238E27FC236}">
                <a16:creationId xmlns:a16="http://schemas.microsoft.com/office/drawing/2014/main" xmlns="" id="{69AB85F9-F2F4-45C4-A37B-206786CD7603}"/>
              </a:ext>
            </a:extLst>
          </p:cNvPr>
          <p:cNvSpPr/>
          <p:nvPr/>
        </p:nvSpPr>
        <p:spPr>
          <a:xfrm>
            <a:off x="745514" y="3542276"/>
            <a:ext cx="11067796" cy="1240326"/>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914126"/>
            <a:r>
              <a:rPr lang="en-GB" sz="1799" b="1" dirty="0" smtClean="0">
                <a:solidFill>
                  <a:schemeClr val="accent3">
                    <a:lumMod val="75000"/>
                  </a:schemeClr>
                </a:solidFill>
              </a:rPr>
              <a:t>Industry Benchmarking: Indian and Global Peers</a:t>
            </a:r>
            <a:endParaRPr lang="en-GB" b="1" dirty="0" smtClean="0">
              <a:solidFill>
                <a:schemeClr val="accent3">
                  <a:lumMod val="75000"/>
                </a:schemeClr>
              </a:solidFill>
            </a:endParaRPr>
          </a:p>
          <a:p>
            <a:pPr marL="800100" lvl="1" indent="-342900" defTabSz="914126">
              <a:buFont typeface="+mj-lt"/>
              <a:buAutoNum type="arabicPeriod"/>
            </a:pPr>
            <a:r>
              <a:rPr lang="en-US" sz="1600" dirty="0" smtClean="0">
                <a:solidFill>
                  <a:schemeClr val="accent3">
                    <a:lumMod val="75000"/>
                  </a:schemeClr>
                </a:solidFill>
              </a:rPr>
              <a:t>Digital Onboarding</a:t>
            </a:r>
            <a:endParaRPr lang="en-US" sz="1600" dirty="0">
              <a:solidFill>
                <a:schemeClr val="accent3">
                  <a:lumMod val="75000"/>
                </a:schemeClr>
              </a:solidFill>
            </a:endParaRPr>
          </a:p>
          <a:p>
            <a:pPr marL="800100" lvl="1" indent="-342900" defTabSz="914126">
              <a:buFont typeface="+mj-lt"/>
              <a:buAutoNum type="arabicPeriod"/>
            </a:pPr>
            <a:r>
              <a:rPr lang="en-US" sz="1600" dirty="0" smtClean="0">
                <a:solidFill>
                  <a:schemeClr val="accent3">
                    <a:lumMod val="75000"/>
                  </a:schemeClr>
                </a:solidFill>
              </a:rPr>
              <a:t>Digital Advisory (</a:t>
            </a:r>
            <a:r>
              <a:rPr lang="en-US" sz="1600" dirty="0" err="1" smtClean="0">
                <a:solidFill>
                  <a:schemeClr val="accent3">
                    <a:lumMod val="75000"/>
                  </a:schemeClr>
                </a:solidFill>
              </a:rPr>
              <a:t>Robo</a:t>
            </a:r>
            <a:r>
              <a:rPr lang="en-US" sz="1600" dirty="0" smtClean="0">
                <a:solidFill>
                  <a:schemeClr val="accent3">
                    <a:lumMod val="75000"/>
                  </a:schemeClr>
                </a:solidFill>
              </a:rPr>
              <a:t>)</a:t>
            </a:r>
          </a:p>
          <a:p>
            <a:pPr marL="800100" lvl="1" indent="-342900" defTabSz="914126">
              <a:buFont typeface="+mj-lt"/>
              <a:buAutoNum type="arabicPeriod"/>
            </a:pPr>
            <a:r>
              <a:rPr lang="en-US" sz="1600" dirty="0" smtClean="0">
                <a:solidFill>
                  <a:schemeClr val="accent3">
                    <a:lumMod val="75000"/>
                  </a:schemeClr>
                </a:solidFill>
              </a:rPr>
              <a:t>API and Trade ecosystem tools, strategy builder etc.</a:t>
            </a:r>
          </a:p>
          <a:p>
            <a:pPr marL="800100" lvl="1" indent="-342900" defTabSz="914126">
              <a:buFont typeface="+mj-lt"/>
              <a:buAutoNum type="arabicPeriod"/>
            </a:pPr>
            <a:r>
              <a:rPr lang="en-US" sz="1600" dirty="0" smtClean="0">
                <a:solidFill>
                  <a:schemeClr val="accent3">
                    <a:lumMod val="75000"/>
                  </a:schemeClr>
                </a:solidFill>
              </a:rPr>
              <a:t>International broker firms’ Products ideas</a:t>
            </a:r>
            <a:endParaRPr lang="en-US" sz="1600" dirty="0">
              <a:solidFill>
                <a:schemeClr val="accent3">
                  <a:lumMod val="75000"/>
                </a:schemeClr>
              </a:solidFill>
            </a:endParaRPr>
          </a:p>
        </p:txBody>
      </p:sp>
      <p:sp>
        <p:nvSpPr>
          <p:cNvPr id="12" name="Rectangle 11">
            <a:extLst>
              <a:ext uri="{FF2B5EF4-FFF2-40B4-BE49-F238E27FC236}">
                <a16:creationId xmlns:a16="http://schemas.microsoft.com/office/drawing/2014/main" xmlns="" id="{5455C301-03AF-4213-9D10-326AC9E99E5B}"/>
              </a:ext>
            </a:extLst>
          </p:cNvPr>
          <p:cNvSpPr/>
          <p:nvPr/>
        </p:nvSpPr>
        <p:spPr>
          <a:xfrm>
            <a:off x="522092" y="5902043"/>
            <a:ext cx="230765" cy="68272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Arial" charset="0"/>
              <a:cs typeface="Arial" charset="0"/>
            </a:endParaRPr>
          </a:p>
        </p:txBody>
      </p:sp>
      <p:sp>
        <p:nvSpPr>
          <p:cNvPr id="13" name="Rectangle 12">
            <a:extLst>
              <a:ext uri="{FF2B5EF4-FFF2-40B4-BE49-F238E27FC236}">
                <a16:creationId xmlns:a16="http://schemas.microsoft.com/office/drawing/2014/main" xmlns="" id="{B10B7693-0735-41EC-89E5-96B7AA30642E}"/>
              </a:ext>
            </a:extLst>
          </p:cNvPr>
          <p:cNvSpPr/>
          <p:nvPr/>
        </p:nvSpPr>
        <p:spPr>
          <a:xfrm>
            <a:off x="751190" y="5902043"/>
            <a:ext cx="11082091" cy="682729"/>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914126"/>
            <a:r>
              <a:rPr lang="en-GB" sz="1799" b="1" dirty="0" smtClean="0">
                <a:solidFill>
                  <a:schemeClr val="accent3">
                    <a:lumMod val="75000"/>
                  </a:schemeClr>
                </a:solidFill>
              </a:rPr>
              <a:t>Digital Council: Decisions, approvals and next steps</a:t>
            </a:r>
            <a:endParaRPr lang="en-US" sz="1799" b="1" dirty="0">
              <a:solidFill>
                <a:schemeClr val="accent3">
                  <a:lumMod val="75000"/>
                </a:schemeClr>
              </a:solidFill>
            </a:endParaRPr>
          </a:p>
        </p:txBody>
      </p:sp>
      <p:sp>
        <p:nvSpPr>
          <p:cNvPr id="21" name="Title 14"/>
          <p:cNvSpPr txBox="1">
            <a:spLocks/>
          </p:cNvSpPr>
          <p:nvPr/>
        </p:nvSpPr>
        <p:spPr>
          <a:xfrm>
            <a:off x="348616" y="120050"/>
            <a:ext cx="10696597" cy="712430"/>
          </a:xfrm>
          <a:prstGeom prst="rect">
            <a:avLst/>
          </a:prstGeom>
        </p:spPr>
        <p:txBody>
          <a:bodyPr vert="horz" lIns="91416" tIns="45708" rIns="91416" bIns="45708" rtlCol="0" anchor="b">
            <a:normAutofit/>
          </a:bodyPr>
          <a:lstStyle>
            <a:lvl1pPr algn="l" defTabSz="914400" rtl="0" eaLnBrk="1" latinLnBrk="0" hangingPunct="1">
              <a:lnSpc>
                <a:spcPct val="100000"/>
              </a:lnSpc>
              <a:spcBef>
                <a:spcPct val="0"/>
              </a:spcBef>
              <a:buNone/>
              <a:defRPr sz="3000" kern="1200">
                <a:solidFill>
                  <a:srgbClr val="34425F"/>
                </a:solidFill>
                <a:latin typeface="+mj-lt"/>
                <a:ea typeface="+mj-ea"/>
                <a:cs typeface="+mj-cs"/>
              </a:defRPr>
            </a:lvl1pPr>
          </a:lstStyle>
          <a:p>
            <a:r>
              <a:rPr lang="en-IN" sz="2999" u="sng" dirty="0">
                <a:solidFill>
                  <a:schemeClr val="accent6">
                    <a:lumMod val="75000"/>
                  </a:schemeClr>
                </a:solidFill>
              </a:rPr>
              <a:t>Agenda</a:t>
            </a:r>
          </a:p>
        </p:txBody>
      </p:sp>
      <p:sp>
        <p:nvSpPr>
          <p:cNvPr id="20" name="Rectangle 19">
            <a:extLst>
              <a:ext uri="{FF2B5EF4-FFF2-40B4-BE49-F238E27FC236}">
                <a16:creationId xmlns:a16="http://schemas.microsoft.com/office/drawing/2014/main" xmlns="" id="{D727A2B2-2EF9-483C-AC9E-98D0CD83F596}"/>
              </a:ext>
            </a:extLst>
          </p:cNvPr>
          <p:cNvSpPr/>
          <p:nvPr/>
        </p:nvSpPr>
        <p:spPr>
          <a:xfrm>
            <a:off x="407982" y="1214990"/>
            <a:ext cx="108695" cy="682729"/>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srgbClr val="FFFFFF"/>
              </a:solidFill>
            </a:endParaRPr>
          </a:p>
        </p:txBody>
      </p:sp>
      <p:sp>
        <p:nvSpPr>
          <p:cNvPr id="23" name="Rectangle 22">
            <a:extLst>
              <a:ext uri="{FF2B5EF4-FFF2-40B4-BE49-F238E27FC236}">
                <a16:creationId xmlns:a16="http://schemas.microsoft.com/office/drawing/2014/main" xmlns="" id="{D727A2B2-2EF9-483C-AC9E-98D0CD83F596}"/>
              </a:ext>
            </a:extLst>
          </p:cNvPr>
          <p:cNvSpPr/>
          <p:nvPr/>
        </p:nvSpPr>
        <p:spPr>
          <a:xfrm>
            <a:off x="407984" y="1949576"/>
            <a:ext cx="104426" cy="1523389"/>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srgbClr val="FFFFFF"/>
              </a:solidFill>
            </a:endParaRPr>
          </a:p>
        </p:txBody>
      </p:sp>
      <p:sp>
        <p:nvSpPr>
          <p:cNvPr id="24" name="Rectangle 23">
            <a:extLst>
              <a:ext uri="{FF2B5EF4-FFF2-40B4-BE49-F238E27FC236}">
                <a16:creationId xmlns:a16="http://schemas.microsoft.com/office/drawing/2014/main" xmlns="" id="{D727A2B2-2EF9-483C-AC9E-98D0CD83F596}"/>
              </a:ext>
            </a:extLst>
          </p:cNvPr>
          <p:cNvSpPr/>
          <p:nvPr/>
        </p:nvSpPr>
        <p:spPr>
          <a:xfrm>
            <a:off x="407984" y="3542272"/>
            <a:ext cx="113824" cy="1240330"/>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srgbClr val="FFFFFF"/>
              </a:solidFill>
            </a:endParaRPr>
          </a:p>
        </p:txBody>
      </p:sp>
      <p:sp>
        <p:nvSpPr>
          <p:cNvPr id="25" name="Rectangle 24">
            <a:extLst>
              <a:ext uri="{FF2B5EF4-FFF2-40B4-BE49-F238E27FC236}">
                <a16:creationId xmlns:a16="http://schemas.microsoft.com/office/drawing/2014/main" xmlns="" id="{D727A2B2-2EF9-483C-AC9E-98D0CD83F596}"/>
              </a:ext>
            </a:extLst>
          </p:cNvPr>
          <p:cNvSpPr/>
          <p:nvPr/>
        </p:nvSpPr>
        <p:spPr>
          <a:xfrm>
            <a:off x="407984" y="5899030"/>
            <a:ext cx="108343" cy="685742"/>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srgbClr val="FFFFFF"/>
              </a:solidFill>
            </a:endParaRPr>
          </a:p>
        </p:txBody>
      </p:sp>
      <p:sp>
        <p:nvSpPr>
          <p:cNvPr id="19" name="Slide Number Placeholder 18"/>
          <p:cNvSpPr>
            <a:spLocks noGrp="1"/>
          </p:cNvSpPr>
          <p:nvPr>
            <p:ph type="sldNum" sz="quarter" idx="12"/>
          </p:nvPr>
        </p:nvSpPr>
        <p:spPr>
          <a:xfrm>
            <a:off x="11226272" y="6462663"/>
            <a:ext cx="612774" cy="279450"/>
          </a:xfrm>
        </p:spPr>
        <p:txBody>
          <a:bodyPr/>
          <a:lstStyle/>
          <a:p>
            <a:fld id="{5EB519A5-3402-4DE4-B1A7-D9EEDBCA088E}" type="slidenum">
              <a:rPr lang="en-GB" smtClean="0"/>
              <a:t>1</a:t>
            </a:fld>
            <a:endParaRPr lang="en-GB" dirty="0"/>
          </a:p>
        </p:txBody>
      </p:sp>
      <p:sp>
        <p:nvSpPr>
          <p:cNvPr id="2" name="Rectangle 1"/>
          <p:cNvSpPr/>
          <p:nvPr/>
        </p:nvSpPr>
        <p:spPr>
          <a:xfrm>
            <a:off x="10704334" y="1352648"/>
            <a:ext cx="1043876" cy="369332"/>
          </a:xfrm>
          <a:prstGeom prst="rect">
            <a:avLst/>
          </a:prstGeom>
        </p:spPr>
        <p:txBody>
          <a:bodyPr wrap="none">
            <a:spAutoFit/>
          </a:bodyPr>
          <a:lstStyle/>
          <a:p>
            <a:r>
              <a:rPr lang="en-US" b="1" dirty="0" smtClean="0">
                <a:solidFill>
                  <a:schemeClr val="accent3">
                    <a:lumMod val="75000"/>
                  </a:schemeClr>
                </a:solidFill>
              </a:rPr>
              <a:t>10 </a:t>
            </a:r>
            <a:r>
              <a:rPr lang="en-US" b="1" dirty="0">
                <a:solidFill>
                  <a:schemeClr val="accent3">
                    <a:lumMod val="75000"/>
                  </a:schemeClr>
                </a:solidFill>
              </a:rPr>
              <a:t>mins</a:t>
            </a:r>
            <a:endParaRPr lang="en-US" dirty="0"/>
          </a:p>
        </p:txBody>
      </p:sp>
      <p:sp>
        <p:nvSpPr>
          <p:cNvPr id="17" name="Rectangle 16"/>
          <p:cNvSpPr/>
          <p:nvPr/>
        </p:nvSpPr>
        <p:spPr>
          <a:xfrm>
            <a:off x="10704333" y="3843361"/>
            <a:ext cx="1043876" cy="369332"/>
          </a:xfrm>
          <a:prstGeom prst="rect">
            <a:avLst/>
          </a:prstGeom>
        </p:spPr>
        <p:txBody>
          <a:bodyPr wrap="none">
            <a:spAutoFit/>
          </a:bodyPr>
          <a:lstStyle/>
          <a:p>
            <a:r>
              <a:rPr lang="en-US" b="1" dirty="0" smtClean="0">
                <a:solidFill>
                  <a:schemeClr val="accent3">
                    <a:lumMod val="75000"/>
                  </a:schemeClr>
                </a:solidFill>
              </a:rPr>
              <a:t>4</a:t>
            </a:r>
            <a:r>
              <a:rPr lang="en-US" b="1" dirty="0">
                <a:solidFill>
                  <a:schemeClr val="accent3">
                    <a:lumMod val="75000"/>
                  </a:schemeClr>
                </a:solidFill>
              </a:rPr>
              <a:t>5</a:t>
            </a:r>
            <a:r>
              <a:rPr lang="en-US" b="1" dirty="0" smtClean="0">
                <a:solidFill>
                  <a:schemeClr val="accent3">
                    <a:lumMod val="75000"/>
                  </a:schemeClr>
                </a:solidFill>
              </a:rPr>
              <a:t> </a:t>
            </a:r>
            <a:r>
              <a:rPr lang="en-US" b="1" dirty="0">
                <a:solidFill>
                  <a:schemeClr val="accent3">
                    <a:lumMod val="75000"/>
                  </a:schemeClr>
                </a:solidFill>
              </a:rPr>
              <a:t>mins</a:t>
            </a:r>
            <a:endParaRPr lang="en-US" dirty="0"/>
          </a:p>
        </p:txBody>
      </p:sp>
      <p:sp>
        <p:nvSpPr>
          <p:cNvPr id="18" name="Rectangle 17"/>
          <p:cNvSpPr/>
          <p:nvPr/>
        </p:nvSpPr>
        <p:spPr>
          <a:xfrm>
            <a:off x="10781278" y="2354808"/>
            <a:ext cx="1043876" cy="369332"/>
          </a:xfrm>
          <a:prstGeom prst="rect">
            <a:avLst/>
          </a:prstGeom>
        </p:spPr>
        <p:txBody>
          <a:bodyPr wrap="none">
            <a:spAutoFit/>
          </a:bodyPr>
          <a:lstStyle/>
          <a:p>
            <a:r>
              <a:rPr lang="en-US" b="1" dirty="0" smtClean="0">
                <a:solidFill>
                  <a:schemeClr val="accent3">
                    <a:lumMod val="75000"/>
                  </a:schemeClr>
                </a:solidFill>
              </a:rPr>
              <a:t>45 mins</a:t>
            </a:r>
            <a:endParaRPr lang="en-US" dirty="0"/>
          </a:p>
        </p:txBody>
      </p:sp>
      <p:sp>
        <p:nvSpPr>
          <p:cNvPr id="22" name="Rectangle 21">
            <a:extLst>
              <a:ext uri="{FF2B5EF4-FFF2-40B4-BE49-F238E27FC236}">
                <a16:creationId xmlns:a16="http://schemas.microsoft.com/office/drawing/2014/main" xmlns="" id="{F6731164-D7DE-4E60-A75E-FD2A129243F1}"/>
              </a:ext>
            </a:extLst>
          </p:cNvPr>
          <p:cNvSpPr/>
          <p:nvPr/>
        </p:nvSpPr>
        <p:spPr>
          <a:xfrm>
            <a:off x="535534" y="4836504"/>
            <a:ext cx="240204" cy="1040142"/>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Arial" charset="0"/>
              <a:cs typeface="Arial" charset="0"/>
            </a:endParaRPr>
          </a:p>
        </p:txBody>
      </p:sp>
      <p:sp>
        <p:nvSpPr>
          <p:cNvPr id="26" name="Rectangle 25">
            <a:extLst>
              <a:ext uri="{FF2B5EF4-FFF2-40B4-BE49-F238E27FC236}">
                <a16:creationId xmlns:a16="http://schemas.microsoft.com/office/drawing/2014/main" xmlns="" id="{69AB85F9-F2F4-45C4-A37B-206786CD7603}"/>
              </a:ext>
            </a:extLst>
          </p:cNvPr>
          <p:cNvSpPr/>
          <p:nvPr/>
        </p:nvSpPr>
        <p:spPr>
          <a:xfrm>
            <a:off x="745513" y="4836504"/>
            <a:ext cx="11067796" cy="1040142"/>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914126"/>
            <a:r>
              <a:rPr lang="en-GB" sz="1799" b="1" dirty="0" smtClean="0">
                <a:solidFill>
                  <a:schemeClr val="accent3">
                    <a:lumMod val="75000"/>
                  </a:schemeClr>
                </a:solidFill>
              </a:rPr>
              <a:t>Digital Demo: </a:t>
            </a:r>
            <a:r>
              <a:rPr lang="en-GB" sz="1799" b="1" dirty="0" err="1" smtClean="0">
                <a:solidFill>
                  <a:schemeClr val="accent3">
                    <a:lumMod val="75000"/>
                  </a:schemeClr>
                </a:solidFill>
              </a:rPr>
              <a:t>Fintech</a:t>
            </a:r>
            <a:r>
              <a:rPr lang="en-GB" sz="1799" b="1" dirty="0" smtClean="0">
                <a:solidFill>
                  <a:schemeClr val="accent3">
                    <a:lumMod val="75000"/>
                  </a:schemeClr>
                </a:solidFill>
              </a:rPr>
              <a:t> </a:t>
            </a:r>
            <a:r>
              <a:rPr lang="en-GB" sz="1799" b="1" dirty="0" err="1" smtClean="0">
                <a:solidFill>
                  <a:schemeClr val="accent3">
                    <a:lumMod val="75000"/>
                  </a:schemeClr>
                </a:solidFill>
              </a:rPr>
              <a:t>Startups</a:t>
            </a:r>
            <a:endParaRPr lang="en-GB" b="1" dirty="0" smtClean="0">
              <a:solidFill>
                <a:schemeClr val="accent3">
                  <a:lumMod val="75000"/>
                </a:schemeClr>
              </a:solidFill>
            </a:endParaRPr>
          </a:p>
          <a:p>
            <a:pPr marL="800100" lvl="1" indent="-342900" defTabSz="914126">
              <a:buFont typeface="+mj-lt"/>
              <a:buAutoNum type="arabicPeriod"/>
            </a:pPr>
            <a:r>
              <a:rPr lang="en-US" sz="1600" dirty="0" err="1" smtClean="0">
                <a:solidFill>
                  <a:schemeClr val="accent3">
                    <a:lumMod val="75000"/>
                  </a:schemeClr>
                </a:solidFill>
              </a:rPr>
              <a:t>Tauro</a:t>
            </a:r>
            <a:r>
              <a:rPr lang="en-US" sz="1600" dirty="0" smtClean="0">
                <a:solidFill>
                  <a:schemeClr val="accent3">
                    <a:lumMod val="75000"/>
                  </a:schemeClr>
                </a:solidFill>
              </a:rPr>
              <a:t> Wealth</a:t>
            </a:r>
          </a:p>
          <a:p>
            <a:pPr marL="800100" lvl="1" indent="-342900" defTabSz="914126">
              <a:buFont typeface="+mj-lt"/>
              <a:buAutoNum type="arabicPeriod"/>
            </a:pPr>
            <a:r>
              <a:rPr lang="en-US" sz="1600" dirty="0" smtClean="0">
                <a:solidFill>
                  <a:schemeClr val="accent3">
                    <a:lumMod val="75000"/>
                  </a:schemeClr>
                </a:solidFill>
              </a:rPr>
              <a:t>Gumption Labs</a:t>
            </a:r>
            <a:endParaRPr lang="en-US" sz="1600" dirty="0">
              <a:solidFill>
                <a:schemeClr val="accent3">
                  <a:lumMod val="75000"/>
                </a:schemeClr>
              </a:solidFill>
            </a:endParaRPr>
          </a:p>
        </p:txBody>
      </p:sp>
      <p:sp>
        <p:nvSpPr>
          <p:cNvPr id="27" name="Rectangle 26">
            <a:extLst>
              <a:ext uri="{FF2B5EF4-FFF2-40B4-BE49-F238E27FC236}">
                <a16:creationId xmlns:a16="http://schemas.microsoft.com/office/drawing/2014/main" xmlns="" id="{D727A2B2-2EF9-483C-AC9E-98D0CD83F596}"/>
              </a:ext>
            </a:extLst>
          </p:cNvPr>
          <p:cNvSpPr/>
          <p:nvPr/>
        </p:nvSpPr>
        <p:spPr>
          <a:xfrm>
            <a:off x="407983" y="4836500"/>
            <a:ext cx="113824" cy="1040145"/>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srgbClr val="FFFFFF"/>
              </a:solidFill>
            </a:endParaRPr>
          </a:p>
        </p:txBody>
      </p:sp>
      <p:sp>
        <p:nvSpPr>
          <p:cNvPr id="28" name="Rectangle 27"/>
          <p:cNvSpPr/>
          <p:nvPr/>
        </p:nvSpPr>
        <p:spPr>
          <a:xfrm>
            <a:off x="10704333" y="5096992"/>
            <a:ext cx="1043876" cy="369332"/>
          </a:xfrm>
          <a:prstGeom prst="rect">
            <a:avLst/>
          </a:prstGeom>
        </p:spPr>
        <p:txBody>
          <a:bodyPr wrap="none">
            <a:spAutoFit/>
          </a:bodyPr>
          <a:lstStyle/>
          <a:p>
            <a:r>
              <a:rPr lang="en-US" b="1" dirty="0">
                <a:solidFill>
                  <a:schemeClr val="accent3">
                    <a:lumMod val="75000"/>
                  </a:schemeClr>
                </a:solidFill>
              </a:rPr>
              <a:t>2</a:t>
            </a:r>
            <a:r>
              <a:rPr lang="en-US" b="1" dirty="0" smtClean="0">
                <a:solidFill>
                  <a:schemeClr val="accent3">
                    <a:lumMod val="75000"/>
                  </a:schemeClr>
                </a:solidFill>
              </a:rPr>
              <a:t>0 </a:t>
            </a:r>
            <a:r>
              <a:rPr lang="en-US" b="1" dirty="0">
                <a:solidFill>
                  <a:schemeClr val="accent3">
                    <a:lumMod val="75000"/>
                  </a:schemeClr>
                </a:solidFill>
              </a:rPr>
              <a:t>mins</a:t>
            </a:r>
            <a:endParaRPr lang="en-US" dirty="0"/>
          </a:p>
        </p:txBody>
      </p:sp>
      <p:sp>
        <p:nvSpPr>
          <p:cNvPr id="30" name="Rectangle 29"/>
          <p:cNvSpPr/>
          <p:nvPr/>
        </p:nvSpPr>
        <p:spPr>
          <a:xfrm>
            <a:off x="10704333" y="5980678"/>
            <a:ext cx="1043876" cy="369332"/>
          </a:xfrm>
          <a:prstGeom prst="rect">
            <a:avLst/>
          </a:prstGeom>
        </p:spPr>
        <p:txBody>
          <a:bodyPr wrap="none">
            <a:spAutoFit/>
          </a:bodyPr>
          <a:lstStyle/>
          <a:p>
            <a:r>
              <a:rPr lang="en-US" b="1" dirty="0" smtClean="0">
                <a:solidFill>
                  <a:schemeClr val="accent3">
                    <a:lumMod val="75000"/>
                  </a:schemeClr>
                </a:solidFill>
              </a:rPr>
              <a:t>10 </a:t>
            </a:r>
            <a:r>
              <a:rPr lang="en-US" b="1" dirty="0">
                <a:solidFill>
                  <a:schemeClr val="accent3">
                    <a:lumMod val="75000"/>
                  </a:schemeClr>
                </a:solidFill>
              </a:rPr>
              <a:t>mins</a:t>
            </a:r>
            <a:endParaRPr lang="en-US" dirty="0"/>
          </a:p>
        </p:txBody>
      </p:sp>
    </p:spTree>
    <p:extLst>
      <p:ext uri="{BB962C8B-B14F-4D97-AF65-F5344CB8AC3E}">
        <p14:creationId xmlns:p14="http://schemas.microsoft.com/office/powerpoint/2010/main" val="100467530"/>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34963" y="188913"/>
            <a:ext cx="10082212" cy="598487"/>
          </a:xfrm>
        </p:spPr>
        <p:txBody>
          <a:bodyPr/>
          <a:lstStyle/>
          <a:p>
            <a:pPr algn="l">
              <a:spcBef>
                <a:spcPct val="20000"/>
              </a:spcBef>
            </a:pPr>
            <a:r>
              <a:rPr lang="en-GB" sz="3200" b="1" dirty="0">
                <a:solidFill>
                  <a:srgbClr val="97281D"/>
                </a:solidFill>
                <a:latin typeface="Zurich BT" panose="020B0603020202030204" pitchFamily="34" charset="0"/>
                <a:ea typeface="+mn-ea"/>
                <a:cs typeface="+mn-cs"/>
              </a:rPr>
              <a:t>Target market</a:t>
            </a:r>
            <a:endParaRPr lang="en-US" sz="3200" b="1" dirty="0">
              <a:solidFill>
                <a:srgbClr val="97281D"/>
              </a:solidFill>
              <a:latin typeface="Zurich BT" panose="020B0603020202030204" pitchFamily="34" charset="0"/>
              <a:ea typeface="+mn-ea"/>
              <a:cs typeface="+mn-cs"/>
            </a:endParaRPr>
          </a:p>
        </p:txBody>
      </p:sp>
      <p:sp>
        <p:nvSpPr>
          <p:cNvPr id="2" name="Rectangle 1"/>
          <p:cNvSpPr/>
          <p:nvPr/>
        </p:nvSpPr>
        <p:spPr>
          <a:xfrm>
            <a:off x="334963" y="2723265"/>
            <a:ext cx="1958072" cy="1631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Urban </a:t>
            </a:r>
          </a:p>
          <a:p>
            <a:pPr algn="ctr"/>
            <a:r>
              <a:rPr lang="en-US" sz="2800" dirty="0" smtClean="0">
                <a:solidFill>
                  <a:prstClr val="white"/>
                </a:solidFill>
              </a:rPr>
              <a:t>Millennial Population</a:t>
            </a:r>
            <a:endParaRPr lang="en-US" sz="2800" dirty="0">
              <a:solidFill>
                <a:prstClr val="white"/>
              </a:solidFill>
            </a:endParaRPr>
          </a:p>
        </p:txBody>
      </p:sp>
      <p:sp>
        <p:nvSpPr>
          <p:cNvPr id="3" name="Rectangle 2"/>
          <p:cNvSpPr/>
          <p:nvPr/>
        </p:nvSpPr>
        <p:spPr>
          <a:xfrm>
            <a:off x="2293035" y="1338588"/>
            <a:ext cx="9772356" cy="4401205"/>
          </a:xfrm>
          <a:prstGeom prst="rect">
            <a:avLst/>
          </a:prstGeom>
        </p:spPr>
        <p:txBody>
          <a:bodyPr wrap="square">
            <a:spAutoFit/>
          </a:bodyPr>
          <a:lstStyle/>
          <a:p>
            <a:pPr marL="285750" indent="-285750">
              <a:buFont typeface="Arial" charset="0"/>
              <a:buChar char="•"/>
            </a:pPr>
            <a:r>
              <a:rPr lang="en-US" sz="2000" dirty="0">
                <a:solidFill>
                  <a:schemeClr val="tx2"/>
                </a:solidFill>
                <a:ea typeface="Arial" charset="0"/>
                <a:cs typeface="Arial" charset="0"/>
              </a:rPr>
              <a:t>Simple, the number of millennials—or people born between </a:t>
            </a:r>
            <a:r>
              <a:rPr lang="en-US" sz="2000" dirty="0">
                <a:solidFill>
                  <a:srgbClr val="3BB7ED"/>
                </a:solidFill>
                <a:ea typeface="Arial" charset="0"/>
                <a:cs typeface="Arial" charset="0"/>
              </a:rPr>
              <a:t>1980 and </a:t>
            </a:r>
            <a:r>
              <a:rPr lang="en-US" sz="2000" dirty="0" smtClean="0">
                <a:solidFill>
                  <a:srgbClr val="3BB7ED"/>
                </a:solidFill>
                <a:ea typeface="Arial" charset="0"/>
                <a:cs typeface="Arial" charset="0"/>
              </a:rPr>
              <a:t>2000 </a:t>
            </a:r>
            <a:r>
              <a:rPr lang="en-US" sz="2000" dirty="0" smtClean="0">
                <a:solidFill>
                  <a:schemeClr val="tx2"/>
                </a:solidFill>
                <a:ea typeface="Arial" charset="0"/>
                <a:cs typeface="Arial" charset="0"/>
              </a:rPr>
              <a:t>is </a:t>
            </a:r>
            <a:r>
              <a:rPr lang="en-US" sz="2000" dirty="0">
                <a:solidFill>
                  <a:schemeClr val="tx2"/>
                </a:solidFill>
                <a:ea typeface="Arial" charset="0"/>
                <a:cs typeface="Arial" charset="0"/>
              </a:rPr>
              <a:t>huge and they live largely by one mantra: spend, spend, spend. </a:t>
            </a:r>
            <a:endParaRPr lang="en-US" sz="2000" dirty="0" smtClean="0">
              <a:solidFill>
                <a:schemeClr val="tx2"/>
              </a:solidFill>
              <a:ea typeface="Arial" charset="0"/>
              <a:cs typeface="Arial" charset="0"/>
            </a:endParaRPr>
          </a:p>
          <a:p>
            <a:pPr marL="285750" indent="-285750">
              <a:buFont typeface="Arial" charset="0"/>
              <a:buChar char="•"/>
            </a:pPr>
            <a:r>
              <a:rPr lang="en-US" sz="2000" dirty="0">
                <a:solidFill>
                  <a:schemeClr val="tx2"/>
                </a:solidFill>
                <a:ea typeface="Arial" charset="0"/>
                <a:cs typeface="Arial" charset="0"/>
              </a:rPr>
              <a:t>As per Census data, the </a:t>
            </a:r>
            <a:r>
              <a:rPr lang="en-US" sz="2000" dirty="0" smtClean="0">
                <a:solidFill>
                  <a:schemeClr val="tx2"/>
                </a:solidFill>
                <a:ea typeface="Arial" charset="0"/>
                <a:cs typeface="Arial" charset="0"/>
              </a:rPr>
              <a:t>Millennial </a:t>
            </a:r>
            <a:r>
              <a:rPr lang="en-US" sz="2000" dirty="0">
                <a:solidFill>
                  <a:schemeClr val="tx2"/>
                </a:solidFill>
                <a:ea typeface="Arial" charset="0"/>
                <a:cs typeface="Arial" charset="0"/>
              </a:rPr>
              <a:t>population of India is around </a:t>
            </a:r>
            <a:r>
              <a:rPr lang="en-US" sz="2000" b="1" dirty="0">
                <a:solidFill>
                  <a:schemeClr val="tx2"/>
                </a:solidFill>
                <a:ea typeface="Arial" charset="0"/>
                <a:cs typeface="Arial" charset="0"/>
              </a:rPr>
              <a:t>450 Million </a:t>
            </a:r>
            <a:r>
              <a:rPr lang="en-US" sz="2000" dirty="0">
                <a:solidFill>
                  <a:schemeClr val="tx2"/>
                </a:solidFill>
                <a:ea typeface="Arial" charset="0"/>
                <a:cs typeface="Arial" charset="0"/>
              </a:rPr>
              <a:t>out of which around </a:t>
            </a:r>
            <a:r>
              <a:rPr lang="en-US" sz="2000" b="1" dirty="0" smtClean="0">
                <a:solidFill>
                  <a:schemeClr val="tx2"/>
                </a:solidFill>
                <a:ea typeface="Arial" charset="0"/>
                <a:cs typeface="Arial" charset="0"/>
              </a:rPr>
              <a:t>1</a:t>
            </a:r>
            <a:r>
              <a:rPr lang="en-US" sz="2000" b="1" dirty="0">
                <a:solidFill>
                  <a:schemeClr val="tx2"/>
                </a:solidFill>
                <a:ea typeface="Arial" charset="0"/>
                <a:cs typeface="Arial" charset="0"/>
              </a:rPr>
              <a:t>5</a:t>
            </a:r>
            <a:r>
              <a:rPr lang="en-US" sz="2000" b="1" dirty="0" smtClean="0">
                <a:solidFill>
                  <a:schemeClr val="tx2"/>
                </a:solidFill>
                <a:ea typeface="Arial" charset="0"/>
                <a:cs typeface="Arial" charset="0"/>
              </a:rPr>
              <a:t>0 </a:t>
            </a:r>
            <a:r>
              <a:rPr lang="en-US" sz="2000" b="1" dirty="0">
                <a:solidFill>
                  <a:schemeClr val="tx2"/>
                </a:solidFill>
                <a:ea typeface="Arial" charset="0"/>
                <a:cs typeface="Arial" charset="0"/>
              </a:rPr>
              <a:t>Million </a:t>
            </a:r>
            <a:r>
              <a:rPr lang="en-US" sz="2000" dirty="0" smtClean="0">
                <a:solidFill>
                  <a:schemeClr val="tx2"/>
                </a:solidFill>
                <a:ea typeface="Arial" charset="0"/>
                <a:cs typeface="Arial" charset="0"/>
              </a:rPr>
              <a:t>live </a:t>
            </a:r>
            <a:r>
              <a:rPr lang="en-US" sz="2000" dirty="0">
                <a:solidFill>
                  <a:schemeClr val="tx2"/>
                </a:solidFill>
                <a:ea typeface="Arial" charset="0"/>
                <a:cs typeface="Arial" charset="0"/>
              </a:rPr>
              <a:t>in </a:t>
            </a:r>
            <a:r>
              <a:rPr lang="en-US" sz="2000" dirty="0" smtClean="0">
                <a:solidFill>
                  <a:schemeClr val="tx2"/>
                </a:solidFill>
                <a:ea typeface="Arial" charset="0"/>
                <a:cs typeface="Arial" charset="0"/>
              </a:rPr>
              <a:t>urban India</a:t>
            </a:r>
          </a:p>
          <a:p>
            <a:pPr marL="285750" indent="-285750">
              <a:buFont typeface="Arial" charset="0"/>
              <a:buChar char="•"/>
            </a:pPr>
            <a:r>
              <a:rPr lang="en-US" sz="2000" dirty="0">
                <a:solidFill>
                  <a:schemeClr val="tx2"/>
                </a:solidFill>
                <a:ea typeface="Arial" charset="0"/>
                <a:cs typeface="Arial" charset="0"/>
              </a:rPr>
              <a:t>In departure from the previous generations,</a:t>
            </a:r>
            <a:r>
              <a:rPr lang="en-US" sz="2000" dirty="0">
                <a:solidFill>
                  <a:prstClr val="black"/>
                </a:solidFill>
                <a:ea typeface="Arial" charset="0"/>
                <a:cs typeface="Arial" charset="0"/>
              </a:rPr>
              <a:t> </a:t>
            </a:r>
            <a:r>
              <a:rPr lang="en-US" sz="2000" dirty="0">
                <a:solidFill>
                  <a:srgbClr val="3BB7ED"/>
                </a:solidFill>
                <a:ea typeface="Arial" charset="0"/>
                <a:cs typeface="Arial" charset="0"/>
              </a:rPr>
              <a:t>savings</a:t>
            </a:r>
            <a:r>
              <a:rPr lang="en-US" sz="2000" dirty="0">
                <a:solidFill>
                  <a:prstClr val="black"/>
                </a:solidFill>
                <a:ea typeface="Arial" charset="0"/>
                <a:cs typeface="Arial" charset="0"/>
              </a:rPr>
              <a:t> </a:t>
            </a:r>
            <a:r>
              <a:rPr lang="en-US" sz="2000" dirty="0">
                <a:solidFill>
                  <a:srgbClr val="3BB7ED"/>
                </a:solidFill>
                <a:ea typeface="Arial" charset="0"/>
                <a:cs typeface="Arial" charset="0"/>
              </a:rPr>
              <a:t>account for only 10% </a:t>
            </a:r>
            <a:r>
              <a:rPr lang="en-US" sz="2000" dirty="0">
                <a:solidFill>
                  <a:schemeClr val="tx2"/>
                </a:solidFill>
                <a:ea typeface="Arial" charset="0"/>
                <a:cs typeface="Arial" charset="0"/>
              </a:rPr>
              <a:t>of both overall and incremental income of the millennials, thus providing a consumption </a:t>
            </a:r>
            <a:r>
              <a:rPr lang="en-US" sz="2000" dirty="0" smtClean="0">
                <a:solidFill>
                  <a:schemeClr val="tx2"/>
                </a:solidFill>
                <a:ea typeface="Arial" charset="0"/>
                <a:cs typeface="Arial" charset="0"/>
              </a:rPr>
              <a:t>boost</a:t>
            </a:r>
          </a:p>
          <a:p>
            <a:pPr marL="285750" indent="-285750">
              <a:buFont typeface="Arial" charset="0"/>
              <a:buChar char="•"/>
            </a:pPr>
            <a:r>
              <a:rPr lang="en-US" sz="2000" dirty="0" smtClean="0">
                <a:solidFill>
                  <a:schemeClr val="tx2"/>
                </a:solidFill>
                <a:ea typeface="Arial" charset="0"/>
                <a:cs typeface="Arial" charset="0"/>
              </a:rPr>
              <a:t>While </a:t>
            </a:r>
            <a:r>
              <a:rPr lang="en-US" sz="2000" dirty="0">
                <a:solidFill>
                  <a:schemeClr val="tx2"/>
                </a:solidFill>
                <a:ea typeface="Arial" charset="0"/>
                <a:cs typeface="Arial" charset="0"/>
              </a:rPr>
              <a:t>most of the </a:t>
            </a:r>
            <a:r>
              <a:rPr lang="en-US" sz="2000" b="1" dirty="0">
                <a:solidFill>
                  <a:schemeClr val="tx2"/>
                </a:solidFill>
                <a:ea typeface="Arial" charset="0"/>
                <a:cs typeface="Arial" charset="0"/>
              </a:rPr>
              <a:t>monthly income </a:t>
            </a:r>
            <a:r>
              <a:rPr lang="en-US" sz="2000" dirty="0">
                <a:solidFill>
                  <a:schemeClr val="tx2"/>
                </a:solidFill>
                <a:ea typeface="Arial" charset="0"/>
                <a:cs typeface="Arial" charset="0"/>
              </a:rPr>
              <a:t>of the millennials is spent on essentials, followed by education and utilities, the incremental income is </a:t>
            </a:r>
            <a:r>
              <a:rPr lang="en-US" sz="2000" dirty="0">
                <a:solidFill>
                  <a:srgbClr val="3BB7ED"/>
                </a:solidFill>
                <a:ea typeface="Arial" charset="0"/>
                <a:cs typeface="Arial" charset="0"/>
              </a:rPr>
              <a:t>primarily spent on </a:t>
            </a:r>
            <a:r>
              <a:rPr lang="en-US" sz="2000" dirty="0">
                <a:solidFill>
                  <a:schemeClr val="tx2"/>
                </a:solidFill>
                <a:ea typeface="Arial" charset="0"/>
                <a:cs typeface="Arial" charset="0"/>
              </a:rPr>
              <a:t>entertainment and eating out (32.7%), apparel and accessories (21.4%) and electronics (11.2</a:t>
            </a:r>
            <a:r>
              <a:rPr lang="en-US" sz="2000" dirty="0" smtClean="0">
                <a:solidFill>
                  <a:schemeClr val="tx2"/>
                </a:solidFill>
                <a:ea typeface="Arial" charset="0"/>
                <a:cs typeface="Arial" charset="0"/>
              </a:rPr>
              <a:t>%).</a:t>
            </a:r>
          </a:p>
          <a:p>
            <a:pPr marL="285750" indent="-285750">
              <a:buFont typeface="Arial" charset="0"/>
              <a:buChar char="•"/>
            </a:pPr>
            <a:r>
              <a:rPr lang="en-US" sz="2000" dirty="0" smtClean="0">
                <a:solidFill>
                  <a:schemeClr val="tx2"/>
                </a:solidFill>
                <a:ea typeface="Arial" charset="0"/>
                <a:cs typeface="Arial" charset="0"/>
              </a:rPr>
              <a:t>These </a:t>
            </a:r>
            <a:r>
              <a:rPr lang="en-US" sz="2000" dirty="0">
                <a:solidFill>
                  <a:schemeClr val="tx2"/>
                </a:solidFill>
                <a:ea typeface="Arial" charset="0"/>
                <a:cs typeface="Arial" charset="0"/>
              </a:rPr>
              <a:t>customers are </a:t>
            </a:r>
            <a:r>
              <a:rPr lang="en-US" sz="2000" b="1" dirty="0">
                <a:solidFill>
                  <a:schemeClr val="tx2"/>
                </a:solidFill>
                <a:ea typeface="Arial" charset="0"/>
                <a:cs typeface="Arial" charset="0"/>
              </a:rPr>
              <a:t>tech savvy, culturally diverse, well-travelled and high-income urban dwellers,</a:t>
            </a:r>
            <a:r>
              <a:rPr lang="en-US" sz="2000" dirty="0">
                <a:solidFill>
                  <a:schemeClr val="tx2"/>
                </a:solidFill>
                <a:ea typeface="Arial" charset="0"/>
                <a:cs typeface="Arial" charset="0"/>
              </a:rPr>
              <a:t> working in new technology jobs and </a:t>
            </a:r>
            <a:r>
              <a:rPr lang="en-US" sz="2000" dirty="0">
                <a:solidFill>
                  <a:srgbClr val="3BB7ED"/>
                </a:solidFill>
                <a:ea typeface="Arial" charset="0"/>
                <a:cs typeface="Arial" charset="0"/>
              </a:rPr>
              <a:t>open to new concepts </a:t>
            </a:r>
            <a:r>
              <a:rPr lang="en-US" sz="2000" dirty="0">
                <a:solidFill>
                  <a:schemeClr val="tx2"/>
                </a:solidFill>
                <a:ea typeface="Arial" charset="0"/>
                <a:cs typeface="Arial" charset="0"/>
              </a:rPr>
              <a:t>and </a:t>
            </a:r>
            <a:r>
              <a:rPr lang="en-US" sz="2000" dirty="0" smtClean="0">
                <a:solidFill>
                  <a:schemeClr val="tx2"/>
                </a:solidFill>
                <a:ea typeface="Arial" charset="0"/>
                <a:cs typeface="Arial" charset="0"/>
              </a:rPr>
              <a:t>ideas</a:t>
            </a:r>
          </a:p>
        </p:txBody>
      </p:sp>
      <p:sp>
        <p:nvSpPr>
          <p:cNvPr id="5" name="TextBox 4"/>
          <p:cNvSpPr txBox="1"/>
          <p:nvPr/>
        </p:nvSpPr>
        <p:spPr>
          <a:xfrm>
            <a:off x="10058400" y="6415439"/>
            <a:ext cx="1197735" cy="307777"/>
          </a:xfrm>
          <a:prstGeom prst="rect">
            <a:avLst/>
          </a:prstGeom>
          <a:noFill/>
        </p:spPr>
        <p:txBody>
          <a:bodyPr wrap="square" rtlCol="0">
            <a:spAutoFit/>
          </a:bodyPr>
          <a:lstStyle/>
          <a:p>
            <a:r>
              <a:rPr lang="en-US" sz="1400" dirty="0" smtClean="0">
                <a:hlinkClick r:id="rId2" action="ppaction://hlinksldjump"/>
              </a:rPr>
              <a:t>Appendix</a:t>
            </a:r>
            <a:endParaRPr lang="en-US" sz="1400" dirty="0"/>
          </a:p>
        </p:txBody>
      </p:sp>
    </p:spTree>
    <p:extLst>
      <p:ext uri="{BB962C8B-B14F-4D97-AF65-F5344CB8AC3E}">
        <p14:creationId xmlns:p14="http://schemas.microsoft.com/office/powerpoint/2010/main" val="33266357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8"/>
            <a:ext cx="5764213" cy="1250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Robo - Appendix</a:t>
            </a:r>
            <a:endParaRPr lang="en-IN" altLang="en-US" dirty="0" smtClean="0"/>
          </a:p>
        </p:txBody>
      </p:sp>
    </p:spTree>
    <p:extLst>
      <p:ext uri="{BB962C8B-B14F-4D97-AF65-F5344CB8AC3E}">
        <p14:creationId xmlns:p14="http://schemas.microsoft.com/office/powerpoint/2010/main" val="5022863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Placeholder 1"/>
          <p:cNvSpPr>
            <a:spLocks noGrp="1"/>
          </p:cNvSpPr>
          <p:nvPr>
            <p:ph type="body" sz="quarter" idx="12"/>
          </p:nvPr>
        </p:nvSpPr>
        <p:spPr bwMode="auto">
          <a:xfrm>
            <a:off x="204788" y="762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B2B2C – API Integrations</a:t>
            </a:r>
            <a:endParaRPr lang="en-IN" altLang="en-US" smtClean="0"/>
          </a:p>
        </p:txBody>
      </p:sp>
      <p:sp>
        <p:nvSpPr>
          <p:cNvPr id="39939" name="Text Placeholder 2"/>
          <p:cNvSpPr>
            <a:spLocks noGrp="1"/>
          </p:cNvSpPr>
          <p:nvPr>
            <p:ph type="body" sz="quarter" idx="16"/>
          </p:nvPr>
        </p:nvSpPr>
        <p:spPr bwMode="auto">
          <a:xfrm>
            <a:off x="204788" y="700088"/>
            <a:ext cx="116840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800"/>
              <a:t>New Channels for Customer Acquisition, New Order Flows</a:t>
            </a:r>
            <a:endParaRPr lang="en-IN" altLang="en-US" sz="2800"/>
          </a:p>
        </p:txBody>
      </p:sp>
      <p:sp>
        <p:nvSpPr>
          <p:cNvPr id="39940"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A4EFA0-0E9C-49BD-BA6C-042C791AB6CC}" type="slidenum">
              <a:rPr lang="en-US" altLang="en-US" smtClean="0">
                <a:solidFill>
                  <a:srgbClr val="1F497D"/>
                </a:solidFill>
              </a:rPr>
              <a:pPr/>
              <a:t>101</a:t>
            </a:fld>
            <a:endParaRPr lang="en-US" altLang="en-US" smtClean="0">
              <a:solidFill>
                <a:srgbClr val="1F497D"/>
              </a:solidFill>
            </a:endParaRPr>
          </a:p>
        </p:txBody>
      </p:sp>
      <p:pic>
        <p:nvPicPr>
          <p:cNvPr id="39941"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577" y="1676400"/>
            <a:ext cx="16398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3563" y="1770063"/>
            <a:ext cx="19510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655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62777" y="1812925"/>
            <a:ext cx="18256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2" y="2459039"/>
            <a:ext cx="2054225"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91001" y="2459038"/>
            <a:ext cx="231616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92901" y="2484438"/>
            <a:ext cx="2451100"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3942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Bambu – B2B</a:t>
            </a:r>
            <a:endParaRPr lang="en-IN" altLang="en-US" smtClean="0"/>
          </a:p>
        </p:txBody>
      </p:sp>
      <p:sp>
        <p:nvSpPr>
          <p:cNvPr id="40963"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C5A21D-2FA6-4CEB-9770-10277C827E39}" type="slidenum">
              <a:rPr lang="en-US" altLang="en-US" smtClean="0">
                <a:solidFill>
                  <a:srgbClr val="1F497D"/>
                </a:solidFill>
              </a:rPr>
              <a:pPr/>
              <a:t>102</a:t>
            </a:fld>
            <a:endParaRPr lang="en-US" altLang="en-US" smtClean="0">
              <a:solidFill>
                <a:srgbClr val="1F497D"/>
              </a:solidFill>
            </a:endParaRPr>
          </a:p>
        </p:txBody>
      </p:sp>
      <p:pic>
        <p:nvPicPr>
          <p:cNvPr id="4096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2" y="323850"/>
            <a:ext cx="17621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2" y="812800"/>
            <a:ext cx="3621087"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55176" y="1447801"/>
            <a:ext cx="2233612"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33589" y="3905251"/>
            <a:ext cx="7015163"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Footer Placeholder 3"/>
          <p:cNvSpPr>
            <a:spLocks noGrp="1"/>
          </p:cNvSpPr>
          <p:nvPr>
            <p:ph type="ftr" sz="quarter" idx="4294967295"/>
          </p:nvPr>
        </p:nvSpPr>
        <p:spPr bwMode="auto">
          <a:xfrm>
            <a:off x="5122863" y="3548064"/>
            <a:ext cx="41275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altLang="en-US" smtClean="0">
                <a:solidFill>
                  <a:srgbClr val="002060"/>
                </a:solidFill>
              </a:rPr>
              <a:t>API Library for White Label Robo Platform</a:t>
            </a:r>
            <a:endParaRPr lang="en-IN" altLang="en-US" smtClean="0">
              <a:solidFill>
                <a:srgbClr val="002060"/>
              </a:solidFill>
            </a:endParaRPr>
          </a:p>
        </p:txBody>
      </p:sp>
      <p:pic>
        <p:nvPicPr>
          <p:cNvPr id="40969"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72051" y="696913"/>
            <a:ext cx="424815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Footer Placeholder 3"/>
          <p:cNvSpPr txBox="1">
            <a:spLocks noGrp="1"/>
          </p:cNvSpPr>
          <p:nvPr/>
        </p:nvSpPr>
        <p:spPr bwMode="auto">
          <a:xfrm>
            <a:off x="357188" y="3540126"/>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algn="ctr"/>
            <a:r>
              <a:rPr lang="en-US" altLang="en-US" sz="1600">
                <a:solidFill>
                  <a:srgbClr val="002060"/>
                </a:solidFill>
              </a:rPr>
              <a:t>Intelligent Robo Advisor Platform</a:t>
            </a:r>
            <a:endParaRPr lang="en-IN" altLang="en-US" sz="1600">
              <a:solidFill>
                <a:srgbClr val="002060"/>
              </a:solidFill>
            </a:endParaRPr>
          </a:p>
        </p:txBody>
      </p:sp>
      <p:sp>
        <p:nvSpPr>
          <p:cNvPr id="40971" name="Footer Placeholder 3"/>
          <p:cNvSpPr txBox="1">
            <a:spLocks/>
          </p:cNvSpPr>
          <p:nvPr/>
        </p:nvSpPr>
        <p:spPr bwMode="auto">
          <a:xfrm>
            <a:off x="3476626" y="6405564"/>
            <a:ext cx="4127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algn="ctr"/>
            <a:r>
              <a:rPr lang="en-US" altLang="en-US" sz="1600">
                <a:solidFill>
                  <a:srgbClr val="002060"/>
                </a:solidFill>
              </a:rPr>
              <a:t>Walk of Life</a:t>
            </a:r>
            <a:endParaRPr lang="en-IN" altLang="en-US" sz="1600">
              <a:solidFill>
                <a:srgbClr val="002060"/>
              </a:solidFill>
            </a:endParaRPr>
          </a:p>
        </p:txBody>
      </p:sp>
      <p:sp>
        <p:nvSpPr>
          <p:cNvPr id="40972" name="Footer Placeholder 3"/>
          <p:cNvSpPr txBox="1">
            <a:spLocks/>
          </p:cNvSpPr>
          <p:nvPr/>
        </p:nvSpPr>
        <p:spPr bwMode="auto">
          <a:xfrm>
            <a:off x="9450388" y="6030913"/>
            <a:ext cx="2438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algn="ctr"/>
            <a:r>
              <a:rPr lang="en-US" altLang="en-US" sz="1600">
                <a:solidFill>
                  <a:srgbClr val="002060"/>
                </a:solidFill>
              </a:rPr>
              <a:t>People Like You!</a:t>
            </a:r>
          </a:p>
          <a:p>
            <a:pPr algn="ctr"/>
            <a:r>
              <a:rPr lang="en-US" altLang="en-US" sz="1600">
                <a:solidFill>
                  <a:srgbClr val="002060"/>
                </a:solidFill>
              </a:rPr>
              <a:t>HSBC Singapore</a:t>
            </a:r>
            <a:endParaRPr lang="en-IN" altLang="en-US" sz="1600">
              <a:solidFill>
                <a:srgbClr val="002060"/>
              </a:solidFill>
            </a:endParaRPr>
          </a:p>
        </p:txBody>
      </p:sp>
    </p:spTree>
    <p:extLst>
      <p:ext uri="{BB962C8B-B14F-4D97-AF65-F5344CB8AC3E}">
        <p14:creationId xmlns:p14="http://schemas.microsoft.com/office/powerpoint/2010/main" val="4629344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Wealth Objects – B2B</a:t>
            </a:r>
            <a:endParaRPr lang="en-IN" altLang="en-US" smtClean="0"/>
          </a:p>
        </p:txBody>
      </p:sp>
      <p:sp>
        <p:nvSpPr>
          <p:cNvPr id="4" name="Footer Placeholder 3"/>
          <p:cNvSpPr>
            <a:spLocks noGrp="1"/>
          </p:cNvSpPr>
          <p:nvPr>
            <p:ph type="ftr" sz="quarter" idx="14"/>
          </p:nvPr>
        </p:nvSpPr>
        <p:spPr>
          <a:xfrm>
            <a:off x="423863" y="6492876"/>
            <a:ext cx="3860800" cy="365125"/>
          </a:xfrm>
        </p:spPr>
        <p:txBody>
          <a:bodyPr/>
          <a:lstStyle/>
          <a:p>
            <a:pPr algn="ctr">
              <a:defRPr/>
            </a:pPr>
            <a:r>
              <a:rPr dirty="0" smtClean="0"/>
              <a:t>Digital Robo Advice Platform</a:t>
            </a:r>
            <a:endParaRPr lang="en-IN" dirty="0"/>
          </a:p>
        </p:txBody>
      </p:sp>
      <p:sp>
        <p:nvSpPr>
          <p:cNvPr id="41988"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DCF105-6AF7-4939-B6A7-16CCDA6532E0}" type="slidenum">
              <a:rPr lang="en-US" altLang="en-US" smtClean="0"/>
              <a:pPr/>
              <a:t>103</a:t>
            </a:fld>
            <a:endParaRPr lang="en-US" altLang="en-US" smtClean="0"/>
          </a:p>
        </p:txBody>
      </p:sp>
      <p:pic>
        <p:nvPicPr>
          <p:cNvPr id="419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2801" y="185738"/>
            <a:ext cx="2997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2" descr="Digital-Advice-Robo-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4071939"/>
            <a:ext cx="4148138"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4" descr="Retirement-Platfor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051" y="3989388"/>
            <a:ext cx="40259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Footer Placeholder 3"/>
          <p:cNvSpPr txBox="1">
            <a:spLocks/>
          </p:cNvSpPr>
          <p:nvPr/>
        </p:nvSpPr>
        <p:spPr bwMode="auto">
          <a:xfrm>
            <a:off x="4327526" y="6492876"/>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lvl1pPr defTabSz="1217613">
              <a:defRPr sz="1900">
                <a:solidFill>
                  <a:schemeClr val="tx1"/>
                </a:solidFill>
                <a:latin typeface="Arial" panose="020B0604020202020204" pitchFamily="34" charset="0"/>
                <a:cs typeface="Arial" panose="020B0604020202020204" pitchFamily="34" charset="0"/>
              </a:defRPr>
            </a:lvl1pPr>
            <a:lvl2pPr defTabSz="1217613">
              <a:defRPr sz="1900">
                <a:solidFill>
                  <a:schemeClr val="tx1"/>
                </a:solidFill>
                <a:latin typeface="Arial" panose="020B0604020202020204" pitchFamily="34" charset="0"/>
                <a:cs typeface="Arial" panose="020B0604020202020204" pitchFamily="34" charset="0"/>
              </a:defRPr>
            </a:lvl2pPr>
            <a:lvl3pPr defTabSz="1217613">
              <a:defRPr sz="1900">
                <a:solidFill>
                  <a:schemeClr val="tx1"/>
                </a:solidFill>
                <a:latin typeface="Arial" panose="020B0604020202020204" pitchFamily="34" charset="0"/>
                <a:cs typeface="Arial" panose="020B0604020202020204" pitchFamily="34" charset="0"/>
              </a:defRPr>
            </a:lvl3pPr>
            <a:lvl4pPr defTabSz="1217613">
              <a:defRPr sz="1900">
                <a:solidFill>
                  <a:schemeClr val="tx1"/>
                </a:solidFill>
                <a:latin typeface="Arial" panose="020B0604020202020204" pitchFamily="34" charset="0"/>
                <a:cs typeface="Arial" panose="020B0604020202020204" pitchFamily="34" charset="0"/>
              </a:defRPr>
            </a:lvl4pPr>
            <a:lvl5pPr defTabSz="1217613">
              <a:defRPr sz="1900">
                <a:solidFill>
                  <a:schemeClr val="tx1"/>
                </a:solidFill>
                <a:latin typeface="Arial" panose="020B0604020202020204" pitchFamily="34" charset="0"/>
                <a:cs typeface="Arial" panose="020B0604020202020204" pitchFamily="34" charset="0"/>
              </a:defRPr>
            </a:lvl5pPr>
            <a:lvl6pPr marL="22844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a:r>
              <a:rPr lang="en-IN" altLang="en-US" sz="1600">
                <a:solidFill>
                  <a:srgbClr val="1F497D"/>
                </a:solidFill>
                <a:latin typeface="Zurich BT" pitchFamily="34" charset="0"/>
              </a:rPr>
              <a:t>Retirement Planning Platform</a:t>
            </a:r>
          </a:p>
        </p:txBody>
      </p:sp>
      <p:pic>
        <p:nvPicPr>
          <p:cNvPr id="41993" name="Picture 6" descr="Planning-Tools-Calculators-Platfor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2801" y="3962400"/>
            <a:ext cx="3757612"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Footer Placeholder 3"/>
          <p:cNvSpPr txBox="1">
            <a:spLocks/>
          </p:cNvSpPr>
          <p:nvPr/>
        </p:nvSpPr>
        <p:spPr bwMode="auto">
          <a:xfrm>
            <a:off x="8262938" y="6459539"/>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lvl1pPr defTabSz="1217613">
              <a:defRPr sz="1900">
                <a:solidFill>
                  <a:schemeClr val="tx1"/>
                </a:solidFill>
                <a:latin typeface="Arial" panose="020B0604020202020204" pitchFamily="34" charset="0"/>
                <a:cs typeface="Arial" panose="020B0604020202020204" pitchFamily="34" charset="0"/>
              </a:defRPr>
            </a:lvl1pPr>
            <a:lvl2pPr defTabSz="1217613">
              <a:defRPr sz="1900">
                <a:solidFill>
                  <a:schemeClr val="tx1"/>
                </a:solidFill>
                <a:latin typeface="Arial" panose="020B0604020202020204" pitchFamily="34" charset="0"/>
                <a:cs typeface="Arial" panose="020B0604020202020204" pitchFamily="34" charset="0"/>
              </a:defRPr>
            </a:lvl2pPr>
            <a:lvl3pPr defTabSz="1217613">
              <a:defRPr sz="1900">
                <a:solidFill>
                  <a:schemeClr val="tx1"/>
                </a:solidFill>
                <a:latin typeface="Arial" panose="020B0604020202020204" pitchFamily="34" charset="0"/>
                <a:cs typeface="Arial" panose="020B0604020202020204" pitchFamily="34" charset="0"/>
              </a:defRPr>
            </a:lvl3pPr>
            <a:lvl4pPr defTabSz="1217613">
              <a:defRPr sz="1900">
                <a:solidFill>
                  <a:schemeClr val="tx1"/>
                </a:solidFill>
                <a:latin typeface="Arial" panose="020B0604020202020204" pitchFamily="34" charset="0"/>
                <a:cs typeface="Arial" panose="020B0604020202020204" pitchFamily="34" charset="0"/>
              </a:defRPr>
            </a:lvl4pPr>
            <a:lvl5pPr defTabSz="1217613">
              <a:defRPr sz="1900">
                <a:solidFill>
                  <a:schemeClr val="tx1"/>
                </a:solidFill>
                <a:latin typeface="Arial" panose="020B0604020202020204" pitchFamily="34" charset="0"/>
                <a:cs typeface="Arial" panose="020B0604020202020204" pitchFamily="34" charset="0"/>
              </a:defRPr>
            </a:lvl5pPr>
            <a:lvl6pPr marL="22844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a:r>
              <a:rPr lang="en-IN" altLang="en-US" sz="1600">
                <a:solidFill>
                  <a:srgbClr val="1F497D"/>
                </a:solidFill>
                <a:latin typeface="Zurich BT" pitchFamily="34" charset="0"/>
              </a:rPr>
              <a:t>Financial Planning Tools &amp; Calculators</a:t>
            </a:r>
          </a:p>
        </p:txBody>
      </p:sp>
      <p:sp>
        <p:nvSpPr>
          <p:cNvPr id="41995" name="Footer Placeholder 3"/>
          <p:cNvSpPr txBox="1">
            <a:spLocks/>
          </p:cNvSpPr>
          <p:nvPr/>
        </p:nvSpPr>
        <p:spPr bwMode="auto">
          <a:xfrm>
            <a:off x="236538" y="1219201"/>
            <a:ext cx="795178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lvl1pPr marL="285750" indent="-285750" defTabSz="1217613">
              <a:defRPr sz="1900">
                <a:solidFill>
                  <a:schemeClr val="tx1"/>
                </a:solidFill>
                <a:latin typeface="Arial" panose="020B0604020202020204" pitchFamily="34" charset="0"/>
                <a:cs typeface="Arial" panose="020B0604020202020204" pitchFamily="34" charset="0"/>
              </a:defRPr>
            </a:lvl1pPr>
            <a:lvl2pPr defTabSz="1217613">
              <a:defRPr sz="1900">
                <a:solidFill>
                  <a:schemeClr val="tx1"/>
                </a:solidFill>
                <a:latin typeface="Arial" panose="020B0604020202020204" pitchFamily="34" charset="0"/>
                <a:cs typeface="Arial" panose="020B0604020202020204" pitchFamily="34" charset="0"/>
              </a:defRPr>
            </a:lvl2pPr>
            <a:lvl3pPr defTabSz="1217613">
              <a:defRPr sz="1900">
                <a:solidFill>
                  <a:schemeClr val="tx1"/>
                </a:solidFill>
                <a:latin typeface="Arial" panose="020B0604020202020204" pitchFamily="34" charset="0"/>
                <a:cs typeface="Arial" panose="020B0604020202020204" pitchFamily="34" charset="0"/>
              </a:defRPr>
            </a:lvl3pPr>
            <a:lvl4pPr defTabSz="1217613">
              <a:defRPr sz="1900">
                <a:solidFill>
                  <a:schemeClr val="tx1"/>
                </a:solidFill>
                <a:latin typeface="Arial" panose="020B0604020202020204" pitchFamily="34" charset="0"/>
                <a:cs typeface="Arial" panose="020B0604020202020204" pitchFamily="34" charset="0"/>
              </a:defRPr>
            </a:lvl4pPr>
            <a:lvl5pPr defTabSz="1217613">
              <a:defRPr sz="1900">
                <a:solidFill>
                  <a:schemeClr val="tx1"/>
                </a:solidFill>
                <a:latin typeface="Arial" panose="020B0604020202020204" pitchFamily="34" charset="0"/>
                <a:cs typeface="Arial" panose="020B0604020202020204" pitchFamily="34" charset="0"/>
              </a:defRPr>
            </a:lvl5pPr>
            <a:lvl6pPr marL="22844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1600">
                <a:solidFill>
                  <a:srgbClr val="1F497D"/>
                </a:solidFill>
                <a:latin typeface="Zurich BT" pitchFamily="34" charset="0"/>
              </a:rPr>
              <a:t>Helping Asset and Wealth Managers, Banks, Insurance Companies, Brokerages and many others to launch fully customized omni-channel digital platforms, or to improve their existing offerings.</a:t>
            </a:r>
          </a:p>
          <a:p>
            <a:pPr>
              <a:buFont typeface="Arial" panose="020B0604020202020204" pitchFamily="34" charset="0"/>
              <a:buChar char="•"/>
            </a:pPr>
            <a:endParaRPr lang="en-US" altLang="en-US" sz="1600">
              <a:solidFill>
                <a:srgbClr val="1F497D"/>
              </a:solidFill>
              <a:latin typeface="Zurich BT" pitchFamily="34" charset="0"/>
            </a:endParaRPr>
          </a:p>
          <a:p>
            <a:pPr>
              <a:buFont typeface="Arial" panose="020B0604020202020204" pitchFamily="34" charset="0"/>
              <a:buChar char="•"/>
            </a:pPr>
            <a:r>
              <a:rPr lang="en-US" altLang="en-US" sz="1600">
                <a:solidFill>
                  <a:srgbClr val="1F497D"/>
                </a:solidFill>
                <a:latin typeface="Zurich BT" pitchFamily="34" charset="0"/>
              </a:rPr>
              <a:t>End to End Robo Advisory platforms, Direct 2 Customer Portals</a:t>
            </a:r>
          </a:p>
          <a:p>
            <a:pPr>
              <a:buFont typeface="Arial" panose="020B0604020202020204" pitchFamily="34" charset="0"/>
              <a:buChar char="•"/>
            </a:pPr>
            <a:endParaRPr lang="en-US" altLang="en-US" sz="1600">
              <a:solidFill>
                <a:srgbClr val="1F497D"/>
              </a:solidFill>
              <a:latin typeface="Zurich BT" pitchFamily="34" charset="0"/>
            </a:endParaRPr>
          </a:p>
          <a:p>
            <a:pPr>
              <a:buFont typeface="Arial" panose="020B0604020202020204" pitchFamily="34" charset="0"/>
              <a:buChar char="•"/>
            </a:pPr>
            <a:r>
              <a:rPr lang="en-US" altLang="en-US" sz="1600">
                <a:solidFill>
                  <a:srgbClr val="1F497D"/>
                </a:solidFill>
                <a:latin typeface="Zurich BT" pitchFamily="34" charset="0"/>
              </a:rPr>
              <a:t>Custom API’s for internal consumptions</a:t>
            </a:r>
          </a:p>
          <a:p>
            <a:pPr>
              <a:buFont typeface="Arial" panose="020B0604020202020204" pitchFamily="34" charset="0"/>
              <a:buChar char="•"/>
            </a:pPr>
            <a:endParaRPr lang="en-US" altLang="en-US" sz="1600">
              <a:solidFill>
                <a:srgbClr val="1F497D"/>
              </a:solidFill>
              <a:latin typeface="Zurich BT" pitchFamily="34" charset="0"/>
            </a:endParaRPr>
          </a:p>
          <a:p>
            <a:pPr>
              <a:buFont typeface="Arial" panose="020B0604020202020204" pitchFamily="34" charset="0"/>
              <a:buChar char="•"/>
            </a:pPr>
            <a:r>
              <a:rPr lang="en-US" altLang="en-US" sz="1600">
                <a:solidFill>
                  <a:srgbClr val="1F497D"/>
                </a:solidFill>
                <a:latin typeface="Zurich BT" pitchFamily="34" charset="0"/>
              </a:rPr>
              <a:t>Products like Automated Investing Module, Financial Planning Module, Client On-boarding, Digital Engagement Module</a:t>
            </a:r>
            <a:endParaRPr lang="en-IN" altLang="en-US" sz="1600">
              <a:solidFill>
                <a:srgbClr val="1F497D"/>
              </a:solidFill>
              <a:latin typeface="Zurich BT" pitchFamily="34" charset="0"/>
            </a:endParaRPr>
          </a:p>
        </p:txBody>
      </p:sp>
      <p:pic>
        <p:nvPicPr>
          <p:cNvPr id="41996"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70927" y="236538"/>
            <a:ext cx="2757487"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2225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We Invest – B2B</a:t>
            </a:r>
            <a:endParaRPr lang="en-IN" altLang="en-US" smtClean="0"/>
          </a:p>
        </p:txBody>
      </p:sp>
      <p:sp>
        <p:nvSpPr>
          <p:cNvPr id="43011"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BF012C-818F-4212-BF15-C5C4E7BE4A28}" type="slidenum">
              <a:rPr lang="en-US" altLang="en-US" smtClean="0"/>
              <a:pPr/>
              <a:t>104</a:t>
            </a:fld>
            <a:endParaRPr lang="en-US" altLang="en-US" smtClean="0"/>
          </a:p>
        </p:txBody>
      </p:sp>
      <p:pic>
        <p:nvPicPr>
          <p:cNvPr id="4301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4863" y="1524000"/>
            <a:ext cx="87439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2" y="342900"/>
            <a:ext cx="26193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6201" y="263526"/>
            <a:ext cx="23812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55151" y="409575"/>
            <a:ext cx="256381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11" descr="New Macbook Silv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37" y="4603751"/>
            <a:ext cx="372586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9" y="4721225"/>
            <a:ext cx="28670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3"/>
          <p:cNvPicPr>
            <a:picLocks noChangeAspect="1"/>
          </p:cNvPicPr>
          <p:nvPr/>
        </p:nvPicPr>
        <p:blipFill>
          <a:blip r:embed="rId8" cstate="print">
            <a:extLst>
              <a:ext uri="{28A0092B-C50C-407E-A947-70E740481C1C}">
                <a14:useLocalDpi xmlns:a14="http://schemas.microsoft.com/office/drawing/2010/main" val="0"/>
              </a:ext>
            </a:extLst>
          </a:blip>
          <a:srcRect b="70634"/>
          <a:stretch>
            <a:fillRect/>
          </a:stretch>
        </p:blipFill>
        <p:spPr bwMode="auto">
          <a:xfrm>
            <a:off x="458789" y="6245226"/>
            <a:ext cx="2867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9" name="Group 14"/>
          <p:cNvGrpSpPr>
            <a:grpSpLocks noChangeAspect="1"/>
          </p:cNvGrpSpPr>
          <p:nvPr/>
        </p:nvGrpSpPr>
        <p:grpSpPr bwMode="auto">
          <a:xfrm>
            <a:off x="704852" y="809626"/>
            <a:ext cx="2344737" cy="3668713"/>
            <a:chOff x="4540452" y="1381329"/>
            <a:chExt cx="3159955" cy="4944680"/>
          </a:xfrm>
        </p:grpSpPr>
        <p:pic>
          <p:nvPicPr>
            <p:cNvPr id="43020" name="Picture 15" descr="iPhone6_mockup_front_whit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40452" y="1381329"/>
              <a:ext cx="3159955" cy="494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40605" y="2148518"/>
              <a:ext cx="1929239" cy="33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218578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8"/>
            <a:ext cx="5764213" cy="1250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API - Appendix</a:t>
            </a:r>
            <a:endParaRPr lang="en-IN" altLang="en-US" dirty="0" smtClean="0"/>
          </a:p>
        </p:txBody>
      </p:sp>
    </p:spTree>
    <p:extLst>
      <p:ext uri="{BB962C8B-B14F-4D97-AF65-F5344CB8AC3E}">
        <p14:creationId xmlns:p14="http://schemas.microsoft.com/office/powerpoint/2010/main" val="14706241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p:cNvSpPr>
            <a:spLocks noGrp="1"/>
          </p:cNvSpPr>
          <p:nvPr>
            <p:ph type="body" sz="quarter" idx="10"/>
          </p:nvPr>
        </p:nvSpPr>
        <p:spPr bwMode="auto">
          <a:xfrm>
            <a:off x="141289" y="76200"/>
            <a:ext cx="5349875"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solidFill>
                  <a:schemeClr val="bg1"/>
                </a:solidFill>
              </a:rPr>
              <a:t>Appendix</a:t>
            </a:r>
            <a:endParaRPr lang="en-IN" altLang="en-US" smtClean="0">
              <a:solidFill>
                <a:schemeClr val="bg1"/>
              </a:solidFill>
            </a:endParaRPr>
          </a:p>
        </p:txBody>
      </p:sp>
      <p:sp>
        <p:nvSpPr>
          <p:cNvPr id="30723" name="Text Placeholder 2"/>
          <p:cNvSpPr>
            <a:spLocks noGrp="1"/>
          </p:cNvSpPr>
          <p:nvPr>
            <p:ph type="body" sz="quarter" idx="11"/>
          </p:nvPr>
        </p:nvSpPr>
        <p:spPr bwMode="auto">
          <a:xfrm>
            <a:off x="119063" y="1143000"/>
            <a:ext cx="4356100" cy="556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buFont typeface="Arial" panose="020B0604020202020204" pitchFamily="34" charset="0"/>
              <a:buChar char="•"/>
            </a:pPr>
            <a:r>
              <a:rPr lang="en-US" altLang="en-US" sz="2000" b="0">
                <a:solidFill>
                  <a:schemeClr val="bg1"/>
                </a:solidFill>
              </a:rPr>
              <a:t>Zerodha Kite Details</a:t>
            </a:r>
          </a:p>
          <a:p>
            <a:pPr marL="342900" indent="-342900">
              <a:buFont typeface="Arial" panose="020B0604020202020204" pitchFamily="34" charset="0"/>
              <a:buChar char="•"/>
            </a:pPr>
            <a:r>
              <a:rPr lang="en-US" altLang="en-US" sz="2000" b="0">
                <a:solidFill>
                  <a:schemeClr val="bg1"/>
                </a:solidFill>
              </a:rPr>
              <a:t>Ecosystem of Ecosystem</a:t>
            </a:r>
          </a:p>
          <a:p>
            <a:pPr marL="342900" indent="-342900">
              <a:buFont typeface="Arial" panose="020B0604020202020204" pitchFamily="34" charset="0"/>
              <a:buChar char="•"/>
            </a:pPr>
            <a:r>
              <a:rPr lang="en-US" altLang="en-US" sz="2000" b="0">
                <a:solidFill>
                  <a:schemeClr val="bg1"/>
                </a:solidFill>
              </a:rPr>
              <a:t>Upstox API Details</a:t>
            </a:r>
          </a:p>
          <a:p>
            <a:pPr marL="342900" indent="-342900">
              <a:buFont typeface="Arial" panose="020B0604020202020204" pitchFamily="34" charset="0"/>
              <a:buChar char="•"/>
            </a:pPr>
            <a:r>
              <a:rPr lang="en-US" altLang="en-US" sz="2000" b="0">
                <a:solidFill>
                  <a:schemeClr val="bg1"/>
                </a:solidFill>
              </a:rPr>
              <a:t>API Spectrum</a:t>
            </a:r>
          </a:p>
          <a:p>
            <a:pPr marL="342900" indent="-342900">
              <a:buFont typeface="Arial" panose="020B0604020202020204" pitchFamily="34" charset="0"/>
              <a:buChar char="•"/>
            </a:pPr>
            <a:r>
              <a:rPr lang="en-US" altLang="en-US" sz="2000" b="0">
                <a:solidFill>
                  <a:schemeClr val="bg1"/>
                </a:solidFill>
              </a:rPr>
              <a:t>API Technology Suites</a:t>
            </a:r>
          </a:p>
          <a:p>
            <a:pPr marL="342900" indent="-342900">
              <a:buFont typeface="Arial" panose="020B0604020202020204" pitchFamily="34" charset="0"/>
              <a:buChar char="•"/>
            </a:pPr>
            <a:r>
              <a:rPr lang="en-US" altLang="en-US" sz="2000" b="0">
                <a:solidFill>
                  <a:schemeClr val="bg1"/>
                </a:solidFill>
              </a:rPr>
              <a:t>Strategic Options</a:t>
            </a:r>
          </a:p>
          <a:p>
            <a:pPr marL="342900" indent="-342900">
              <a:buFont typeface="Arial" panose="020B0604020202020204" pitchFamily="34" charset="0"/>
              <a:buChar char="•"/>
            </a:pPr>
            <a:endParaRPr lang="en-US" altLang="en-US" sz="2000" b="0">
              <a:solidFill>
                <a:schemeClr val="bg1"/>
              </a:solidFill>
            </a:endParaRPr>
          </a:p>
        </p:txBody>
      </p:sp>
      <p:pic>
        <p:nvPicPr>
          <p:cNvPr id="30724" name="Picture 2" descr="Image result for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2" y="2743201"/>
            <a:ext cx="5011737"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6756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81001" y="1366838"/>
            <a:ext cx="4595812"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IN" dirty="0">
                <a:solidFill>
                  <a:prstClr val="white"/>
                </a:solidFill>
              </a:rPr>
              <a:t>2+ Million Trades / Day</a:t>
            </a:r>
          </a:p>
          <a:p>
            <a:pPr algn="ctr" defTabSz="912813" eaLnBrk="0" fontAlgn="base" hangingPunct="0">
              <a:spcBef>
                <a:spcPct val="0"/>
              </a:spcBef>
              <a:spcAft>
                <a:spcPct val="0"/>
              </a:spcAft>
              <a:defRPr/>
            </a:pPr>
            <a:r>
              <a:rPr lang="en-IN" dirty="0">
                <a:solidFill>
                  <a:prstClr val="white"/>
                </a:solidFill>
              </a:rPr>
              <a:t>200+ Million HTTP Requests / Day</a:t>
            </a:r>
          </a:p>
        </p:txBody>
      </p:sp>
      <p:sp>
        <p:nvSpPr>
          <p:cNvPr id="31747"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Zerodha’s Kite Connect – API Capabilities</a:t>
            </a:r>
            <a:endParaRPr lang="en-IN" altLang="en-US" smtClean="0"/>
          </a:p>
        </p:txBody>
      </p:sp>
      <p:sp>
        <p:nvSpPr>
          <p:cNvPr id="31748"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5CE5DA-01C0-4175-96E2-824A93F2996E}" type="slidenum">
              <a:rPr lang="en-US" altLang="en-US" smtClean="0"/>
              <a:pPr/>
              <a:t>107</a:t>
            </a:fld>
            <a:endParaRPr lang="en-US" altLang="en-US" smtClean="0"/>
          </a:p>
        </p:txBody>
      </p:sp>
      <p:sp>
        <p:nvSpPr>
          <p:cNvPr id="7" name="TextBox 6"/>
          <p:cNvSpPr txBox="1"/>
          <p:nvPr/>
        </p:nvSpPr>
        <p:spPr>
          <a:xfrm>
            <a:off x="204789" y="822325"/>
            <a:ext cx="6550025" cy="400050"/>
          </a:xfrm>
          <a:prstGeom prst="rect">
            <a:avLst/>
          </a:prstGeom>
          <a:noFill/>
        </p:spPr>
        <p:txBody>
          <a:bodyPr>
            <a:spAutoFit/>
          </a:bodyPr>
          <a:lstStyle/>
          <a:p>
            <a:pPr defTabSz="912813" eaLnBrk="0" fontAlgn="base" hangingPunct="0">
              <a:spcBef>
                <a:spcPct val="0"/>
              </a:spcBef>
              <a:spcAft>
                <a:spcPct val="0"/>
              </a:spcAft>
              <a:defRPr/>
            </a:pPr>
            <a:r>
              <a:rPr lang="en-IN" sz="2000" dirty="0">
                <a:solidFill>
                  <a:srgbClr val="053C6D"/>
                </a:solidFill>
                <a:cs typeface="Arial" panose="020B0604020202020204" pitchFamily="34" charset="0"/>
              </a:rPr>
              <a:t>Full Fledged Trading &amp; Investment API’s – HTTP/JSON</a:t>
            </a:r>
          </a:p>
        </p:txBody>
      </p:sp>
      <p:sp>
        <p:nvSpPr>
          <p:cNvPr id="10" name="TextBox 9"/>
          <p:cNvSpPr txBox="1"/>
          <p:nvPr/>
        </p:nvSpPr>
        <p:spPr>
          <a:xfrm>
            <a:off x="204789" y="2362201"/>
            <a:ext cx="5891213" cy="1323975"/>
          </a:xfrm>
          <a:prstGeom prst="rect">
            <a:avLst/>
          </a:prstGeom>
          <a:noFill/>
        </p:spPr>
        <p:txBody>
          <a:bodyPr>
            <a:spAutoFit/>
          </a:bodyPr>
          <a:lstStyle/>
          <a:p>
            <a:pPr defTabSz="912813" eaLnBrk="0" fontAlgn="base" hangingPunct="0">
              <a:spcBef>
                <a:spcPct val="0"/>
              </a:spcBef>
              <a:spcAft>
                <a:spcPct val="0"/>
              </a:spcAft>
              <a:defRPr/>
            </a:pPr>
            <a:r>
              <a:rPr lang="en-IN" sz="1600" dirty="0">
                <a:solidFill>
                  <a:srgbClr val="053C6D"/>
                </a:solidFill>
                <a:cs typeface="Arial" panose="020B0604020202020204" pitchFamily="34" charset="0"/>
              </a:rPr>
              <a:t>Start-ups &amp; retail investors leveraging to build experiences via OTT Apps/Platforms:</a:t>
            </a:r>
          </a:p>
          <a:p>
            <a:pPr marL="285750" indent="-285750" defTabSz="912813" eaLnBrk="0" fontAlgn="base" hangingPunct="0">
              <a:spcBef>
                <a:spcPct val="0"/>
              </a:spcBef>
              <a:spcAft>
                <a:spcPct val="0"/>
              </a:spcAft>
              <a:buFont typeface="Arial" panose="020B0604020202020204" pitchFamily="34" charset="0"/>
              <a:buChar char="•"/>
              <a:defRPr/>
            </a:pPr>
            <a:r>
              <a:rPr lang="en-IN" sz="1600" dirty="0">
                <a:solidFill>
                  <a:srgbClr val="053C6D"/>
                </a:solidFill>
                <a:cs typeface="Arial" panose="020B0604020202020204" pitchFamily="34" charset="0"/>
              </a:rPr>
              <a:t>Execute real orders – Equities &amp; Mutual Funds</a:t>
            </a:r>
          </a:p>
          <a:p>
            <a:pPr marL="285750" indent="-285750" defTabSz="912813" eaLnBrk="0" fontAlgn="base" hangingPunct="0">
              <a:spcBef>
                <a:spcPct val="0"/>
              </a:spcBef>
              <a:spcAft>
                <a:spcPct val="0"/>
              </a:spcAft>
              <a:buFont typeface="Arial" panose="020B0604020202020204" pitchFamily="34" charset="0"/>
              <a:buChar char="•"/>
              <a:defRPr/>
            </a:pPr>
            <a:r>
              <a:rPr lang="en-IN" sz="1600" dirty="0">
                <a:solidFill>
                  <a:srgbClr val="053C6D"/>
                </a:solidFill>
                <a:cs typeface="Arial" panose="020B0604020202020204" pitchFamily="34" charset="0"/>
              </a:rPr>
              <a:t>Obtain live market data</a:t>
            </a:r>
          </a:p>
          <a:p>
            <a:pPr marL="285750" indent="-285750" defTabSz="912813" eaLnBrk="0" fontAlgn="base" hangingPunct="0">
              <a:spcBef>
                <a:spcPct val="0"/>
              </a:spcBef>
              <a:spcAft>
                <a:spcPct val="0"/>
              </a:spcAft>
              <a:buFont typeface="Arial" panose="020B0604020202020204" pitchFamily="34" charset="0"/>
              <a:buChar char="•"/>
              <a:defRPr/>
            </a:pPr>
            <a:r>
              <a:rPr lang="en-IN" sz="1600" dirty="0">
                <a:solidFill>
                  <a:srgbClr val="053C6D"/>
                </a:solidFill>
                <a:cs typeface="Arial" panose="020B0604020202020204" pitchFamily="34" charset="0"/>
              </a:rPr>
              <a:t>Manage portfolios – Rebalance</a:t>
            </a:r>
          </a:p>
        </p:txBody>
      </p:sp>
      <p:pic>
        <p:nvPicPr>
          <p:cNvPr id="3175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788" y="3744914"/>
            <a:ext cx="35512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789" y="4651376"/>
            <a:ext cx="6272213" cy="830263"/>
          </a:xfrm>
          <a:prstGeom prst="rect">
            <a:avLst/>
          </a:prstGeom>
          <a:noFill/>
        </p:spPr>
        <p:txBody>
          <a:bodyPr>
            <a:spAutoFit/>
          </a:bodyPr>
          <a:lstStyle/>
          <a:p>
            <a:pPr marL="285750" indent="-285750" defTabSz="912813" eaLnBrk="0" fontAlgn="base" hangingPunct="0">
              <a:spcBef>
                <a:spcPct val="0"/>
              </a:spcBef>
              <a:spcAft>
                <a:spcPct val="0"/>
              </a:spcAft>
              <a:buFontTx/>
              <a:buChar char="-"/>
              <a:defRPr/>
            </a:pPr>
            <a:r>
              <a:rPr lang="en-IN" sz="1600" dirty="0">
                <a:solidFill>
                  <a:srgbClr val="053C6D"/>
                </a:solidFill>
                <a:cs typeface="Arial" panose="020B0604020202020204" pitchFamily="34" charset="0"/>
              </a:rPr>
              <a:t>Supports API’s across languages &amp; frameworks</a:t>
            </a:r>
          </a:p>
          <a:p>
            <a:pPr marL="285750" indent="-285750" defTabSz="912813" eaLnBrk="0" fontAlgn="base" hangingPunct="0">
              <a:spcBef>
                <a:spcPct val="0"/>
              </a:spcBef>
              <a:spcAft>
                <a:spcPct val="0"/>
              </a:spcAft>
              <a:buFontTx/>
              <a:buChar char="-"/>
              <a:defRPr/>
            </a:pPr>
            <a:r>
              <a:rPr lang="en-IN" sz="1600" dirty="0">
                <a:solidFill>
                  <a:srgbClr val="053C6D"/>
                </a:solidFill>
                <a:cs typeface="Arial" panose="020B0604020202020204" pitchFamily="34" charset="0"/>
              </a:rPr>
              <a:t>More than 10k+ question &amp; answers developer forum</a:t>
            </a:r>
          </a:p>
          <a:p>
            <a:pPr marL="285750" indent="-285750" defTabSz="912813" eaLnBrk="0" fontAlgn="base" hangingPunct="0">
              <a:spcBef>
                <a:spcPct val="0"/>
              </a:spcBef>
              <a:spcAft>
                <a:spcPct val="0"/>
              </a:spcAft>
              <a:buFontTx/>
              <a:buChar char="-"/>
              <a:defRPr/>
            </a:pPr>
            <a:r>
              <a:rPr lang="en-IN" sz="1600" dirty="0">
                <a:solidFill>
                  <a:srgbClr val="053C6D"/>
                </a:solidFill>
                <a:cs typeface="Arial" panose="020B0604020202020204" pitchFamily="34" charset="0"/>
              </a:rPr>
              <a:t>Exhaustive API documentation &amp; support</a:t>
            </a:r>
          </a:p>
        </p:txBody>
      </p:sp>
      <p:pic>
        <p:nvPicPr>
          <p:cNvPr id="3175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788" y="4332288"/>
            <a:ext cx="5549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80929" y="52388"/>
            <a:ext cx="3118972" cy="111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9288" y="1447801"/>
            <a:ext cx="42037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629402" y="2016126"/>
            <a:ext cx="5545137" cy="2462213"/>
          </a:xfrm>
          <a:prstGeom prst="rect">
            <a:avLst/>
          </a:prstGeom>
          <a:noFill/>
        </p:spPr>
        <p:txBody>
          <a:bodyPr>
            <a:spAutoFit/>
          </a:bodyPr>
          <a:lstStyle/>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Exhaustive API Documentation for DIY OTT Application development for start-ups &amp; retail investors</a:t>
            </a:r>
          </a:p>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Extensive set of Trading APIs:</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Login – Authentication, User details</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Orders - Place, Modify, Cancel, Retrieve, Multi-legged orders</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Portfolio, Holdings, Positions, Convert Positions</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Market Quotes, OHLC</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Web-socket streaming</a:t>
            </a:r>
          </a:p>
          <a:p>
            <a:pPr marL="741363" lvl="1"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Historical candle data, Continuous data</a:t>
            </a:r>
          </a:p>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Mutual funds – Place Orders, Place SIP’s</a:t>
            </a:r>
          </a:p>
        </p:txBody>
      </p:sp>
      <p:sp>
        <p:nvSpPr>
          <p:cNvPr id="18" name="TextBox 17"/>
          <p:cNvSpPr txBox="1"/>
          <p:nvPr/>
        </p:nvSpPr>
        <p:spPr>
          <a:xfrm>
            <a:off x="6646863" y="5297488"/>
            <a:ext cx="5253038" cy="1168400"/>
          </a:xfrm>
          <a:prstGeom prst="rect">
            <a:avLst/>
          </a:prstGeom>
          <a:noFill/>
        </p:spPr>
        <p:txBody>
          <a:bodyPr>
            <a:spAutoFit/>
          </a:bodyPr>
          <a:lstStyle/>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Embedding buttons on Websites/Apps/Blogs</a:t>
            </a:r>
          </a:p>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Better experience for end users, readers of financial blogs, consumers of market analysis</a:t>
            </a:r>
          </a:p>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Prospects of added revenue in terms of affiliates</a:t>
            </a:r>
          </a:p>
          <a:p>
            <a:pPr marL="285750" indent="-285750" defTabSz="912813" eaLnBrk="0" fontAlgn="base" hangingPunct="0">
              <a:spcBef>
                <a:spcPct val="0"/>
              </a:spcBef>
              <a:spcAft>
                <a:spcPct val="0"/>
              </a:spcAft>
              <a:buFontTx/>
              <a:buChar char="-"/>
              <a:defRPr/>
            </a:pPr>
            <a:r>
              <a:rPr lang="en-IN" sz="1400" dirty="0">
                <a:solidFill>
                  <a:srgbClr val="053C6D"/>
                </a:solidFill>
                <a:cs typeface="Arial" panose="020B0604020202020204" pitchFamily="34" charset="0"/>
              </a:rPr>
              <a:t>Free of cost</a:t>
            </a:r>
          </a:p>
        </p:txBody>
      </p:sp>
      <p:grpSp>
        <p:nvGrpSpPr>
          <p:cNvPr id="31758" name="Group 18"/>
          <p:cNvGrpSpPr>
            <a:grpSpLocks/>
          </p:cNvGrpSpPr>
          <p:nvPr/>
        </p:nvGrpSpPr>
        <p:grpSpPr bwMode="auto">
          <a:xfrm>
            <a:off x="6999288" y="4827589"/>
            <a:ext cx="4586288" cy="434975"/>
            <a:chOff x="7135498" y="1836523"/>
            <a:chExt cx="4892038" cy="459002"/>
          </a:xfrm>
        </p:grpSpPr>
        <p:pic>
          <p:nvPicPr>
            <p:cNvPr id="31763"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35498" y="1836523"/>
              <a:ext cx="2464114" cy="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712508" y="1900683"/>
              <a:ext cx="752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5"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510222" y="1882796"/>
              <a:ext cx="733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6"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275061" y="1905446"/>
              <a:ext cx="7524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19"/>
          <p:cNvSpPr/>
          <p:nvPr/>
        </p:nvSpPr>
        <p:spPr>
          <a:xfrm>
            <a:off x="6629401" y="1447800"/>
            <a:ext cx="5410200" cy="3030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sp>
        <p:nvSpPr>
          <p:cNvPr id="21" name="TextBox 20"/>
          <p:cNvSpPr txBox="1"/>
          <p:nvPr/>
        </p:nvSpPr>
        <p:spPr>
          <a:xfrm>
            <a:off x="1492087" y="5704582"/>
            <a:ext cx="3385663" cy="1077218"/>
          </a:xfrm>
          <a:prstGeom prst="rect">
            <a:avLst/>
          </a:prstGeom>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a:spAutoFit/>
          </a:bodyPr>
          <a:lstStyle/>
          <a:p>
            <a:pPr defTabSz="912813" eaLnBrk="0" fontAlgn="base" hangingPunct="0">
              <a:spcBef>
                <a:spcPct val="0"/>
              </a:spcBef>
              <a:spcAft>
                <a:spcPct val="0"/>
              </a:spcAft>
              <a:defRPr/>
            </a:pPr>
            <a:r>
              <a:rPr lang="en-US" sz="1600" dirty="0">
                <a:solidFill>
                  <a:srgbClr val="053C6D"/>
                </a:solidFill>
              </a:rPr>
              <a:t>Pricing Model: Rs.2000/ Per Month for Retail Traders</a:t>
            </a:r>
          </a:p>
          <a:p>
            <a:pPr defTabSz="912813" eaLnBrk="0" fontAlgn="base" hangingPunct="0">
              <a:spcBef>
                <a:spcPct val="0"/>
              </a:spcBef>
              <a:spcAft>
                <a:spcPct val="0"/>
              </a:spcAft>
              <a:defRPr/>
            </a:pPr>
            <a:endParaRPr lang="en-US" sz="1600" dirty="0">
              <a:solidFill>
                <a:srgbClr val="053C6D"/>
              </a:solidFill>
            </a:endParaRPr>
          </a:p>
          <a:p>
            <a:pPr defTabSz="912813" eaLnBrk="0" fontAlgn="base" hangingPunct="0">
              <a:spcBef>
                <a:spcPct val="0"/>
              </a:spcBef>
              <a:spcAft>
                <a:spcPct val="0"/>
              </a:spcAft>
              <a:defRPr/>
            </a:pPr>
            <a:r>
              <a:rPr lang="en-US" sz="1600" dirty="0">
                <a:solidFill>
                  <a:srgbClr val="053C6D"/>
                </a:solidFill>
              </a:rPr>
              <a:t>Free for Start-ups</a:t>
            </a:r>
            <a:endParaRPr lang="en-IN" sz="1600" dirty="0">
              <a:solidFill>
                <a:srgbClr val="053C6D"/>
              </a:solidFill>
            </a:endParaRPr>
          </a:p>
        </p:txBody>
      </p:sp>
    </p:spTree>
    <p:extLst>
      <p:ext uri="{BB962C8B-B14F-4D97-AF65-F5344CB8AC3E}">
        <p14:creationId xmlns:p14="http://schemas.microsoft.com/office/powerpoint/2010/main" val="1623562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5788" y="5122863"/>
            <a:ext cx="49609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4164477" y="3429000"/>
            <a:ext cx="2845925" cy="838200"/>
          </a:xfrm>
          <a:prstGeom prst="rect">
            <a:avLst/>
          </a:prstGeom>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sp>
        <p:nvSpPr>
          <p:cNvPr id="33798" name="Text Placeholder 1"/>
          <p:cNvSpPr>
            <a:spLocks noGrp="1"/>
          </p:cNvSpPr>
          <p:nvPr>
            <p:ph type="body" sz="quarter" idx="12"/>
          </p:nvPr>
        </p:nvSpPr>
        <p:spPr bwMode="auto">
          <a:xfrm>
            <a:off x="204788" y="236538"/>
            <a:ext cx="677545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IN" altLang="en-US" smtClean="0"/>
              <a:t>Ecosystem of Ecosystem</a:t>
            </a:r>
          </a:p>
        </p:txBody>
      </p:sp>
      <p:sp>
        <p:nvSpPr>
          <p:cNvPr id="33799"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B51A20-8B95-4E2A-8F69-87482EF351E9}" type="slidenum">
              <a:rPr lang="en-US" altLang="en-US" smtClean="0"/>
              <a:pPr/>
              <a:t>108</a:t>
            </a:fld>
            <a:endParaRPr lang="en-US" altLang="en-US" smtClean="0"/>
          </a:p>
        </p:txBody>
      </p:sp>
      <p:pic>
        <p:nvPicPr>
          <p:cNvPr id="33800" name="Picture 4" descr="Image result for smallcase"/>
          <p:cNvPicPr>
            <a:picLocks noChangeAspect="1" noChangeArrowheads="1"/>
          </p:cNvPicPr>
          <p:nvPr/>
        </p:nvPicPr>
        <p:blipFill>
          <a:blip r:embed="rId4" cstate="print">
            <a:extLst>
              <a:ext uri="{28A0092B-C50C-407E-A947-70E740481C1C}">
                <a14:useLocalDpi xmlns:a14="http://schemas.microsoft.com/office/drawing/2010/main" val="0"/>
              </a:ext>
            </a:extLst>
          </a:blip>
          <a:srcRect t="35522" b="35246"/>
          <a:stretch>
            <a:fillRect/>
          </a:stretch>
        </p:blipFill>
        <p:spPr bwMode="auto">
          <a:xfrm>
            <a:off x="4164013" y="3449638"/>
            <a:ext cx="285115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602" y="1103313"/>
            <a:ext cx="2357437"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6934201" y="214313"/>
            <a:ext cx="5105400" cy="2741612"/>
          </a:xfrm>
          <a:prstGeom prst="rect">
            <a:avLst/>
          </a:prstGeom>
        </p:spPr>
        <p:style>
          <a:lnRef idx="2">
            <a:schemeClr val="accent6"/>
          </a:lnRef>
          <a:fillRef idx="1">
            <a:schemeClr val="lt1"/>
          </a:fillRef>
          <a:effectRef idx="0">
            <a:schemeClr val="accent6"/>
          </a:effectRef>
          <a:fontRef idx="minor">
            <a:schemeClr val="dk1"/>
          </a:fontRef>
        </p:style>
        <p:txBody>
          <a:bodyPr/>
          <a:lstStyle/>
          <a:p>
            <a:pPr algn="ctr" defTabSz="912813" eaLnBrk="0" fontAlgn="base" hangingPunct="0">
              <a:spcBef>
                <a:spcPct val="0"/>
              </a:spcBef>
              <a:spcAft>
                <a:spcPct val="0"/>
              </a:spcAft>
              <a:defRPr/>
            </a:pPr>
            <a:r>
              <a:rPr lang="en-IN" sz="2000" dirty="0">
                <a:solidFill>
                  <a:srgbClr val="97281D"/>
                </a:solidFill>
              </a:rPr>
              <a:t>smallcase Publisher Platforms</a:t>
            </a:r>
          </a:p>
        </p:txBody>
      </p:sp>
      <p:pic>
        <p:nvPicPr>
          <p:cNvPr id="33803" name="Picture 7"/>
          <p:cNvPicPr>
            <a:picLocks noChangeAspect="1"/>
          </p:cNvPicPr>
          <p:nvPr/>
        </p:nvPicPr>
        <p:blipFill>
          <a:blip r:embed="rId6">
            <a:extLst>
              <a:ext uri="{28A0092B-C50C-407E-A947-70E740481C1C}">
                <a14:useLocalDpi xmlns:a14="http://schemas.microsoft.com/office/drawing/2010/main" val="0"/>
              </a:ext>
            </a:extLst>
          </a:blip>
          <a:srcRect l="11880"/>
          <a:stretch>
            <a:fillRect/>
          </a:stretch>
        </p:blipFill>
        <p:spPr bwMode="auto">
          <a:xfrm>
            <a:off x="8990013" y="595313"/>
            <a:ext cx="16954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85001" y="568326"/>
            <a:ext cx="20002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91351" y="1247776"/>
            <a:ext cx="18161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Brace 14"/>
          <p:cNvSpPr/>
          <p:nvPr/>
        </p:nvSpPr>
        <p:spPr>
          <a:xfrm>
            <a:off x="8297863" y="5124450"/>
            <a:ext cx="147638" cy="762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sp>
        <p:nvSpPr>
          <p:cNvPr id="16" name="TextBox 15"/>
          <p:cNvSpPr txBox="1"/>
          <p:nvPr/>
        </p:nvSpPr>
        <p:spPr>
          <a:xfrm>
            <a:off x="8229601" y="5159376"/>
            <a:ext cx="3200400" cy="708025"/>
          </a:xfrm>
          <a:prstGeom prst="rect">
            <a:avLst/>
          </a:prstGeom>
          <a:noFill/>
        </p:spPr>
        <p:txBody>
          <a:bodyPr>
            <a:spAutoFit/>
          </a:bodyPr>
          <a:lstStyle/>
          <a:p>
            <a:pPr algn="ctr" defTabSz="912813" eaLnBrk="0" fontAlgn="base" hangingPunct="0">
              <a:spcBef>
                <a:spcPct val="0"/>
              </a:spcBef>
              <a:spcAft>
                <a:spcPct val="0"/>
              </a:spcAft>
              <a:defRPr/>
            </a:pPr>
            <a:r>
              <a:rPr lang="en-IN" sz="2000" dirty="0">
                <a:solidFill>
                  <a:srgbClr val="053C6D"/>
                </a:solidFill>
                <a:cs typeface="Arial" panose="020B0604020202020204" pitchFamily="34" charset="0"/>
              </a:rPr>
              <a:t>Empanelled Execution Brokers</a:t>
            </a:r>
          </a:p>
        </p:txBody>
      </p:sp>
      <p:sp>
        <p:nvSpPr>
          <p:cNvPr id="17" name="TextBox 16"/>
          <p:cNvSpPr txBox="1"/>
          <p:nvPr/>
        </p:nvSpPr>
        <p:spPr>
          <a:xfrm>
            <a:off x="8177214" y="1968501"/>
            <a:ext cx="3590925" cy="339725"/>
          </a:xfrm>
          <a:prstGeom prst="rect">
            <a:avLst/>
          </a:prstGeom>
          <a:noFill/>
        </p:spPr>
        <p:txBody>
          <a:bodyPr wrap="none">
            <a:spAutoFit/>
          </a:bodyPr>
          <a:lstStyle/>
          <a:p>
            <a:pPr defTabSz="912813" eaLnBrk="0" fontAlgn="base" hangingPunct="0">
              <a:spcBef>
                <a:spcPct val="0"/>
              </a:spcBef>
              <a:spcAft>
                <a:spcPct val="0"/>
              </a:spcAft>
              <a:defRPr/>
            </a:pPr>
            <a:r>
              <a:rPr lang="en-IN" sz="1600" dirty="0">
                <a:solidFill>
                  <a:srgbClr val="053C6D"/>
                </a:solidFill>
                <a:cs typeface="Arial" panose="020B0604020202020204" pitchFamily="34" charset="0"/>
              </a:rPr>
              <a:t>Rapidly on-boarding new analysts…</a:t>
            </a:r>
          </a:p>
        </p:txBody>
      </p:sp>
      <p:cxnSp>
        <p:nvCxnSpPr>
          <p:cNvPr id="19" name="Straight Arrow Connector 18"/>
          <p:cNvCxnSpPr>
            <a:stCxn id="12" idx="2"/>
            <a:endCxn id="33800" idx="0"/>
          </p:cNvCxnSpPr>
          <p:nvPr/>
        </p:nvCxnSpPr>
        <p:spPr>
          <a:xfrm flipH="1">
            <a:off x="5589589" y="2955926"/>
            <a:ext cx="3897313" cy="493713"/>
          </a:xfrm>
          <a:prstGeom prst="straightConnector1">
            <a:avLst/>
          </a:prstGeom>
          <a:ln>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a:stCxn id="33801" idx="2"/>
            <a:endCxn id="33800" idx="0"/>
          </p:cNvCxnSpPr>
          <p:nvPr/>
        </p:nvCxnSpPr>
        <p:spPr>
          <a:xfrm>
            <a:off x="2168526" y="1736726"/>
            <a:ext cx="3421062" cy="1712913"/>
          </a:xfrm>
          <a:prstGeom prst="straightConnector1">
            <a:avLst/>
          </a:prstGeom>
          <a:ln>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5589588" y="4343400"/>
            <a:ext cx="0" cy="838200"/>
          </a:xfrm>
          <a:prstGeom prst="straightConnector1">
            <a:avLst/>
          </a:prstGeom>
          <a:ln>
            <a:prstDash val="solid"/>
            <a:tailEnd type="triangle"/>
          </a:ln>
        </p:spPr>
        <p:style>
          <a:lnRef idx="1">
            <a:schemeClr val="accent2"/>
          </a:lnRef>
          <a:fillRef idx="0">
            <a:schemeClr val="accent2"/>
          </a:fillRef>
          <a:effectRef idx="0">
            <a:schemeClr val="accent2"/>
          </a:effectRef>
          <a:fontRef idx="minor">
            <a:schemeClr val="tx1"/>
          </a:fontRef>
        </p:style>
      </p:cxnSp>
      <p:pic>
        <p:nvPicPr>
          <p:cNvPr id="33812" name="Picture 2" descr="Image result for icicidirect"/>
          <p:cNvPicPr>
            <a:picLocks noChangeAspect="1" noChangeArrowheads="1"/>
          </p:cNvPicPr>
          <p:nvPr/>
        </p:nvPicPr>
        <p:blipFill>
          <a:blip r:embed="rId9">
            <a:extLst>
              <a:ext uri="{28A0092B-C50C-407E-A947-70E740481C1C}">
                <a14:useLocalDpi xmlns:a14="http://schemas.microsoft.com/office/drawing/2010/main" val="0"/>
              </a:ext>
            </a:extLst>
          </a:blip>
          <a:srcRect t="19931" b="16194"/>
          <a:stretch>
            <a:fillRect/>
          </a:stretch>
        </p:blipFill>
        <p:spPr bwMode="auto">
          <a:xfrm>
            <a:off x="4572001" y="5942013"/>
            <a:ext cx="24431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ight Brace 29"/>
          <p:cNvSpPr/>
          <p:nvPr/>
        </p:nvSpPr>
        <p:spPr>
          <a:xfrm>
            <a:off x="7132638" y="6096000"/>
            <a:ext cx="120650" cy="509588"/>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sp>
        <p:nvSpPr>
          <p:cNvPr id="32" name="TextBox 31"/>
          <p:cNvSpPr txBox="1"/>
          <p:nvPr/>
        </p:nvSpPr>
        <p:spPr>
          <a:xfrm>
            <a:off x="7346951" y="6091239"/>
            <a:ext cx="3258456" cy="461665"/>
          </a:xfrm>
          <a:prstGeom prst="rect">
            <a:avLst/>
          </a:prstGeom>
          <a:noFill/>
        </p:spPr>
        <p:txBody>
          <a:bodyPr wrap="none">
            <a:spAutoFit/>
          </a:bodyPr>
          <a:lstStyle/>
          <a:p>
            <a:pPr defTabSz="912813" eaLnBrk="0" fontAlgn="base" hangingPunct="0">
              <a:spcBef>
                <a:spcPct val="0"/>
              </a:spcBef>
              <a:spcAft>
                <a:spcPct val="0"/>
              </a:spcAft>
              <a:defRPr/>
            </a:pPr>
            <a:r>
              <a:rPr lang="en-IN" sz="2400" dirty="0">
                <a:solidFill>
                  <a:srgbClr val="053C6D"/>
                </a:solidFill>
                <a:cs typeface="Arial" panose="020B0604020202020204" pitchFamily="34" charset="0"/>
              </a:rPr>
              <a:t>We are missing here!!!</a:t>
            </a:r>
          </a:p>
        </p:txBody>
      </p:sp>
      <p:pic>
        <p:nvPicPr>
          <p:cNvPr id="33815"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961438" y="1136650"/>
            <a:ext cx="1589088"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Picture 2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077201" y="3554413"/>
            <a:ext cx="2057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a:stCxn id="33816" idx="2"/>
          </p:cNvCxnSpPr>
          <p:nvPr/>
        </p:nvCxnSpPr>
        <p:spPr>
          <a:xfrm flipH="1">
            <a:off x="7161213" y="4183064"/>
            <a:ext cx="1944688" cy="922337"/>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15389" y="4273550"/>
            <a:ext cx="2632075" cy="584200"/>
          </a:xfrm>
          <a:prstGeom prst="rect">
            <a:avLst/>
          </a:prstGeom>
          <a:noFill/>
        </p:spPr>
        <p:txBody>
          <a:bodyPr>
            <a:spAutoFit/>
          </a:bodyPr>
          <a:lstStyle/>
          <a:p>
            <a:pPr algn="ctr" defTabSz="912813" eaLnBrk="0" fontAlgn="base" hangingPunct="0">
              <a:spcBef>
                <a:spcPct val="0"/>
              </a:spcBef>
              <a:spcAft>
                <a:spcPct val="0"/>
              </a:spcAft>
              <a:defRPr/>
            </a:pPr>
            <a:r>
              <a:rPr lang="en-IN" sz="1600" dirty="0">
                <a:solidFill>
                  <a:srgbClr val="053C6D"/>
                </a:solidFill>
                <a:cs typeface="Arial" panose="020B0604020202020204" pitchFamily="34" charset="0"/>
              </a:rPr>
              <a:t>Already with 3 brokers… &amp; Google Login</a:t>
            </a:r>
          </a:p>
        </p:txBody>
      </p:sp>
      <p:sp>
        <p:nvSpPr>
          <p:cNvPr id="33" name="Rectangle 32"/>
          <p:cNvSpPr/>
          <p:nvPr/>
        </p:nvSpPr>
        <p:spPr>
          <a:xfrm>
            <a:off x="8071644" y="3546692"/>
            <a:ext cx="2070895" cy="608601"/>
          </a:xfrm>
          <a:prstGeom prst="rect">
            <a:avLst/>
          </a:prstGeom>
          <a:noFill/>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pic>
        <p:nvPicPr>
          <p:cNvPr id="33822" name="Picture 3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62026" y="3454400"/>
            <a:ext cx="16764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p:nvPr/>
        </p:nvSpPr>
        <p:spPr>
          <a:xfrm>
            <a:off x="723589" y="3445100"/>
            <a:ext cx="2162313" cy="609839"/>
          </a:xfrm>
          <a:prstGeom prst="rect">
            <a:avLst/>
          </a:prstGeom>
          <a:noFill/>
          <a:effectLst>
            <a:glow rad="635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cxnSp>
        <p:nvCxnSpPr>
          <p:cNvPr id="34" name="Straight Arrow Connector 33"/>
          <p:cNvCxnSpPr/>
          <p:nvPr/>
        </p:nvCxnSpPr>
        <p:spPr>
          <a:xfrm>
            <a:off x="1804989" y="4054476"/>
            <a:ext cx="2149475" cy="1050925"/>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11127" y="4352925"/>
            <a:ext cx="2632075" cy="338138"/>
          </a:xfrm>
          <a:prstGeom prst="rect">
            <a:avLst/>
          </a:prstGeom>
          <a:noFill/>
        </p:spPr>
        <p:txBody>
          <a:bodyPr>
            <a:spAutoFit/>
          </a:bodyPr>
          <a:lstStyle/>
          <a:p>
            <a:pPr algn="ctr" defTabSz="912813" eaLnBrk="0" fontAlgn="base" hangingPunct="0">
              <a:spcBef>
                <a:spcPct val="0"/>
              </a:spcBef>
              <a:spcAft>
                <a:spcPct val="0"/>
              </a:spcAft>
              <a:defRPr/>
            </a:pPr>
            <a:r>
              <a:rPr lang="en-IN" sz="1600" dirty="0">
                <a:solidFill>
                  <a:srgbClr val="053C6D"/>
                </a:solidFill>
                <a:cs typeface="Arial" panose="020B0604020202020204" pitchFamily="34" charset="0"/>
              </a:rPr>
              <a:t>Connecting Soon….</a:t>
            </a:r>
          </a:p>
        </p:txBody>
      </p:sp>
      <p:sp>
        <p:nvSpPr>
          <p:cNvPr id="36" name="Rectangle 35"/>
          <p:cNvSpPr/>
          <p:nvPr/>
        </p:nvSpPr>
        <p:spPr>
          <a:xfrm>
            <a:off x="3200863" y="5198198"/>
            <a:ext cx="4953332" cy="669202"/>
          </a:xfrm>
          <a:prstGeom prst="rect">
            <a:avLst/>
          </a:prstGeom>
          <a:noFill/>
          <a:effectLst>
            <a:glow rad="63500">
              <a:schemeClr val="accent6">
                <a:satMod val="175000"/>
                <a:alpha val="40000"/>
              </a:schemeClr>
            </a:glow>
          </a:effectLst>
        </p:spPr>
        <p:style>
          <a:lnRef idx="2">
            <a:schemeClr val="accent3"/>
          </a:lnRef>
          <a:fillRef idx="1">
            <a:schemeClr val="lt1"/>
          </a:fillRef>
          <a:effectRef idx="0">
            <a:schemeClr val="accent3"/>
          </a:effectRef>
          <a:fontRef idx="minor">
            <a:schemeClr val="dk1"/>
          </a:fontRef>
        </p:style>
        <p:txBody>
          <a:bodyPr anchor="ctr"/>
          <a:lstStyle/>
          <a:p>
            <a:pPr algn="ctr" defTabSz="912813" eaLnBrk="0" fontAlgn="base" hangingPunct="0">
              <a:spcBef>
                <a:spcPct val="0"/>
              </a:spcBef>
              <a:spcAft>
                <a:spcPct val="0"/>
              </a:spcAft>
              <a:defRPr/>
            </a:pPr>
            <a:endParaRPr lang="en-IN" sz="1900">
              <a:solidFill>
                <a:prstClr val="black"/>
              </a:solidFill>
            </a:endParaRPr>
          </a:p>
        </p:txBody>
      </p:sp>
      <p:pic>
        <p:nvPicPr>
          <p:cNvPr id="33831" name="Picture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0466388" y="669926"/>
            <a:ext cx="15240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2" name="Picture 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682288" y="1217614"/>
            <a:ext cx="12065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3"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986589" y="1801813"/>
            <a:ext cx="10080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p:nvPr/>
        </p:nvSpPr>
        <p:spPr>
          <a:xfrm>
            <a:off x="7391402" y="2587626"/>
            <a:ext cx="4325937" cy="307975"/>
          </a:xfrm>
          <a:prstGeom prst="rect">
            <a:avLst/>
          </a:prstGeom>
          <a:noFill/>
        </p:spPr>
        <p:txBody>
          <a:bodyPr wrap="none">
            <a:spAutoFit/>
          </a:bodyPr>
          <a:lstStyle/>
          <a:p>
            <a:pPr defTabSz="912813" eaLnBrk="0" fontAlgn="base" hangingPunct="0">
              <a:spcBef>
                <a:spcPct val="0"/>
              </a:spcBef>
              <a:spcAft>
                <a:spcPct val="0"/>
              </a:spcAft>
              <a:defRPr/>
            </a:pPr>
            <a:r>
              <a:rPr lang="en-IN" sz="1400" dirty="0">
                <a:solidFill>
                  <a:srgbClr val="053C6D"/>
                </a:solidFill>
                <a:cs typeface="Arial" panose="020B0604020202020204" pitchFamily="34" charset="0"/>
              </a:rPr>
              <a:t>Potential 600+ SEBI Registered Research Analysts</a:t>
            </a:r>
          </a:p>
        </p:txBody>
      </p:sp>
      <p:grpSp>
        <p:nvGrpSpPr>
          <p:cNvPr id="33835" name="Group 6"/>
          <p:cNvGrpSpPr>
            <a:grpSpLocks/>
          </p:cNvGrpSpPr>
          <p:nvPr/>
        </p:nvGrpSpPr>
        <p:grpSpPr bwMode="auto">
          <a:xfrm>
            <a:off x="10223502" y="3597275"/>
            <a:ext cx="1679575" cy="457200"/>
            <a:chOff x="10222338" y="3598067"/>
            <a:chExt cx="1678679" cy="456975"/>
          </a:xfrm>
        </p:grpSpPr>
        <p:pic>
          <p:nvPicPr>
            <p:cNvPr id="33836" name="Picture 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222338" y="3603398"/>
              <a:ext cx="390525" cy="44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7" name="Picture 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603338" y="3598067"/>
              <a:ext cx="520444" cy="45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8" name="Picture 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136738" y="3642985"/>
              <a:ext cx="444286" cy="38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9" name="Picture 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1570485" y="3698875"/>
              <a:ext cx="330532" cy="31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497799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Upstox API Capabilities</a:t>
            </a:r>
            <a:endParaRPr lang="en-IN" altLang="en-US" smtClean="0"/>
          </a:p>
        </p:txBody>
      </p:sp>
      <p:pic>
        <p:nvPicPr>
          <p:cNvPr id="35843" name="SmartArt Placeholder 8"/>
          <p:cNvPicPr>
            <a:picLocks noGrp="1" noChangeAspect="1"/>
          </p:cNvPicPr>
          <p:nvPr>
            <p:ph type="dgm" sz="quarter" idx="13"/>
          </p:nvPr>
        </p:nvPicPr>
        <p:blipFill>
          <a:blip r:embed="rId2">
            <a:extLst>
              <a:ext uri="{28A0092B-C50C-407E-A947-70E740481C1C}">
                <a14:useLocalDpi xmlns:a14="http://schemas.microsoft.com/office/drawing/2010/main" val="0"/>
              </a:ext>
            </a:extLst>
          </a:blip>
          <a:srcRect/>
          <a:stretch>
            <a:fillRect/>
          </a:stretch>
        </p:blipFill>
        <p:spPr bwMode="auto">
          <a:xfrm>
            <a:off x="4037013" y="1352550"/>
            <a:ext cx="8002588"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90E621-5385-41E3-A741-208F67F0608C}" type="slidenum">
              <a:rPr lang="en-US" altLang="en-US" smtClean="0"/>
              <a:pPr/>
              <a:t>109</a:t>
            </a:fld>
            <a:endParaRPr lang="en-US" altLang="en-US" smtClean="0"/>
          </a:p>
        </p:txBody>
      </p:sp>
      <p:sp>
        <p:nvSpPr>
          <p:cNvPr id="10" name="TextBox 9"/>
          <p:cNvSpPr txBox="1"/>
          <p:nvPr/>
        </p:nvSpPr>
        <p:spPr>
          <a:xfrm>
            <a:off x="150813" y="1352550"/>
            <a:ext cx="3887788" cy="3784600"/>
          </a:xfrm>
          <a:prstGeom prst="rect">
            <a:avLst/>
          </a:prstGeom>
          <a:noFill/>
        </p:spPr>
        <p:txBody>
          <a:bodyPr>
            <a:spAutoFit/>
          </a:bodyPr>
          <a:lstStyle/>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Trading &amp; Investment Products API</a:t>
            </a:r>
            <a:endParaRPr lang="en-IN"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IN" sz="1600" dirty="0">
                <a:solidFill>
                  <a:srgbClr val="053C6D"/>
                </a:solidFill>
                <a:cs typeface="Arial" panose="020B0604020202020204" pitchFamily="34" charset="0"/>
              </a:rPr>
              <a:t>Exhaustive API Documentation</a:t>
            </a: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Developer Forum with more than 3k topics &amp; 20k Posts</a:t>
            </a:r>
          </a:p>
          <a:p>
            <a:pPr marL="285750" indent="-28575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App-API Environment to leverage API’s &amp; create Web App Experiences</a:t>
            </a:r>
          </a:p>
          <a:p>
            <a:pPr marL="285750" indent="-28575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Also provide Historical Market Data over API’s</a:t>
            </a:r>
          </a:p>
          <a:p>
            <a:pPr marL="285750" indent="-28575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Trade Button for Publishers / Blogs</a:t>
            </a:r>
          </a:p>
          <a:p>
            <a:pPr marL="285750" indent="-28575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Rate limiting capabilities </a:t>
            </a:r>
          </a:p>
        </p:txBody>
      </p:sp>
      <p:pic>
        <p:nvPicPr>
          <p:cNvPr id="3584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5414" y="42863"/>
            <a:ext cx="1630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134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ABDE4C-213B-4116-BCC0-973FDB5790A1}" type="slidenum">
              <a:rPr lang="en-US" smtClean="0">
                <a:solidFill>
                  <a:srgbClr val="1F497D"/>
                </a:solidFill>
              </a:rPr>
              <a:pPr/>
              <a:t>11</a:t>
            </a:fld>
            <a:endParaRPr lang="en-US">
              <a:solidFill>
                <a:srgbClr val="1F497D"/>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4566" y="4350963"/>
            <a:ext cx="1888067" cy="1057317"/>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6069" y="4732467"/>
            <a:ext cx="1918000" cy="487043"/>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a:ext>
            </a:extLst>
          </a:blip>
          <a:srcRect/>
          <a:stretch/>
        </p:blipFill>
        <p:spPr>
          <a:xfrm>
            <a:off x="8472035" y="4522273"/>
            <a:ext cx="3202244" cy="572418"/>
          </a:xfrm>
          <a:prstGeom prst="rect">
            <a:avLst/>
          </a:prstGeom>
        </p:spPr>
      </p:pic>
      <p:sp>
        <p:nvSpPr>
          <p:cNvPr id="11" name="Rectangle 10"/>
          <p:cNvSpPr/>
          <p:nvPr/>
        </p:nvSpPr>
        <p:spPr>
          <a:xfrm>
            <a:off x="434427" y="4347892"/>
            <a:ext cx="1950388" cy="984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Indian </a:t>
            </a:r>
            <a:r>
              <a:rPr lang="en-US" dirty="0" err="1" smtClean="0">
                <a:solidFill>
                  <a:prstClr val="white"/>
                </a:solidFill>
              </a:rPr>
              <a:t>Fintechs</a:t>
            </a:r>
            <a:endParaRPr lang="en-US" dirty="0">
              <a:solidFill>
                <a:prstClr val="white"/>
              </a:solidFill>
            </a:endParaRPr>
          </a:p>
        </p:txBody>
      </p:sp>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08045" y="1713545"/>
            <a:ext cx="1701800" cy="984741"/>
          </a:xfrm>
          <a:prstGeom prst="rect">
            <a:avLst/>
          </a:prstGeom>
        </p:spPr>
      </p:pic>
      <p:sp>
        <p:nvSpPr>
          <p:cNvPr id="14" name="Rectangle 13"/>
          <p:cNvSpPr/>
          <p:nvPr/>
        </p:nvSpPr>
        <p:spPr>
          <a:xfrm>
            <a:off x="2178494" y="1544811"/>
            <a:ext cx="3915919" cy="1477328"/>
          </a:xfrm>
          <a:prstGeom prst="rect">
            <a:avLst/>
          </a:prstGeom>
        </p:spPr>
        <p:txBody>
          <a:bodyPr wrap="square">
            <a:spAutoFit/>
          </a:bodyPr>
          <a:lstStyle/>
          <a:p>
            <a:pPr marL="285750" indent="-285750">
              <a:buFont typeface="Arial" charset="0"/>
              <a:buChar char="•"/>
            </a:pPr>
            <a:r>
              <a:rPr lang="en-US" dirty="0" smtClean="0">
                <a:solidFill>
                  <a:schemeClr val="tx2"/>
                </a:solidFill>
              </a:rPr>
              <a:t>Founded :                      2012</a:t>
            </a:r>
          </a:p>
          <a:p>
            <a:pPr marL="285750" indent="-285750">
              <a:buFont typeface="Arial" charset="0"/>
              <a:buChar char="•"/>
            </a:pPr>
            <a:r>
              <a:rPr lang="en-US" dirty="0" smtClean="0">
                <a:solidFill>
                  <a:schemeClr val="tx2"/>
                </a:solidFill>
              </a:rPr>
              <a:t>Number of users:          4.5M</a:t>
            </a:r>
            <a:endParaRPr lang="en-US" dirty="0">
              <a:solidFill>
                <a:schemeClr val="tx2"/>
              </a:solidFill>
            </a:endParaRPr>
          </a:p>
          <a:p>
            <a:pPr marL="285750" indent="-285750">
              <a:buFont typeface="Arial" charset="0"/>
              <a:buChar char="•"/>
            </a:pPr>
            <a:r>
              <a:rPr lang="en-US" dirty="0" smtClean="0">
                <a:solidFill>
                  <a:schemeClr val="tx2"/>
                </a:solidFill>
              </a:rPr>
              <a:t>Total </a:t>
            </a:r>
            <a:r>
              <a:rPr lang="en-US" dirty="0">
                <a:solidFill>
                  <a:schemeClr val="tx2"/>
                </a:solidFill>
              </a:rPr>
              <a:t>Funding </a:t>
            </a:r>
            <a:r>
              <a:rPr lang="en-US" dirty="0" smtClean="0">
                <a:solidFill>
                  <a:schemeClr val="tx2"/>
                </a:solidFill>
              </a:rPr>
              <a:t>Amount: </a:t>
            </a:r>
            <a:r>
              <a:rPr lang="en-US" dirty="0">
                <a:solidFill>
                  <a:schemeClr val="tx2"/>
                </a:solidFill>
              </a:rPr>
              <a:t> </a:t>
            </a:r>
            <a:r>
              <a:rPr lang="en-US" dirty="0">
                <a:solidFill>
                  <a:schemeClr val="tx2"/>
                </a:solidFill>
                <a:hlinkClick r:id="rId6"/>
              </a:rPr>
              <a:t>$</a:t>
            </a:r>
            <a:r>
              <a:rPr lang="en-US" dirty="0" smtClean="0">
                <a:solidFill>
                  <a:schemeClr val="tx2"/>
                </a:solidFill>
                <a:hlinkClick r:id="rId6"/>
              </a:rPr>
              <a:t>207M</a:t>
            </a:r>
            <a:endParaRPr lang="en-US" dirty="0" smtClean="0">
              <a:solidFill>
                <a:schemeClr val="tx2"/>
              </a:solidFill>
            </a:endParaRPr>
          </a:p>
          <a:p>
            <a:pPr marL="285750" indent="-285750">
              <a:buFont typeface="Arial" charset="0"/>
              <a:buChar char="•"/>
            </a:pPr>
            <a:r>
              <a:rPr lang="en-US" dirty="0" smtClean="0">
                <a:solidFill>
                  <a:schemeClr val="tx2"/>
                </a:solidFill>
              </a:rPr>
              <a:t>Valuation:                      </a:t>
            </a:r>
            <a:r>
              <a:rPr lang="en-US" dirty="0" smtClean="0">
                <a:solidFill>
                  <a:schemeClr val="tx2"/>
                </a:solidFill>
                <a:hlinkClick r:id="rId6"/>
              </a:rPr>
              <a:t>$900M</a:t>
            </a:r>
            <a:endParaRPr lang="en-US" dirty="0">
              <a:solidFill>
                <a:schemeClr val="tx2"/>
              </a:solidFill>
            </a:endParaRPr>
          </a:p>
          <a:p>
            <a:pPr marL="285750" indent="-285750">
              <a:buFont typeface="Arial" charset="0"/>
              <a:buChar char="•"/>
            </a:pPr>
            <a:endParaRPr lang="en-US" dirty="0">
              <a:solidFill>
                <a:prstClr val="black"/>
              </a:solidFill>
            </a:endParaRPr>
          </a:p>
        </p:txBody>
      </p:sp>
      <p:sp>
        <p:nvSpPr>
          <p:cNvPr id="15" name="Title 1"/>
          <p:cNvSpPr>
            <a:spLocks noGrp="1"/>
          </p:cNvSpPr>
          <p:nvPr>
            <p:ph type="title"/>
          </p:nvPr>
        </p:nvSpPr>
        <p:spPr>
          <a:xfrm>
            <a:off x="334963" y="188913"/>
            <a:ext cx="10082212" cy="598487"/>
          </a:xfrm>
        </p:spPr>
        <p:txBody>
          <a:bodyPr/>
          <a:lstStyle/>
          <a:p>
            <a:pPr algn="l">
              <a:spcBef>
                <a:spcPct val="20000"/>
              </a:spcBef>
            </a:pPr>
            <a:r>
              <a:rPr lang="en-GB" sz="3200" b="1" dirty="0">
                <a:solidFill>
                  <a:srgbClr val="97281D"/>
                </a:solidFill>
                <a:latin typeface="Zurich BT" panose="020B0603020202030204" pitchFamily="34" charset="0"/>
                <a:ea typeface="+mn-ea"/>
                <a:cs typeface="+mn-cs"/>
              </a:rPr>
              <a:t>How Success looks like</a:t>
            </a:r>
            <a:endParaRPr lang="en-US" sz="3200" b="1" dirty="0">
              <a:solidFill>
                <a:srgbClr val="97281D"/>
              </a:solidFill>
              <a:latin typeface="Zurich BT" panose="020B0603020202030204" pitchFamily="34" charset="0"/>
              <a:ea typeface="+mn-ea"/>
              <a:cs typeface="+mn-cs"/>
            </a:endParaRPr>
          </a:p>
        </p:txBody>
      </p:sp>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4046" y="1986223"/>
            <a:ext cx="1634067" cy="435751"/>
          </a:xfrm>
          <a:prstGeom prst="rect">
            <a:avLst/>
          </a:prstGeom>
        </p:spPr>
      </p:pic>
      <p:sp>
        <p:nvSpPr>
          <p:cNvPr id="17" name="Rectangle 16"/>
          <p:cNvSpPr/>
          <p:nvPr/>
        </p:nvSpPr>
        <p:spPr>
          <a:xfrm>
            <a:off x="8472035" y="1465434"/>
            <a:ext cx="3719965" cy="1477328"/>
          </a:xfrm>
          <a:prstGeom prst="rect">
            <a:avLst/>
          </a:prstGeom>
        </p:spPr>
        <p:txBody>
          <a:bodyPr wrap="square">
            <a:spAutoFit/>
          </a:bodyPr>
          <a:lstStyle/>
          <a:p>
            <a:pPr marL="285750" indent="-285750">
              <a:buFont typeface="Arial" charset="0"/>
              <a:buChar char="•"/>
            </a:pPr>
            <a:r>
              <a:rPr lang="en-US" dirty="0" smtClean="0">
                <a:solidFill>
                  <a:schemeClr val="tx2"/>
                </a:solidFill>
              </a:rPr>
              <a:t>Founded :                      2015</a:t>
            </a:r>
          </a:p>
          <a:p>
            <a:pPr marL="285750" indent="-285750">
              <a:buFont typeface="Arial" charset="0"/>
              <a:buChar char="•"/>
            </a:pPr>
            <a:r>
              <a:rPr lang="en-US" dirty="0" smtClean="0">
                <a:solidFill>
                  <a:schemeClr val="tx2"/>
                </a:solidFill>
              </a:rPr>
              <a:t>Number of users:           2.5M</a:t>
            </a:r>
            <a:endParaRPr lang="en-US" dirty="0">
              <a:solidFill>
                <a:schemeClr val="tx2"/>
              </a:solidFill>
            </a:endParaRPr>
          </a:p>
          <a:p>
            <a:pPr marL="285750" indent="-285750">
              <a:buFont typeface="Arial" charset="0"/>
              <a:buChar char="•"/>
            </a:pPr>
            <a:r>
              <a:rPr lang="en-US" dirty="0" smtClean="0">
                <a:solidFill>
                  <a:schemeClr val="tx2"/>
                </a:solidFill>
              </a:rPr>
              <a:t>Total </a:t>
            </a:r>
            <a:r>
              <a:rPr lang="en-US" dirty="0">
                <a:solidFill>
                  <a:schemeClr val="tx2"/>
                </a:solidFill>
              </a:rPr>
              <a:t>Funding </a:t>
            </a:r>
            <a:r>
              <a:rPr lang="en-US" dirty="0" smtClean="0">
                <a:solidFill>
                  <a:schemeClr val="tx2"/>
                </a:solidFill>
              </a:rPr>
              <a:t>Amount:</a:t>
            </a:r>
            <a:r>
              <a:rPr lang="en-US" dirty="0">
                <a:solidFill>
                  <a:schemeClr val="tx2"/>
                </a:solidFill>
              </a:rPr>
              <a:t> </a:t>
            </a:r>
            <a:r>
              <a:rPr lang="en-US" dirty="0" smtClean="0">
                <a:solidFill>
                  <a:schemeClr val="tx2"/>
                </a:solidFill>
              </a:rPr>
              <a:t>  </a:t>
            </a:r>
            <a:r>
              <a:rPr lang="en-US" dirty="0" smtClean="0">
                <a:solidFill>
                  <a:schemeClr val="tx2"/>
                </a:solidFill>
                <a:hlinkClick r:id="rId6"/>
              </a:rPr>
              <a:t>$181M</a:t>
            </a:r>
            <a:endParaRPr lang="en-US" dirty="0" smtClean="0">
              <a:solidFill>
                <a:schemeClr val="tx2"/>
              </a:solidFill>
            </a:endParaRPr>
          </a:p>
          <a:p>
            <a:pPr marL="285750" indent="-285750">
              <a:buFont typeface="Arial" charset="0"/>
              <a:buChar char="•"/>
            </a:pPr>
            <a:r>
              <a:rPr lang="en-US" dirty="0" smtClean="0">
                <a:solidFill>
                  <a:schemeClr val="tx2"/>
                </a:solidFill>
              </a:rPr>
              <a:t>Valuation:                       </a:t>
            </a:r>
            <a:r>
              <a:rPr lang="en-US" dirty="0" smtClean="0">
                <a:solidFill>
                  <a:schemeClr val="tx2"/>
                </a:solidFill>
                <a:hlinkClick r:id="rId6"/>
              </a:rPr>
              <a:t>$350M</a:t>
            </a:r>
            <a:endParaRPr lang="en-US" dirty="0">
              <a:solidFill>
                <a:schemeClr val="tx2"/>
              </a:solidFill>
            </a:endParaRPr>
          </a:p>
          <a:p>
            <a:pPr marL="285750" indent="-285750">
              <a:buFont typeface="Arial" charset="0"/>
              <a:buChar char="•"/>
            </a:pPr>
            <a:endParaRPr lang="en-US" dirty="0">
              <a:solidFill>
                <a:prstClr val="black"/>
              </a:solidFill>
            </a:endParaRPr>
          </a:p>
        </p:txBody>
      </p:sp>
      <p:sp>
        <p:nvSpPr>
          <p:cNvPr id="2" name="TextBox 1"/>
          <p:cNvSpPr txBox="1"/>
          <p:nvPr/>
        </p:nvSpPr>
        <p:spPr>
          <a:xfrm>
            <a:off x="5957047" y="5332632"/>
            <a:ext cx="874059" cy="369332"/>
          </a:xfrm>
          <a:prstGeom prst="rect">
            <a:avLst/>
          </a:prstGeom>
          <a:noFill/>
        </p:spPr>
        <p:txBody>
          <a:bodyPr wrap="square" rtlCol="0">
            <a:spAutoFit/>
          </a:bodyPr>
          <a:lstStyle/>
          <a:p>
            <a:r>
              <a:rPr lang="en-US" b="1" u="sng" dirty="0" smtClean="0">
                <a:solidFill>
                  <a:schemeClr val="tx2"/>
                </a:solidFill>
                <a:hlinkClick r:id="rId8" action="ppaction://hlinksldjump"/>
              </a:rPr>
              <a:t>Video</a:t>
            </a:r>
            <a:endParaRPr lang="en-US" b="1" u="sng" dirty="0">
              <a:solidFill>
                <a:schemeClr val="tx2"/>
              </a:solidFill>
            </a:endParaRPr>
          </a:p>
        </p:txBody>
      </p:sp>
      <p:sp>
        <p:nvSpPr>
          <p:cNvPr id="18" name="TextBox 17"/>
          <p:cNvSpPr txBox="1"/>
          <p:nvPr/>
        </p:nvSpPr>
        <p:spPr>
          <a:xfrm>
            <a:off x="10058400" y="6415439"/>
            <a:ext cx="1197735" cy="307777"/>
          </a:xfrm>
          <a:prstGeom prst="rect">
            <a:avLst/>
          </a:prstGeom>
          <a:noFill/>
        </p:spPr>
        <p:txBody>
          <a:bodyPr wrap="square" rtlCol="0">
            <a:spAutoFit/>
          </a:bodyPr>
          <a:lstStyle/>
          <a:p>
            <a:r>
              <a:rPr lang="en-US" sz="1400" dirty="0" smtClean="0">
                <a:hlinkClick r:id="rId9" action="ppaction://hlinksldjump"/>
              </a:rPr>
              <a:t>Appendix</a:t>
            </a:r>
            <a:endParaRPr lang="en-US" sz="1400" dirty="0"/>
          </a:p>
        </p:txBody>
      </p:sp>
    </p:spTree>
    <p:extLst>
      <p:ext uri="{BB962C8B-B14F-4D97-AF65-F5344CB8AC3E}">
        <p14:creationId xmlns:p14="http://schemas.microsoft.com/office/powerpoint/2010/main" val="23255159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1"/>
          <p:cNvPicPr>
            <a:picLocks noChangeAspect="1"/>
          </p:cNvPicPr>
          <p:nvPr/>
        </p:nvPicPr>
        <p:blipFill>
          <a:blip r:embed="rId2">
            <a:extLst>
              <a:ext uri="{28A0092B-C50C-407E-A947-70E740481C1C}">
                <a14:useLocalDpi xmlns:a14="http://schemas.microsoft.com/office/drawing/2010/main" val="0"/>
              </a:ext>
            </a:extLst>
          </a:blip>
          <a:srcRect t="37463" b="37537"/>
          <a:stretch>
            <a:fillRect/>
          </a:stretch>
        </p:blipFill>
        <p:spPr bwMode="auto">
          <a:xfrm>
            <a:off x="7424738" y="981075"/>
            <a:ext cx="213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6"/>
          <p:cNvPicPr>
            <a:picLocks noChangeAspect="1"/>
          </p:cNvPicPr>
          <p:nvPr/>
        </p:nvPicPr>
        <p:blipFill>
          <a:blip r:embed="rId3">
            <a:extLst>
              <a:ext uri="{28A0092B-C50C-407E-A947-70E740481C1C}">
                <a14:useLocalDpi xmlns:a14="http://schemas.microsoft.com/office/drawing/2010/main" val="0"/>
              </a:ext>
            </a:extLst>
          </a:blip>
          <a:srcRect t="31548" b="32738"/>
          <a:stretch>
            <a:fillRect/>
          </a:stretch>
        </p:blipFill>
        <p:spPr bwMode="auto">
          <a:xfrm>
            <a:off x="9859963" y="5892800"/>
            <a:ext cx="18288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Placeholder 1"/>
          <p:cNvSpPr>
            <a:spLocks noGrp="1"/>
          </p:cNvSpPr>
          <p:nvPr>
            <p:ph type="body" sz="quarter" idx="12"/>
          </p:nvPr>
        </p:nvSpPr>
        <p:spPr bwMode="auto">
          <a:xfrm>
            <a:off x="204788" y="236538"/>
            <a:ext cx="6916738"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The API Spectrum	</a:t>
            </a:r>
          </a:p>
        </p:txBody>
      </p:sp>
      <p:sp>
        <p:nvSpPr>
          <p:cNvPr id="5" name="Text Placeholder 4"/>
          <p:cNvSpPr>
            <a:spLocks noGrp="1"/>
          </p:cNvSpPr>
          <p:nvPr>
            <p:ph type="body" sz="quarter" idx="16"/>
          </p:nvPr>
        </p:nvSpPr>
        <p:spPr>
          <a:xfrm>
            <a:off x="6477001" y="2379663"/>
            <a:ext cx="1219200" cy="457200"/>
          </a:xfrm>
        </p:spPr>
        <p:txBody>
          <a:bodyPr/>
          <a:lstStyle/>
          <a:p>
            <a:pPr>
              <a:defRPr/>
            </a:pPr>
            <a:r>
              <a:rPr lang="en-US" sz="1800" dirty="0">
                <a:solidFill>
                  <a:schemeClr val="accent3"/>
                </a:solidFill>
              </a:rPr>
              <a:t>OPEN API</a:t>
            </a:r>
          </a:p>
        </p:txBody>
      </p:sp>
      <p:sp>
        <p:nvSpPr>
          <p:cNvPr id="36870" name="Slide Number Placeholder 5"/>
          <p:cNvSpPr>
            <a:spLocks noGrp="1"/>
          </p:cNvSpPr>
          <p:nvPr>
            <p:ph type="sldNum" sz="quarter" idx="19"/>
          </p:nvPr>
        </p:nvSpPr>
        <p:spPr bwMode="auto">
          <a:xfrm>
            <a:off x="11177588" y="6400801"/>
            <a:ext cx="609600" cy="36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39</a:t>
            </a:r>
          </a:p>
        </p:txBody>
      </p:sp>
      <p:sp>
        <p:nvSpPr>
          <p:cNvPr id="8" name="Rectangle 7"/>
          <p:cNvSpPr/>
          <p:nvPr/>
        </p:nvSpPr>
        <p:spPr>
          <a:xfrm>
            <a:off x="98426" y="2736851"/>
            <a:ext cx="2133600" cy="138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prstClr val="white"/>
                </a:solidFill>
              </a:rPr>
              <a:t>PRIVATE</a:t>
            </a:r>
            <a:endParaRPr lang="en-US" sz="1600" dirty="0">
              <a:solidFill>
                <a:prstClr val="white"/>
              </a:solidFill>
            </a:endParaRPr>
          </a:p>
          <a:p>
            <a:pPr algn="ctr" defTabSz="912813" eaLnBrk="0" fontAlgn="base" hangingPunct="0">
              <a:spcBef>
                <a:spcPct val="0"/>
              </a:spcBef>
              <a:spcAft>
                <a:spcPct val="0"/>
              </a:spcAft>
              <a:defRPr/>
            </a:pPr>
            <a:r>
              <a:rPr lang="en-US" sz="1400" dirty="0">
                <a:solidFill>
                  <a:prstClr val="white"/>
                </a:solidFill>
              </a:rPr>
              <a:t>Closed API that is accessible to the broker only</a:t>
            </a:r>
          </a:p>
        </p:txBody>
      </p:sp>
      <p:sp>
        <p:nvSpPr>
          <p:cNvPr id="9" name="Rectangle 8"/>
          <p:cNvSpPr/>
          <p:nvPr/>
        </p:nvSpPr>
        <p:spPr>
          <a:xfrm>
            <a:off x="2670176" y="2736851"/>
            <a:ext cx="2133600" cy="1381125"/>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PARTNER</a:t>
            </a:r>
            <a:endParaRPr lang="en-US" sz="1600" dirty="0">
              <a:solidFill>
                <a:srgbClr val="053C6D"/>
              </a:solidFill>
            </a:endParaRPr>
          </a:p>
          <a:p>
            <a:pPr algn="ctr" defTabSz="912813" eaLnBrk="0" fontAlgn="base" hangingPunct="0">
              <a:spcBef>
                <a:spcPct val="0"/>
              </a:spcBef>
              <a:spcAft>
                <a:spcPct val="0"/>
              </a:spcAft>
              <a:defRPr/>
            </a:pPr>
            <a:r>
              <a:rPr lang="en-US" sz="1600" dirty="0">
                <a:solidFill>
                  <a:srgbClr val="053C6D"/>
                </a:solidFill>
              </a:rPr>
              <a:t>Open API That is accessible to our preferred partners</a:t>
            </a:r>
          </a:p>
        </p:txBody>
      </p:sp>
      <p:sp>
        <p:nvSpPr>
          <p:cNvPr id="10" name="Rectangle 9"/>
          <p:cNvSpPr/>
          <p:nvPr/>
        </p:nvSpPr>
        <p:spPr>
          <a:xfrm>
            <a:off x="5122863" y="2736851"/>
            <a:ext cx="2133600" cy="1381125"/>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MEMBER</a:t>
            </a:r>
            <a:endParaRPr lang="en-US" sz="1600" dirty="0">
              <a:solidFill>
                <a:srgbClr val="053C6D"/>
              </a:solidFill>
            </a:endParaRPr>
          </a:p>
          <a:p>
            <a:pPr algn="ctr" defTabSz="912813" eaLnBrk="0" fontAlgn="base" hangingPunct="0">
              <a:spcBef>
                <a:spcPct val="0"/>
              </a:spcBef>
              <a:spcAft>
                <a:spcPct val="0"/>
              </a:spcAft>
              <a:defRPr/>
            </a:pPr>
            <a:r>
              <a:rPr lang="en-US" sz="1600" dirty="0">
                <a:solidFill>
                  <a:srgbClr val="053C6D"/>
                </a:solidFill>
              </a:rPr>
              <a:t>Open API accessible to members belonging to a community</a:t>
            </a:r>
          </a:p>
        </p:txBody>
      </p:sp>
      <p:sp>
        <p:nvSpPr>
          <p:cNvPr id="11" name="Rectangle 10"/>
          <p:cNvSpPr/>
          <p:nvPr/>
        </p:nvSpPr>
        <p:spPr>
          <a:xfrm>
            <a:off x="7364413" y="2736851"/>
            <a:ext cx="2254250" cy="1381125"/>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ACQUAINTANCE</a:t>
            </a:r>
            <a:endParaRPr lang="en-US" sz="1600" dirty="0">
              <a:solidFill>
                <a:srgbClr val="053C6D"/>
              </a:solidFill>
            </a:endParaRPr>
          </a:p>
          <a:p>
            <a:pPr algn="ctr" defTabSz="912813" eaLnBrk="0" fontAlgn="base" hangingPunct="0">
              <a:spcBef>
                <a:spcPct val="0"/>
              </a:spcBef>
              <a:spcAft>
                <a:spcPct val="0"/>
              </a:spcAft>
              <a:defRPr/>
            </a:pPr>
            <a:r>
              <a:rPr lang="en-US" sz="1600" dirty="0">
                <a:solidFill>
                  <a:srgbClr val="053C6D"/>
                </a:solidFill>
              </a:rPr>
              <a:t>Open API accessible to anyone complying with preferred requirements</a:t>
            </a:r>
          </a:p>
        </p:txBody>
      </p:sp>
      <p:sp>
        <p:nvSpPr>
          <p:cNvPr id="12" name="Rectangle 11"/>
          <p:cNvSpPr/>
          <p:nvPr/>
        </p:nvSpPr>
        <p:spPr>
          <a:xfrm>
            <a:off x="9753601" y="2736851"/>
            <a:ext cx="2133600" cy="1381125"/>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PUBLIC</a:t>
            </a:r>
            <a:endParaRPr lang="en-US" sz="1600" dirty="0">
              <a:solidFill>
                <a:srgbClr val="053C6D"/>
              </a:solidFill>
            </a:endParaRPr>
          </a:p>
          <a:p>
            <a:pPr algn="ctr" defTabSz="912813" eaLnBrk="0" fontAlgn="base" hangingPunct="0">
              <a:spcBef>
                <a:spcPct val="0"/>
              </a:spcBef>
              <a:spcAft>
                <a:spcPct val="0"/>
              </a:spcAft>
              <a:defRPr/>
            </a:pPr>
            <a:r>
              <a:rPr lang="en-US" sz="1600" dirty="0">
                <a:solidFill>
                  <a:srgbClr val="053C6D"/>
                </a:solidFill>
              </a:rPr>
              <a:t>Open API accessible to anyone typically involving basic regulation</a:t>
            </a:r>
          </a:p>
        </p:txBody>
      </p:sp>
      <p:sp>
        <p:nvSpPr>
          <p:cNvPr id="17" name="Left Brace 16"/>
          <p:cNvSpPr/>
          <p:nvPr/>
        </p:nvSpPr>
        <p:spPr>
          <a:xfrm rot="16200000">
            <a:off x="2469358" y="2817020"/>
            <a:ext cx="449263" cy="3406775"/>
          </a:xfrm>
          <a:prstGeom prst="leftBrace">
            <a:avLst>
              <a:gd name="adj1" fmla="val 84647"/>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defTabSz="912813" eaLnBrk="0" fontAlgn="base" hangingPunct="0">
              <a:spcBef>
                <a:spcPct val="0"/>
              </a:spcBef>
              <a:spcAft>
                <a:spcPct val="0"/>
              </a:spcAft>
              <a:defRPr/>
            </a:pPr>
            <a:endParaRPr lang="en-US" sz="1900">
              <a:solidFill>
                <a:prstClr val="black"/>
              </a:solidFill>
            </a:endParaRPr>
          </a:p>
        </p:txBody>
      </p:sp>
      <p:sp>
        <p:nvSpPr>
          <p:cNvPr id="18" name="Rectangle 17"/>
          <p:cNvSpPr/>
          <p:nvPr/>
        </p:nvSpPr>
        <p:spPr>
          <a:xfrm>
            <a:off x="457201" y="4876800"/>
            <a:ext cx="4495800" cy="685800"/>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900" dirty="0">
                <a:solidFill>
                  <a:srgbClr val="053C6D"/>
                </a:solidFill>
              </a:rPr>
              <a:t>Need for IBM Connect, Oracle apiary or Google APIGEE </a:t>
            </a:r>
          </a:p>
        </p:txBody>
      </p:sp>
      <p:sp>
        <p:nvSpPr>
          <p:cNvPr id="19" name="Text Placeholder 4"/>
          <p:cNvSpPr>
            <a:spLocks noGrp="1"/>
          </p:cNvSpPr>
          <p:nvPr>
            <p:ph type="body" sz="quarter" idx="16"/>
          </p:nvPr>
        </p:nvSpPr>
        <p:spPr>
          <a:xfrm>
            <a:off x="566738" y="2387600"/>
            <a:ext cx="1765300" cy="381000"/>
          </a:xfrm>
        </p:spPr>
        <p:txBody>
          <a:bodyPr/>
          <a:lstStyle/>
          <a:p>
            <a:pPr>
              <a:defRPr/>
            </a:pPr>
            <a:r>
              <a:rPr lang="en-US" sz="1800" dirty="0">
                <a:solidFill>
                  <a:schemeClr val="accent3"/>
                </a:solidFill>
              </a:rPr>
              <a:t>CLOSED API</a:t>
            </a:r>
          </a:p>
        </p:txBody>
      </p:sp>
      <p:cxnSp>
        <p:nvCxnSpPr>
          <p:cNvPr id="21" name="Straight Arrow Connector 20"/>
          <p:cNvCxnSpPr/>
          <p:nvPr/>
        </p:nvCxnSpPr>
        <p:spPr>
          <a:xfrm flipH="1">
            <a:off x="2528889" y="2547938"/>
            <a:ext cx="3840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34313" y="2533650"/>
            <a:ext cx="3932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52401" y="2547938"/>
            <a:ext cx="457200" cy="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981201" y="2547938"/>
            <a:ext cx="457200" cy="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6883" name="Picture 36"/>
          <p:cNvPicPr>
            <a:picLocks noChangeAspect="1"/>
          </p:cNvPicPr>
          <p:nvPr/>
        </p:nvPicPr>
        <p:blipFill>
          <a:blip r:embed="rId4">
            <a:extLst>
              <a:ext uri="{28A0092B-C50C-407E-A947-70E740481C1C}">
                <a14:useLocalDpi xmlns:a14="http://schemas.microsoft.com/office/drawing/2010/main" val="0"/>
              </a:ext>
            </a:extLst>
          </a:blip>
          <a:srcRect t="18311" b="31689"/>
          <a:stretch>
            <a:fillRect/>
          </a:stretch>
        </p:blipFill>
        <p:spPr bwMode="auto">
          <a:xfrm>
            <a:off x="9645652" y="358776"/>
            <a:ext cx="22558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4" name="Picture 38"/>
          <p:cNvPicPr>
            <a:picLocks noChangeAspect="1"/>
          </p:cNvPicPr>
          <p:nvPr/>
        </p:nvPicPr>
        <p:blipFill>
          <a:blip r:embed="rId5">
            <a:extLst>
              <a:ext uri="{28A0092B-C50C-407E-A947-70E740481C1C}">
                <a14:useLocalDpi xmlns:a14="http://schemas.microsoft.com/office/drawing/2010/main" val="0"/>
              </a:ext>
            </a:extLst>
          </a:blip>
          <a:srcRect l="18204" r="20580"/>
          <a:stretch>
            <a:fillRect/>
          </a:stretch>
        </p:blipFill>
        <p:spPr bwMode="auto">
          <a:xfrm>
            <a:off x="304801" y="1419225"/>
            <a:ext cx="16764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5" name="Picture 3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12377" y="981075"/>
            <a:ext cx="14255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6" name="Picture 4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6052" y="4379913"/>
            <a:ext cx="160178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7" name="Picture 4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49564" y="1560513"/>
            <a:ext cx="1776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8" name="Picture 4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439401" y="1914526"/>
            <a:ext cx="7620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9" name="Picture 47"/>
          <p:cNvPicPr>
            <a:picLocks noChangeAspect="1"/>
          </p:cNvPicPr>
          <p:nvPr/>
        </p:nvPicPr>
        <p:blipFill>
          <a:blip r:embed="rId10">
            <a:extLst>
              <a:ext uri="{28A0092B-C50C-407E-A947-70E740481C1C}">
                <a14:useLocalDpi xmlns:a14="http://schemas.microsoft.com/office/drawing/2010/main" val="0"/>
              </a:ext>
            </a:extLst>
          </a:blip>
          <a:srcRect b="12088"/>
          <a:stretch>
            <a:fillRect/>
          </a:stretch>
        </p:blipFill>
        <p:spPr bwMode="auto">
          <a:xfrm>
            <a:off x="9859963" y="4951413"/>
            <a:ext cx="1981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0" name="Picture 45"/>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26663" y="4302125"/>
            <a:ext cx="1295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1" name="Picture 4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124826" y="5287963"/>
            <a:ext cx="1033462"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2" name="Picture 5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64452" y="227013"/>
            <a:ext cx="16525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3" name="Picture 2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66051" y="1631950"/>
            <a:ext cx="1752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4"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165226" y="5689601"/>
            <a:ext cx="1066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820864" y="6219826"/>
            <a:ext cx="25050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96" name="Group 6"/>
          <p:cNvGrpSpPr>
            <a:grpSpLocks/>
          </p:cNvGrpSpPr>
          <p:nvPr/>
        </p:nvGrpSpPr>
        <p:grpSpPr bwMode="auto">
          <a:xfrm>
            <a:off x="2328864" y="5667376"/>
            <a:ext cx="2746375" cy="561975"/>
            <a:chOff x="2327534" y="5667780"/>
            <a:chExt cx="2745761" cy="561975"/>
          </a:xfrm>
        </p:grpSpPr>
        <p:pic>
          <p:nvPicPr>
            <p:cNvPr id="36897" name="Picture 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587395" y="5667780"/>
              <a:ext cx="14859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8" name="Picture 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327534" y="5721683"/>
              <a:ext cx="1301136" cy="4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539144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015283-3785-4B4F-B706-564D1E423828}" type="slidenum">
              <a:rPr lang="en-GB" altLang="en-US" smtClean="0"/>
              <a:pPr/>
              <a:t>111</a:t>
            </a:fld>
            <a:endParaRPr lang="en-GB" altLang="en-US" smtClean="0"/>
          </a:p>
        </p:txBody>
      </p:sp>
      <p:pic>
        <p:nvPicPr>
          <p:cNvPr id="37891" name="Picture 2" descr="Magic Quadrant for Full Life Cycle API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9" y="147639"/>
            <a:ext cx="6621463"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9389" y="4906964"/>
            <a:ext cx="2466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3" name="Group 29"/>
          <p:cNvGrpSpPr>
            <a:grpSpLocks/>
          </p:cNvGrpSpPr>
          <p:nvPr/>
        </p:nvGrpSpPr>
        <p:grpSpPr bwMode="auto">
          <a:xfrm>
            <a:off x="74614" y="2876550"/>
            <a:ext cx="5216525" cy="1847850"/>
            <a:chOff x="73529" y="2495542"/>
            <a:chExt cx="5215646" cy="1847858"/>
          </a:xfrm>
        </p:grpSpPr>
        <p:grpSp>
          <p:nvGrpSpPr>
            <p:cNvPr id="37910" name="Group 1"/>
            <p:cNvGrpSpPr>
              <a:grpSpLocks/>
            </p:cNvGrpSpPr>
            <p:nvPr/>
          </p:nvGrpSpPr>
          <p:grpSpPr bwMode="auto">
            <a:xfrm>
              <a:off x="1217612" y="2567471"/>
              <a:ext cx="2606212" cy="451521"/>
              <a:chOff x="4579022" y="1404441"/>
              <a:chExt cx="2976264" cy="561975"/>
            </a:xfrm>
          </p:grpSpPr>
          <p:pic>
            <p:nvPicPr>
              <p:cNvPr id="3791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9386" y="1404441"/>
                <a:ext cx="14859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9022" y="1404441"/>
                <a:ext cx="1455558" cy="50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11"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300" y="3072818"/>
              <a:ext cx="1776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2" name="Picture 4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195" y="3644791"/>
              <a:ext cx="1190683" cy="50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3" name="Picture 46"/>
            <p:cNvPicPr>
              <a:picLocks noChangeAspect="1"/>
            </p:cNvPicPr>
            <p:nvPr/>
          </p:nvPicPr>
          <p:blipFill>
            <a:blip r:embed="rId8">
              <a:extLst>
                <a:ext uri="{28A0092B-C50C-407E-A947-70E740481C1C}">
                  <a14:useLocalDpi xmlns:a14="http://schemas.microsoft.com/office/drawing/2010/main" val="0"/>
                </a:ext>
              </a:extLst>
            </a:blip>
            <a:srcRect t="31548" b="32738"/>
            <a:stretch>
              <a:fillRect/>
            </a:stretch>
          </p:blipFill>
          <p:spPr bwMode="auto">
            <a:xfrm>
              <a:off x="3606951" y="3018197"/>
              <a:ext cx="1350441" cy="48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39726" y="3117837"/>
              <a:ext cx="1246980" cy="42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43713" y="3742876"/>
              <a:ext cx="1275279" cy="52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p:cNvSpPr/>
            <p:nvPr/>
          </p:nvSpPr>
          <p:spPr>
            <a:xfrm>
              <a:off x="73529" y="2495542"/>
              <a:ext cx="5215646" cy="18478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pic>
          <p:nvPicPr>
            <p:cNvPr id="37917" name="Picture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15965" y="3682785"/>
              <a:ext cx="1447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4" name="Group 28"/>
          <p:cNvGrpSpPr>
            <a:grpSpLocks/>
          </p:cNvGrpSpPr>
          <p:nvPr/>
        </p:nvGrpSpPr>
        <p:grpSpPr bwMode="auto">
          <a:xfrm>
            <a:off x="74614" y="819150"/>
            <a:ext cx="5216525" cy="1847850"/>
            <a:chOff x="73529" y="235671"/>
            <a:chExt cx="5215646" cy="1847858"/>
          </a:xfrm>
        </p:grpSpPr>
        <p:grpSp>
          <p:nvGrpSpPr>
            <p:cNvPr id="37903" name="Group 22"/>
            <p:cNvGrpSpPr>
              <a:grpSpLocks/>
            </p:cNvGrpSpPr>
            <p:nvPr/>
          </p:nvGrpSpPr>
          <p:grpSpPr bwMode="auto">
            <a:xfrm>
              <a:off x="1176000" y="235671"/>
              <a:ext cx="2960359" cy="600222"/>
              <a:chOff x="7366546" y="1189563"/>
              <a:chExt cx="3731748" cy="867748"/>
            </a:xfrm>
          </p:grpSpPr>
          <p:pic>
            <p:nvPicPr>
              <p:cNvPr id="37908" name="Picture 1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366546" y="1189563"/>
                <a:ext cx="1214847" cy="86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9" name="Picture 2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503402" y="1409843"/>
                <a:ext cx="2594892" cy="44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04" name="Picture 51"/>
            <p:cNvPicPr>
              <a:picLocks noChangeAspect="1"/>
            </p:cNvPicPr>
            <p:nvPr/>
          </p:nvPicPr>
          <p:blipFill>
            <a:blip r:embed="rId14">
              <a:extLst>
                <a:ext uri="{28A0092B-C50C-407E-A947-70E740481C1C}">
                  <a14:useLocalDpi xmlns:a14="http://schemas.microsoft.com/office/drawing/2010/main" val="0"/>
                </a:ext>
              </a:extLst>
            </a:blip>
            <a:srcRect t="37463" b="37537"/>
            <a:stretch>
              <a:fillRect/>
            </a:stretch>
          </p:blipFill>
          <p:spPr bwMode="auto">
            <a:xfrm>
              <a:off x="1688208" y="1070883"/>
              <a:ext cx="213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Picture 50"/>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04609" y="988333"/>
              <a:ext cx="16525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73529" y="235671"/>
              <a:ext cx="5215646" cy="18478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pic>
          <p:nvPicPr>
            <p:cNvPr id="37907" name="Picture 2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686136" y="1057003"/>
              <a:ext cx="1327330" cy="5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5" name="Group 30"/>
          <p:cNvGrpSpPr>
            <a:grpSpLocks/>
          </p:cNvGrpSpPr>
          <p:nvPr/>
        </p:nvGrpSpPr>
        <p:grpSpPr bwMode="auto">
          <a:xfrm>
            <a:off x="74614" y="4876800"/>
            <a:ext cx="5216525" cy="1847850"/>
            <a:chOff x="73529" y="4794126"/>
            <a:chExt cx="5215646" cy="1847858"/>
          </a:xfrm>
        </p:grpSpPr>
        <p:sp>
          <p:nvSpPr>
            <p:cNvPr id="23" name="Rounded Rectangle 22"/>
            <p:cNvSpPr/>
            <p:nvPr/>
          </p:nvSpPr>
          <p:spPr>
            <a:xfrm>
              <a:off x="73529" y="4794126"/>
              <a:ext cx="5215646" cy="18478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pic>
          <p:nvPicPr>
            <p:cNvPr id="37898" name="Picture 21"/>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61328" y="5357692"/>
              <a:ext cx="13525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4"/>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854903" y="5357692"/>
              <a:ext cx="14382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2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551432" y="5291016"/>
              <a:ext cx="1238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2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93440" y="5856963"/>
              <a:ext cx="2466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27"/>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676652" y="5780763"/>
              <a:ext cx="8763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896" name="Text Placeholder 1"/>
          <p:cNvSpPr txBox="1">
            <a:spLocks/>
          </p:cNvSpPr>
          <p:nvPr/>
        </p:nvSpPr>
        <p:spPr bwMode="auto">
          <a:xfrm>
            <a:off x="163513" y="152400"/>
            <a:ext cx="53228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cs typeface="Arial" panose="020B0604020202020204" pitchFamily="34" charset="0"/>
              </a:defRPr>
            </a:lvl1pPr>
            <a:lvl2pPr marL="741363" indent="-28416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3200" b="1">
                <a:solidFill>
                  <a:srgbClr val="97281D"/>
                </a:solidFill>
                <a:latin typeface="Zurich BT" pitchFamily="34" charset="0"/>
              </a:rPr>
              <a:t>API Technology Suites</a:t>
            </a:r>
            <a:r>
              <a:rPr lang="en-US" altLang="en-US" sz="3200">
                <a:solidFill>
                  <a:prstClr val="black"/>
                </a:solidFill>
                <a:latin typeface="Zurich BT" pitchFamily="34" charset="0"/>
              </a:rPr>
              <a:t>	</a:t>
            </a:r>
          </a:p>
        </p:txBody>
      </p:sp>
    </p:spTree>
    <p:extLst>
      <p:ext uri="{BB962C8B-B14F-4D97-AF65-F5344CB8AC3E}">
        <p14:creationId xmlns:p14="http://schemas.microsoft.com/office/powerpoint/2010/main" val="89843509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Strategic Options</a:t>
            </a:r>
          </a:p>
        </p:txBody>
      </p:sp>
      <p:sp>
        <p:nvSpPr>
          <p:cNvPr id="38915" name="Footer Placeholder 2"/>
          <p:cNvSpPr>
            <a:spLocks noGrp="1"/>
          </p:cNvSpPr>
          <p:nvPr>
            <p:ph type="ftr" sz="quarter" idx="18"/>
          </p:nvPr>
        </p:nvSpPr>
        <p:spPr bwMode="auto">
          <a:xfrm>
            <a:off x="1216027" y="6423026"/>
            <a:ext cx="457517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217613">
              <a:defRPr sz="1900">
                <a:solidFill>
                  <a:schemeClr val="tx1"/>
                </a:solidFill>
                <a:latin typeface="Arial" panose="020B0604020202020204" pitchFamily="34" charset="0"/>
                <a:cs typeface="Arial" panose="020B0604020202020204" pitchFamily="34" charset="0"/>
              </a:defRPr>
            </a:lvl1pPr>
            <a:lvl2pPr defTabSz="1217613">
              <a:defRPr sz="1900">
                <a:solidFill>
                  <a:schemeClr val="tx1"/>
                </a:solidFill>
                <a:latin typeface="Arial" panose="020B0604020202020204" pitchFamily="34" charset="0"/>
                <a:cs typeface="Arial" panose="020B0604020202020204" pitchFamily="34" charset="0"/>
              </a:defRPr>
            </a:lvl2pPr>
            <a:lvl3pPr defTabSz="1217613">
              <a:defRPr sz="1900">
                <a:solidFill>
                  <a:schemeClr val="tx1"/>
                </a:solidFill>
                <a:latin typeface="Arial" panose="020B0604020202020204" pitchFamily="34" charset="0"/>
                <a:cs typeface="Arial" panose="020B0604020202020204" pitchFamily="34" charset="0"/>
              </a:defRPr>
            </a:lvl3pPr>
            <a:lvl4pPr defTabSz="1217613">
              <a:defRPr sz="1900">
                <a:solidFill>
                  <a:schemeClr val="tx1"/>
                </a:solidFill>
                <a:latin typeface="Arial" panose="020B0604020202020204" pitchFamily="34" charset="0"/>
                <a:cs typeface="Arial" panose="020B0604020202020204" pitchFamily="34" charset="0"/>
              </a:defRPr>
            </a:lvl4pPr>
            <a:lvl5pPr defTabSz="1217613">
              <a:defRPr sz="1900">
                <a:solidFill>
                  <a:schemeClr val="tx1"/>
                </a:solidFill>
                <a:latin typeface="Arial" panose="020B0604020202020204" pitchFamily="34" charset="0"/>
                <a:cs typeface="Arial" panose="020B0604020202020204" pitchFamily="34" charset="0"/>
              </a:defRPr>
            </a:lvl5pPr>
            <a:lvl6pPr marL="22844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12176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r>
              <a:rPr lang="en-US" altLang="en-US" sz="1600">
                <a:solidFill>
                  <a:srgbClr val="1F497D"/>
                </a:solidFill>
                <a:latin typeface="Zurich BT" pitchFamily="34" charset="0"/>
              </a:rPr>
              <a:t>Source: Digital Team research </a:t>
            </a:r>
          </a:p>
          <a:p>
            <a:endParaRPr lang="en-US" altLang="en-US" sz="1600">
              <a:solidFill>
                <a:srgbClr val="1F497D"/>
              </a:solidFill>
              <a:latin typeface="Zurich BT" pitchFamily="34" charset="0"/>
            </a:endParaRPr>
          </a:p>
          <a:p>
            <a:endParaRPr lang="en-US" altLang="en-US" sz="1600">
              <a:solidFill>
                <a:srgbClr val="1F497D"/>
              </a:solidFill>
              <a:latin typeface="Zurich BT" pitchFamily="34" charset="0"/>
            </a:endParaRPr>
          </a:p>
        </p:txBody>
      </p:sp>
      <p:sp>
        <p:nvSpPr>
          <p:cNvPr id="38916" name="Slide Number Placeholder 5"/>
          <p:cNvSpPr>
            <a:spLocks noGrp="1"/>
          </p:cNvSpPr>
          <p:nvPr>
            <p:ph type="sldNum" sz="quarter" idx="19"/>
          </p:nvPr>
        </p:nvSpPr>
        <p:spPr bwMode="auto">
          <a:xfrm>
            <a:off x="11177588" y="6400801"/>
            <a:ext cx="609600" cy="36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41</a:t>
            </a:r>
          </a:p>
        </p:txBody>
      </p:sp>
      <p:grpSp>
        <p:nvGrpSpPr>
          <p:cNvPr id="38917" name="Group 71"/>
          <p:cNvGrpSpPr>
            <a:grpSpLocks/>
          </p:cNvGrpSpPr>
          <p:nvPr/>
        </p:nvGrpSpPr>
        <p:grpSpPr bwMode="auto">
          <a:xfrm>
            <a:off x="1600202" y="744539"/>
            <a:ext cx="9077325" cy="5673725"/>
            <a:chOff x="1598613" y="609599"/>
            <a:chExt cx="9077325" cy="5673729"/>
          </a:xfrm>
        </p:grpSpPr>
        <p:cxnSp>
          <p:nvCxnSpPr>
            <p:cNvPr id="21" name="Straight Arrow Connector 20"/>
            <p:cNvCxnSpPr/>
            <p:nvPr/>
          </p:nvCxnSpPr>
          <p:spPr>
            <a:xfrm flipH="1" flipV="1">
              <a:off x="6094413" y="1101724"/>
              <a:ext cx="19050" cy="2011363"/>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113463" y="3795713"/>
              <a:ext cx="0" cy="2011364"/>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1911350" y="3429001"/>
              <a:ext cx="3657600"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551613" y="3429001"/>
              <a:ext cx="3657600"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grpSp>
          <p:nvGrpSpPr>
            <p:cNvPr id="38922" name="Group 27"/>
            <p:cNvGrpSpPr>
              <a:grpSpLocks/>
            </p:cNvGrpSpPr>
            <p:nvPr/>
          </p:nvGrpSpPr>
          <p:grpSpPr bwMode="auto">
            <a:xfrm>
              <a:off x="2360612" y="1447800"/>
              <a:ext cx="3440112" cy="1752601"/>
              <a:chOff x="1370012" y="838200"/>
              <a:chExt cx="4496098" cy="2438401"/>
            </a:xfrm>
          </p:grpSpPr>
          <p:grpSp>
            <p:nvGrpSpPr>
              <p:cNvPr id="38945" name="Group 24"/>
              <p:cNvGrpSpPr>
                <a:grpSpLocks/>
              </p:cNvGrpSpPr>
              <p:nvPr/>
            </p:nvGrpSpPr>
            <p:grpSpPr bwMode="auto">
              <a:xfrm>
                <a:off x="1462339" y="990600"/>
                <a:ext cx="4403771" cy="2066237"/>
                <a:chOff x="1462339" y="990600"/>
                <a:chExt cx="4403771" cy="2066237"/>
              </a:xfrm>
            </p:grpSpPr>
            <p:sp>
              <p:nvSpPr>
                <p:cNvPr id="38" name="Rectangle 37"/>
                <p:cNvSpPr/>
                <p:nvPr/>
              </p:nvSpPr>
              <p:spPr>
                <a:xfrm>
                  <a:off x="3309954" y="990600"/>
                  <a:ext cx="2556157" cy="68690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600" dirty="0">
                      <a:solidFill>
                        <a:srgbClr val="053C6D"/>
                      </a:solidFill>
                    </a:rPr>
                    <a:t>ICICI SECURITIES AS A SUPPLIER</a:t>
                  </a:r>
                  <a:endParaRPr lang="en-US" sz="1400" dirty="0">
                    <a:solidFill>
                      <a:srgbClr val="053C6D"/>
                    </a:solidFill>
                  </a:endParaRPr>
                </a:p>
              </p:txBody>
            </p:sp>
            <p:sp>
              <p:nvSpPr>
                <p:cNvPr id="42" name="Rectangle 41"/>
                <p:cNvSpPr/>
                <p:nvPr/>
              </p:nvSpPr>
              <p:spPr>
                <a:xfrm>
                  <a:off x="1461305" y="1469888"/>
                  <a:ext cx="2132897" cy="68690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Third party distribution</a:t>
                  </a:r>
                  <a:endParaRPr lang="en-US" sz="1200" dirty="0">
                    <a:solidFill>
                      <a:srgbClr val="053C6D"/>
                    </a:solidFill>
                  </a:endParaRPr>
                </a:p>
              </p:txBody>
            </p:sp>
            <p:sp>
              <p:nvSpPr>
                <p:cNvPr id="44" name="Rectangle 43"/>
                <p:cNvSpPr/>
                <p:nvPr/>
              </p:nvSpPr>
              <p:spPr>
                <a:xfrm>
                  <a:off x="1602392" y="2371036"/>
                  <a:ext cx="2134972" cy="68690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ICICI Securities’ products</a:t>
                  </a:r>
                  <a:endParaRPr lang="en-US" sz="1200" dirty="0">
                    <a:solidFill>
                      <a:srgbClr val="053C6D"/>
                    </a:solidFill>
                  </a:endParaRPr>
                </a:p>
              </p:txBody>
            </p:sp>
          </p:grpSp>
          <p:sp>
            <p:nvSpPr>
              <p:cNvPr id="26" name="Rectangle 25"/>
              <p:cNvSpPr/>
              <p:nvPr/>
            </p:nvSpPr>
            <p:spPr>
              <a:xfrm>
                <a:off x="1370013" y="838200"/>
                <a:ext cx="4496098" cy="24384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US" sz="1900">
                  <a:solidFill>
                    <a:prstClr val="white"/>
                  </a:solidFill>
                </a:endParaRPr>
              </a:p>
            </p:txBody>
          </p:sp>
        </p:grpSp>
        <p:grpSp>
          <p:nvGrpSpPr>
            <p:cNvPr id="38923" name="Group 60"/>
            <p:cNvGrpSpPr>
              <a:grpSpLocks/>
            </p:cNvGrpSpPr>
            <p:nvPr/>
          </p:nvGrpSpPr>
          <p:grpSpPr bwMode="auto">
            <a:xfrm>
              <a:off x="6366017" y="1447800"/>
              <a:ext cx="3582845" cy="1752601"/>
              <a:chOff x="6555330" y="762000"/>
              <a:chExt cx="4682645" cy="2438406"/>
            </a:xfrm>
          </p:grpSpPr>
          <p:sp>
            <p:nvSpPr>
              <p:cNvPr id="11" name="Rectangle 10"/>
              <p:cNvSpPr/>
              <p:nvPr/>
            </p:nvSpPr>
            <p:spPr>
              <a:xfrm>
                <a:off x="6555144" y="938696"/>
                <a:ext cx="2506362" cy="68690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600" dirty="0">
                    <a:solidFill>
                      <a:srgbClr val="053C6D"/>
                    </a:solidFill>
                  </a:rPr>
                  <a:t>ICICI SECURITIES AS A PLATFORM</a:t>
                </a:r>
                <a:endParaRPr lang="en-US" sz="1400" dirty="0">
                  <a:solidFill>
                    <a:srgbClr val="053C6D"/>
                  </a:solidFill>
                </a:endParaRPr>
              </a:p>
            </p:txBody>
          </p:sp>
          <p:sp>
            <p:nvSpPr>
              <p:cNvPr id="29" name="Rectangle 28"/>
              <p:cNvSpPr/>
              <p:nvPr/>
            </p:nvSpPr>
            <p:spPr>
              <a:xfrm>
                <a:off x="9005488" y="1007165"/>
                <a:ext cx="1437838" cy="686907"/>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Third party </a:t>
                </a:r>
              </a:p>
              <a:p>
                <a:pPr algn="ctr" defTabSz="912813" eaLnBrk="0" fontAlgn="base" hangingPunct="0">
                  <a:spcBef>
                    <a:spcPct val="0"/>
                  </a:spcBef>
                  <a:spcAft>
                    <a:spcPct val="0"/>
                  </a:spcAft>
                  <a:defRPr/>
                </a:pPr>
                <a:r>
                  <a:rPr lang="en-US" sz="1400" dirty="0">
                    <a:solidFill>
                      <a:srgbClr val="053C6D"/>
                    </a:solidFill>
                  </a:rPr>
                  <a:t>products</a:t>
                </a:r>
                <a:endParaRPr lang="en-US" sz="1200" dirty="0">
                  <a:solidFill>
                    <a:srgbClr val="053C6D"/>
                  </a:solidFill>
                </a:endParaRPr>
              </a:p>
            </p:txBody>
          </p:sp>
          <p:sp>
            <p:nvSpPr>
              <p:cNvPr id="30" name="Rectangle 29"/>
              <p:cNvSpPr/>
              <p:nvPr/>
            </p:nvSpPr>
            <p:spPr>
              <a:xfrm>
                <a:off x="8779334" y="2219743"/>
                <a:ext cx="1703414" cy="68690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Third party distribution</a:t>
                </a:r>
                <a:endParaRPr lang="en-US" sz="1200" dirty="0">
                  <a:solidFill>
                    <a:srgbClr val="053C6D"/>
                  </a:solidFill>
                </a:endParaRPr>
              </a:p>
            </p:txBody>
          </p:sp>
          <p:sp>
            <p:nvSpPr>
              <p:cNvPr id="32" name="Rectangle 31"/>
              <p:cNvSpPr/>
              <p:nvPr/>
            </p:nvSpPr>
            <p:spPr>
              <a:xfrm>
                <a:off x="9188071" y="1769168"/>
                <a:ext cx="2049906" cy="395357"/>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b="1" dirty="0">
                    <a:solidFill>
                      <a:srgbClr val="053C6D"/>
                    </a:solidFill>
                  </a:rPr>
                  <a:t>ICICI Securities</a:t>
                </a:r>
                <a:endParaRPr lang="en-US" sz="1200" b="1" dirty="0">
                  <a:solidFill>
                    <a:srgbClr val="053C6D"/>
                  </a:solidFill>
                </a:endParaRPr>
              </a:p>
            </p:txBody>
          </p:sp>
          <p:cxnSp>
            <p:nvCxnSpPr>
              <p:cNvPr id="33" name="Straight Arrow Connector 32"/>
              <p:cNvCxnSpPr/>
              <p:nvPr/>
            </p:nvCxnSpPr>
            <p:spPr>
              <a:xfrm flipV="1">
                <a:off x="10482748" y="826052"/>
                <a:ext cx="0" cy="8680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0486897" y="2239620"/>
                <a:ext cx="0" cy="86581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627763" y="762000"/>
                <a:ext cx="4496098" cy="2438406"/>
              </a:xfrm>
              <a:prstGeom prst="rect">
                <a:avLst/>
              </a:prstGeom>
              <a:noFill/>
              <a:ln>
                <a:solidFill>
                  <a:srgbClr val="97291E"/>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US" sz="1900">
                  <a:solidFill>
                    <a:prstClr val="white"/>
                  </a:solidFill>
                </a:endParaRPr>
              </a:p>
            </p:txBody>
          </p:sp>
        </p:grpSp>
        <p:grpSp>
          <p:nvGrpSpPr>
            <p:cNvPr id="38924" name="Group 59"/>
            <p:cNvGrpSpPr>
              <a:grpSpLocks/>
            </p:cNvGrpSpPr>
            <p:nvPr/>
          </p:nvGrpSpPr>
          <p:grpSpPr bwMode="auto">
            <a:xfrm>
              <a:off x="6324796" y="3657600"/>
              <a:ext cx="3540686" cy="1752600"/>
              <a:chOff x="6361598" y="3519714"/>
              <a:chExt cx="4627543" cy="2438400"/>
            </a:xfrm>
          </p:grpSpPr>
          <p:sp>
            <p:nvSpPr>
              <p:cNvPr id="48" name="Rectangle 47"/>
              <p:cNvSpPr/>
              <p:nvPr/>
            </p:nvSpPr>
            <p:spPr>
              <a:xfrm>
                <a:off x="6361342" y="3733958"/>
                <a:ext cx="2373574" cy="684696"/>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600" dirty="0">
                    <a:solidFill>
                      <a:srgbClr val="053C6D"/>
                    </a:solidFill>
                  </a:rPr>
                  <a:t>ICICI SECURITIES AS A PLATFORM</a:t>
                </a:r>
                <a:endParaRPr lang="en-US" sz="1400" dirty="0">
                  <a:solidFill>
                    <a:srgbClr val="053C6D"/>
                  </a:solidFill>
                </a:endParaRPr>
              </a:p>
            </p:txBody>
          </p:sp>
          <p:sp>
            <p:nvSpPr>
              <p:cNvPr id="49" name="Rectangle 48"/>
              <p:cNvSpPr/>
              <p:nvPr/>
            </p:nvSpPr>
            <p:spPr>
              <a:xfrm>
                <a:off x="8766039" y="4045385"/>
                <a:ext cx="2134971" cy="684696"/>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ICICI Securities distribution</a:t>
                </a:r>
                <a:endParaRPr lang="en-US" sz="1200" dirty="0">
                  <a:solidFill>
                    <a:srgbClr val="053C6D"/>
                  </a:solidFill>
                </a:endParaRPr>
              </a:p>
            </p:txBody>
          </p:sp>
          <p:sp>
            <p:nvSpPr>
              <p:cNvPr id="50" name="Rectangle 49"/>
              <p:cNvSpPr/>
              <p:nvPr/>
            </p:nvSpPr>
            <p:spPr>
              <a:xfrm>
                <a:off x="8855255" y="4946534"/>
                <a:ext cx="2132897" cy="68690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Third party products</a:t>
                </a:r>
                <a:endParaRPr lang="en-US" sz="1200" dirty="0">
                  <a:solidFill>
                    <a:srgbClr val="053C6D"/>
                  </a:solidFill>
                </a:endParaRPr>
              </a:p>
            </p:txBody>
          </p:sp>
          <p:sp>
            <p:nvSpPr>
              <p:cNvPr id="57" name="Rectangle 56"/>
              <p:cNvSpPr/>
              <p:nvPr/>
            </p:nvSpPr>
            <p:spPr>
              <a:xfrm>
                <a:off x="6475457" y="3519715"/>
                <a:ext cx="4494022" cy="24384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US" sz="1900">
                  <a:solidFill>
                    <a:prstClr val="white"/>
                  </a:solidFill>
                </a:endParaRPr>
              </a:p>
            </p:txBody>
          </p:sp>
        </p:grpSp>
        <p:grpSp>
          <p:nvGrpSpPr>
            <p:cNvPr id="38925" name="Group 58"/>
            <p:cNvGrpSpPr>
              <a:grpSpLocks/>
            </p:cNvGrpSpPr>
            <p:nvPr/>
          </p:nvGrpSpPr>
          <p:grpSpPr bwMode="auto">
            <a:xfrm>
              <a:off x="2214830" y="3657600"/>
              <a:ext cx="3574781" cy="1752600"/>
              <a:chOff x="1346107" y="3581400"/>
              <a:chExt cx="4672106" cy="2438400"/>
            </a:xfrm>
          </p:grpSpPr>
          <p:sp>
            <p:nvSpPr>
              <p:cNvPr id="46" name="Rectangle 45"/>
              <p:cNvSpPr/>
              <p:nvPr/>
            </p:nvSpPr>
            <p:spPr>
              <a:xfrm>
                <a:off x="3549199" y="3658705"/>
                <a:ext cx="2469016" cy="1141897"/>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600" dirty="0">
                    <a:solidFill>
                      <a:srgbClr val="053C6D"/>
                    </a:solidFill>
                  </a:rPr>
                  <a:t>ICICI SECURITIES AS A FULL SERVICE PROVIDER</a:t>
                </a:r>
                <a:endParaRPr lang="en-US" sz="1400" dirty="0">
                  <a:solidFill>
                    <a:srgbClr val="053C6D"/>
                  </a:solidFill>
                </a:endParaRPr>
              </a:p>
            </p:txBody>
          </p:sp>
          <p:sp>
            <p:nvSpPr>
              <p:cNvPr id="51" name="Rectangle 50"/>
              <p:cNvSpPr/>
              <p:nvPr/>
            </p:nvSpPr>
            <p:spPr>
              <a:xfrm>
                <a:off x="1432900" y="3943628"/>
                <a:ext cx="2134972" cy="684696"/>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ICICI Securities’ products</a:t>
                </a:r>
                <a:endParaRPr lang="en-US" sz="1200" dirty="0">
                  <a:solidFill>
                    <a:srgbClr val="053C6D"/>
                  </a:solidFill>
                </a:endParaRPr>
              </a:p>
            </p:txBody>
          </p:sp>
          <p:sp>
            <p:nvSpPr>
              <p:cNvPr id="52" name="Rectangle 51"/>
              <p:cNvSpPr/>
              <p:nvPr/>
            </p:nvSpPr>
            <p:spPr>
              <a:xfrm>
                <a:off x="1345758" y="5025889"/>
                <a:ext cx="2132898" cy="68690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1400" dirty="0">
                    <a:solidFill>
                      <a:srgbClr val="053C6D"/>
                    </a:solidFill>
                  </a:rPr>
                  <a:t>ICICI Securities distribution</a:t>
                </a:r>
                <a:endParaRPr lang="en-US" sz="1200" dirty="0">
                  <a:solidFill>
                    <a:srgbClr val="053C6D"/>
                  </a:solidFill>
                </a:endParaRPr>
              </a:p>
            </p:txBody>
          </p:sp>
          <p:sp>
            <p:nvSpPr>
              <p:cNvPr id="58" name="Rectangle 57"/>
              <p:cNvSpPr/>
              <p:nvPr/>
            </p:nvSpPr>
            <p:spPr>
              <a:xfrm>
                <a:off x="1520042" y="3581401"/>
                <a:ext cx="4496099" cy="2438401"/>
              </a:xfrm>
              <a:prstGeom prst="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US" sz="1900">
                  <a:solidFill>
                    <a:prstClr val="white"/>
                  </a:solidFill>
                </a:endParaRPr>
              </a:p>
            </p:txBody>
          </p:sp>
        </p:grpSp>
        <p:sp>
          <p:nvSpPr>
            <p:cNvPr id="62" name="Rectangle 61"/>
            <p:cNvSpPr/>
            <p:nvPr/>
          </p:nvSpPr>
          <p:spPr>
            <a:xfrm>
              <a:off x="3278188" y="722311"/>
              <a:ext cx="5638800" cy="39052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THIRD PARTY DISTRIBUTION</a:t>
              </a:r>
              <a:endParaRPr lang="en-US" sz="1600" dirty="0">
                <a:solidFill>
                  <a:srgbClr val="053C6D"/>
                </a:solidFill>
              </a:endParaRPr>
            </a:p>
          </p:txBody>
        </p:sp>
        <p:sp>
          <p:nvSpPr>
            <p:cNvPr id="63" name="Rectangle 62"/>
            <p:cNvSpPr/>
            <p:nvPr/>
          </p:nvSpPr>
          <p:spPr>
            <a:xfrm>
              <a:off x="3292475" y="5892803"/>
              <a:ext cx="5638800" cy="39052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ICICI SECURITIES DISTRIBUTION</a:t>
              </a:r>
              <a:endParaRPr lang="en-US" sz="1600" dirty="0">
                <a:solidFill>
                  <a:srgbClr val="053C6D"/>
                </a:solidFill>
              </a:endParaRPr>
            </a:p>
          </p:txBody>
        </p:sp>
        <p:sp>
          <p:nvSpPr>
            <p:cNvPr id="64" name="Rectangle 63"/>
            <p:cNvSpPr/>
            <p:nvPr/>
          </p:nvSpPr>
          <p:spPr>
            <a:xfrm rot="5400000">
              <a:off x="7661274" y="3233738"/>
              <a:ext cx="5638804" cy="390525"/>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THIRD PARTY PRODUCTS</a:t>
              </a:r>
              <a:endParaRPr lang="en-US" sz="1600" dirty="0">
                <a:solidFill>
                  <a:srgbClr val="053C6D"/>
                </a:solidFill>
              </a:endParaRPr>
            </a:p>
          </p:txBody>
        </p:sp>
        <p:sp>
          <p:nvSpPr>
            <p:cNvPr id="65" name="Rectangle 64"/>
            <p:cNvSpPr/>
            <p:nvPr/>
          </p:nvSpPr>
          <p:spPr>
            <a:xfrm rot="16200000">
              <a:off x="-153988" y="3276601"/>
              <a:ext cx="3810003" cy="30480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dirty="0">
                  <a:solidFill>
                    <a:srgbClr val="053C6D"/>
                  </a:solidFill>
                </a:rPr>
                <a:t>ICICI SECURITIES PRODUCTS</a:t>
              </a:r>
              <a:endParaRPr lang="en-US" sz="1600" dirty="0">
                <a:solidFill>
                  <a:srgbClr val="053C6D"/>
                </a:solidFill>
              </a:endParaRPr>
            </a:p>
          </p:txBody>
        </p:sp>
      </p:grpSp>
    </p:spTree>
    <p:extLst>
      <p:ext uri="{BB962C8B-B14F-4D97-AF65-F5344CB8AC3E}">
        <p14:creationId xmlns:p14="http://schemas.microsoft.com/office/powerpoint/2010/main" val="38351203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995B82-CD05-415C-81F6-B96D606059E1}" type="slidenum">
              <a:rPr lang="en-US" altLang="en-US" smtClean="0"/>
              <a:pPr/>
              <a:t>113</a:t>
            </a:fld>
            <a:endParaRPr lang="en-US" altLang="en-US" smtClean="0"/>
          </a:p>
        </p:txBody>
      </p:sp>
      <p:graphicFrame>
        <p:nvGraphicFramePr>
          <p:cNvPr id="2" name="Table 1"/>
          <p:cNvGraphicFramePr>
            <a:graphicFrameLocks noGrp="1"/>
          </p:cNvGraphicFramePr>
          <p:nvPr>
            <p:extLst/>
          </p:nvPr>
        </p:nvGraphicFramePr>
        <p:xfrm>
          <a:off x="249238" y="441325"/>
          <a:ext cx="11561762" cy="6248480"/>
        </p:xfrm>
        <a:graphic>
          <a:graphicData uri="http://schemas.openxmlformats.org/drawingml/2006/table">
            <a:tbl>
              <a:tblPr firstRow="1" bandRow="1">
                <a:tableStyleId>{5C22544A-7EE6-4342-B048-85BDC9FD1C3A}</a:tableStyleId>
              </a:tblPr>
              <a:tblGrid>
                <a:gridCol w="609599">
                  <a:extLst>
                    <a:ext uri="{9D8B030D-6E8A-4147-A177-3AD203B41FA5}">
                      <a16:colId xmlns="" xmlns:a16="http://schemas.microsoft.com/office/drawing/2014/main" val="20000"/>
                    </a:ext>
                  </a:extLst>
                </a:gridCol>
                <a:gridCol w="2874962">
                  <a:extLst>
                    <a:ext uri="{9D8B030D-6E8A-4147-A177-3AD203B41FA5}">
                      <a16:colId xmlns="" xmlns:a16="http://schemas.microsoft.com/office/drawing/2014/main" val="20001"/>
                    </a:ext>
                  </a:extLst>
                </a:gridCol>
                <a:gridCol w="2590800">
                  <a:extLst>
                    <a:ext uri="{9D8B030D-6E8A-4147-A177-3AD203B41FA5}">
                      <a16:colId xmlns="" xmlns:a16="http://schemas.microsoft.com/office/drawing/2014/main" val="20002"/>
                    </a:ext>
                  </a:extLst>
                </a:gridCol>
                <a:gridCol w="2693181">
                  <a:extLst>
                    <a:ext uri="{9D8B030D-6E8A-4147-A177-3AD203B41FA5}">
                      <a16:colId xmlns="" xmlns:a16="http://schemas.microsoft.com/office/drawing/2014/main" val="20003"/>
                    </a:ext>
                  </a:extLst>
                </a:gridCol>
                <a:gridCol w="2793220">
                  <a:extLst>
                    <a:ext uri="{9D8B030D-6E8A-4147-A177-3AD203B41FA5}">
                      <a16:colId xmlns="" xmlns:a16="http://schemas.microsoft.com/office/drawing/2014/main" val="763467605"/>
                    </a:ext>
                  </a:extLst>
                </a:gridCol>
              </a:tblGrid>
              <a:tr h="365764">
                <a:tc>
                  <a:txBody>
                    <a:bodyPr/>
                    <a:lstStyle/>
                    <a:p>
                      <a:pPr algn="l"/>
                      <a:r>
                        <a:rPr lang="en-US" sz="1800" dirty="0" err="1" smtClean="0"/>
                        <a:t>Sr</a:t>
                      </a:r>
                      <a:endParaRPr lang="en-IN" sz="1800" dirty="0"/>
                    </a:p>
                  </a:txBody>
                  <a:tcPr marL="91442" marR="91442" marT="45724" marB="45724" anchor="ctr"/>
                </a:tc>
                <a:tc>
                  <a:txBody>
                    <a:bodyPr/>
                    <a:lstStyle/>
                    <a:p>
                      <a:pPr algn="l"/>
                      <a:r>
                        <a:rPr lang="en-US" sz="1800" dirty="0" smtClean="0"/>
                        <a:t>Feature</a:t>
                      </a:r>
                      <a:endParaRPr lang="en-IN" sz="1800" dirty="0"/>
                    </a:p>
                  </a:txBody>
                  <a:tcPr marL="91442" marR="91442" marT="45724" marB="45724" anchor="ctr"/>
                </a:tc>
                <a:tc>
                  <a:txBody>
                    <a:bodyPr/>
                    <a:lstStyle/>
                    <a:p>
                      <a:pPr algn="ctr"/>
                      <a:r>
                        <a:rPr lang="en-US" sz="1800" dirty="0" err="1" smtClean="0"/>
                        <a:t>Zerodha</a:t>
                      </a:r>
                      <a:endParaRPr lang="en-IN" sz="1800" dirty="0"/>
                    </a:p>
                  </a:txBody>
                  <a:tcPr marL="91442" marR="91442" marT="45724" marB="45724" anchor="ctr"/>
                </a:tc>
                <a:tc>
                  <a:txBody>
                    <a:bodyPr/>
                    <a:lstStyle/>
                    <a:p>
                      <a:pPr algn="ctr"/>
                      <a:r>
                        <a:rPr lang="en-US" sz="1800" dirty="0" smtClean="0"/>
                        <a:t>Upstox</a:t>
                      </a:r>
                      <a:endParaRPr lang="en-IN" sz="1800" dirty="0"/>
                    </a:p>
                  </a:txBody>
                  <a:tcPr marL="91442" marR="91442" marT="45724" marB="45724" anchor="ctr"/>
                </a:tc>
                <a:tc>
                  <a:txBody>
                    <a:bodyPr/>
                    <a:lstStyle/>
                    <a:p>
                      <a:pPr algn="ctr"/>
                      <a:r>
                        <a:rPr lang="en-US" sz="1800" dirty="0" smtClean="0"/>
                        <a:t>ICICIDirect.com</a:t>
                      </a:r>
                      <a:endParaRPr lang="en-IN" sz="1800" dirty="0"/>
                    </a:p>
                  </a:txBody>
                  <a:tcPr marL="91442" marR="91442" marT="45724" marB="45724" anchor="ctr"/>
                </a:tc>
                <a:extLst>
                  <a:ext uri="{0D108BD9-81ED-4DB2-BD59-A6C34878D82A}">
                    <a16:rowId xmlns="" xmlns:a16="http://schemas.microsoft.com/office/drawing/2014/main" val="10000"/>
                  </a:ext>
                </a:extLst>
              </a:tr>
              <a:tr h="883916">
                <a:tc>
                  <a:txBody>
                    <a:bodyPr/>
                    <a:lstStyle/>
                    <a:p>
                      <a:pPr algn="l"/>
                      <a:r>
                        <a:rPr lang="en-US" sz="1400" dirty="0" smtClean="0"/>
                        <a:t>1</a:t>
                      </a:r>
                      <a:endParaRPr lang="en-IN" sz="1400" dirty="0"/>
                    </a:p>
                  </a:txBody>
                  <a:tcPr marL="91442" marR="91442" marT="45724" marB="45724" anchor="ctr"/>
                </a:tc>
                <a:tc>
                  <a:txBody>
                    <a:bodyPr/>
                    <a:lstStyle/>
                    <a:p>
                      <a:pPr algn="l"/>
                      <a:r>
                        <a:rPr lang="en-US" sz="1600" b="1" dirty="0" smtClean="0"/>
                        <a:t>Completeness of API Suite</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US" sz="2400" dirty="0" smtClean="0">
                        <a:solidFill>
                          <a:srgbClr val="00B050"/>
                        </a:solidFill>
                      </a:endParaRPr>
                    </a:p>
                    <a:p>
                      <a:pPr algn="ctr"/>
                      <a:r>
                        <a:rPr lang="en-US" sz="1400" dirty="0" smtClean="0"/>
                        <a:t>Equities,</a:t>
                      </a:r>
                      <a:r>
                        <a:rPr lang="en-US" sz="1400" baseline="0" dirty="0" smtClean="0"/>
                        <a:t> Commodities &amp; </a:t>
                      </a:r>
                      <a:r>
                        <a:rPr lang="en-US" sz="1400" dirty="0" smtClean="0"/>
                        <a:t>Mutual Funds </a:t>
                      </a:r>
                      <a:endParaRPr lang="en-IN" sz="1400"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US" sz="2400" dirty="0" smtClean="0">
                        <a:solidFill>
                          <a:srgbClr val="00B050"/>
                        </a:solidFill>
                      </a:endParaRPr>
                    </a:p>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dirty="0" smtClean="0"/>
                        <a:t>Equities &amp; Mutual Funds </a:t>
                      </a:r>
                      <a:endParaRPr lang="en-IN" sz="1400" dirty="0" smtClean="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US" sz="2400" dirty="0" smtClean="0">
                        <a:solidFill>
                          <a:srgbClr val="00B050"/>
                        </a:solidFill>
                      </a:endParaRPr>
                    </a:p>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dirty="0" smtClean="0"/>
                        <a:t>Equities &amp; Mutual Funds </a:t>
                      </a:r>
                      <a:endParaRPr lang="en-IN" sz="1400" dirty="0" smtClean="0"/>
                    </a:p>
                  </a:txBody>
                  <a:tcPr marL="91442" marR="91442" marT="45724" marB="45724" anchor="ctr"/>
                </a:tc>
                <a:extLst>
                  <a:ext uri="{0D108BD9-81ED-4DB2-BD59-A6C34878D82A}">
                    <a16:rowId xmlns="" xmlns:a16="http://schemas.microsoft.com/office/drawing/2014/main" val="10001"/>
                  </a:ext>
                </a:extLst>
              </a:tr>
              <a:tr h="457203">
                <a:tc>
                  <a:txBody>
                    <a:bodyPr/>
                    <a:lstStyle/>
                    <a:p>
                      <a:pPr algn="l"/>
                      <a:r>
                        <a:rPr lang="en-US" sz="1400" dirty="0" smtClean="0"/>
                        <a:t>2</a:t>
                      </a:r>
                      <a:endParaRPr lang="en-IN" sz="1400" dirty="0"/>
                    </a:p>
                  </a:txBody>
                  <a:tcPr marL="91442" marR="91442" marT="45724" marB="45724" anchor="ctr"/>
                </a:tc>
                <a:tc>
                  <a:txBody>
                    <a:bodyPr/>
                    <a:lstStyle/>
                    <a:p>
                      <a:pPr algn="l"/>
                      <a:r>
                        <a:rPr lang="en-US" sz="1600" b="1" dirty="0" smtClean="0"/>
                        <a:t>Developer Docs</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extLst>
                  <a:ext uri="{0D108BD9-81ED-4DB2-BD59-A6C34878D82A}">
                    <a16:rowId xmlns="" xmlns:a16="http://schemas.microsoft.com/office/drawing/2014/main" val="10002"/>
                  </a:ext>
                </a:extLst>
              </a:tr>
              <a:tr h="457203">
                <a:tc>
                  <a:txBody>
                    <a:bodyPr/>
                    <a:lstStyle/>
                    <a:p>
                      <a:pPr algn="l"/>
                      <a:r>
                        <a:rPr lang="en-US" sz="1400" dirty="0" smtClean="0"/>
                        <a:t>3</a:t>
                      </a:r>
                      <a:endParaRPr lang="en-IN" sz="1400" dirty="0"/>
                    </a:p>
                  </a:txBody>
                  <a:tcPr marL="91442" marR="91442" marT="45724" marB="45724" anchor="ctr"/>
                </a:tc>
                <a:tc>
                  <a:txBody>
                    <a:bodyPr/>
                    <a:lstStyle/>
                    <a:p>
                      <a:pPr algn="l"/>
                      <a:r>
                        <a:rPr lang="en-US" sz="1600" b="1" dirty="0" smtClean="0"/>
                        <a:t>App Environment</a:t>
                      </a:r>
                      <a:r>
                        <a:rPr lang="en-US" sz="1600" b="1" baseline="0" dirty="0" smtClean="0"/>
                        <a:t> &amp; </a:t>
                      </a:r>
                      <a:r>
                        <a:rPr lang="en-US" sz="1600" b="1" dirty="0" smtClean="0"/>
                        <a:t>MIS</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extLst>
                  <a:ext uri="{0D108BD9-81ED-4DB2-BD59-A6C34878D82A}">
                    <a16:rowId xmlns="" xmlns:a16="http://schemas.microsoft.com/office/drawing/2014/main" val="10003"/>
                  </a:ext>
                </a:extLst>
              </a:tr>
              <a:tr h="670559">
                <a:tc>
                  <a:txBody>
                    <a:bodyPr/>
                    <a:lstStyle/>
                    <a:p>
                      <a:pPr algn="l"/>
                      <a:r>
                        <a:rPr lang="en-US" sz="1400" dirty="0" smtClean="0"/>
                        <a:t>4</a:t>
                      </a:r>
                      <a:endParaRPr lang="en-IN" sz="1400" dirty="0"/>
                    </a:p>
                  </a:txBody>
                  <a:tcPr marL="91442" marR="91442" marT="45724" marB="45724" anchor="ctr"/>
                </a:tc>
                <a:tc>
                  <a:txBody>
                    <a:bodyPr/>
                    <a:lstStyle/>
                    <a:p>
                      <a:pPr algn="l"/>
                      <a:r>
                        <a:rPr lang="en-US" sz="1600" b="1" dirty="0" smtClean="0"/>
                        <a:t>Wrapper Languages</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p>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kern="1200" dirty="0" smtClean="0">
                          <a:sym typeface="Wingdings" panose="05000000000000000000" pitchFamily="2" charset="2"/>
                        </a:rPr>
                        <a:t>(Multiple Languages)</a:t>
                      </a:r>
                      <a:endParaRPr lang="en-IN" sz="1400" kern="1200" dirty="0" smtClean="0">
                        <a:solidFill>
                          <a:schemeClr val="dk1"/>
                        </a:solidFill>
                        <a:latin typeface="+mn-lt"/>
                        <a:ea typeface="+mn-ea"/>
                        <a:cs typeface="+mn-cs"/>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p>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kern="1200" dirty="0" smtClean="0">
                          <a:sym typeface="Wingdings" panose="05000000000000000000" pitchFamily="2" charset="2"/>
                        </a:rPr>
                        <a:t>(</a:t>
                      </a:r>
                      <a:r>
                        <a:rPr lang="en-US" sz="1400" kern="1200" dirty="0" err="1" smtClean="0">
                          <a:sym typeface="Wingdings" panose="05000000000000000000" pitchFamily="2" charset="2"/>
                        </a:rPr>
                        <a:t>Javascript</a:t>
                      </a:r>
                      <a:r>
                        <a:rPr lang="en-US" sz="1400" kern="1200" dirty="0" smtClean="0">
                          <a:sym typeface="Wingdings" panose="05000000000000000000" pitchFamily="2" charset="2"/>
                        </a:rPr>
                        <a:t>)</a:t>
                      </a:r>
                      <a:endParaRPr lang="en-IN" sz="1400" kern="1200" dirty="0" smtClean="0">
                        <a:solidFill>
                          <a:schemeClr val="dk1"/>
                        </a:solidFill>
                        <a:latin typeface="+mn-lt"/>
                        <a:ea typeface="+mn-ea"/>
                        <a:cs typeface="+mn-cs"/>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p>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kern="1200" dirty="0" smtClean="0">
                          <a:sym typeface="Wingdings" panose="05000000000000000000" pitchFamily="2" charset="2"/>
                        </a:rPr>
                        <a:t>(curl/JSON)</a:t>
                      </a:r>
                      <a:endParaRPr lang="en-IN" sz="1400" kern="1200" dirty="0" smtClean="0">
                        <a:solidFill>
                          <a:schemeClr val="dk1"/>
                        </a:solidFill>
                        <a:latin typeface="+mn-lt"/>
                        <a:ea typeface="+mn-ea"/>
                        <a:cs typeface="+mn-cs"/>
                      </a:endParaRPr>
                    </a:p>
                  </a:txBody>
                  <a:tcPr marL="91442" marR="91442" marT="45724" marB="45724" anchor="ctr"/>
                </a:tc>
                <a:extLst>
                  <a:ext uri="{0D108BD9-81ED-4DB2-BD59-A6C34878D82A}">
                    <a16:rowId xmlns="" xmlns:a16="http://schemas.microsoft.com/office/drawing/2014/main" val="10004"/>
                  </a:ext>
                </a:extLst>
              </a:tr>
              <a:tr h="579121">
                <a:tc>
                  <a:txBody>
                    <a:bodyPr/>
                    <a:lstStyle/>
                    <a:p>
                      <a:pPr algn="l"/>
                      <a:r>
                        <a:rPr lang="en-US" sz="1400" dirty="0" smtClean="0"/>
                        <a:t>5</a:t>
                      </a:r>
                      <a:endParaRPr lang="en-IN" sz="1400" dirty="0"/>
                    </a:p>
                  </a:txBody>
                  <a:tcPr marL="91442" marR="91442" marT="45724" marB="45724" anchor="ctr"/>
                </a:tc>
                <a:tc>
                  <a:txBody>
                    <a:bodyPr/>
                    <a:lstStyle/>
                    <a:p>
                      <a:pPr algn="l"/>
                      <a:r>
                        <a:rPr lang="en-US" sz="1600" b="1" dirty="0" smtClean="0"/>
                        <a:t>Developer Forum &amp; Support (</a:t>
                      </a:r>
                      <a:r>
                        <a:rPr lang="en-US" sz="1600" b="1" dirty="0" err="1" smtClean="0"/>
                        <a:t>Github</a:t>
                      </a:r>
                      <a:r>
                        <a:rPr lang="en-US" sz="1600" b="1" dirty="0" smtClean="0"/>
                        <a:t> etc.)</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sym typeface="Wingdings" panose="05000000000000000000" pitchFamily="2" charset="2"/>
                        </a:rPr>
                        <a:t>NA</a:t>
                      </a:r>
                      <a:endParaRPr lang="en-IN" sz="1400" kern="1200" dirty="0" smtClean="0">
                        <a:solidFill>
                          <a:schemeClr val="dk1"/>
                        </a:solidFill>
                        <a:latin typeface="+mn-lt"/>
                        <a:ea typeface="+mn-ea"/>
                        <a:cs typeface="+mn-cs"/>
                      </a:endParaRPr>
                    </a:p>
                  </a:txBody>
                  <a:tcPr marL="91442" marR="91442" marT="45724" marB="45724" anchor="ctr"/>
                </a:tc>
                <a:extLst>
                  <a:ext uri="{0D108BD9-81ED-4DB2-BD59-A6C34878D82A}">
                    <a16:rowId xmlns="" xmlns:a16="http://schemas.microsoft.com/office/drawing/2014/main" val="10005"/>
                  </a:ext>
                </a:extLst>
              </a:tr>
              <a:tr h="579121">
                <a:tc>
                  <a:txBody>
                    <a:bodyPr/>
                    <a:lstStyle/>
                    <a:p>
                      <a:pPr algn="l"/>
                      <a:r>
                        <a:rPr lang="en-US" sz="1400" dirty="0" smtClean="0"/>
                        <a:t>6</a:t>
                      </a:r>
                      <a:endParaRPr lang="en-IN" sz="1400" dirty="0"/>
                    </a:p>
                  </a:txBody>
                  <a:tcPr marL="91442" marR="91442" marT="45724" marB="45724" anchor="ctr"/>
                </a:tc>
                <a:tc>
                  <a:txBody>
                    <a:bodyPr/>
                    <a:lstStyle/>
                    <a:p>
                      <a:pPr algn="l"/>
                      <a:r>
                        <a:rPr lang="en-US" sz="1600" b="1" dirty="0" smtClean="0"/>
                        <a:t>Historical</a:t>
                      </a:r>
                      <a:r>
                        <a:rPr lang="en-US" sz="1600" b="1" baseline="0" dirty="0" smtClean="0"/>
                        <a:t> Data for Back-testing</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800" dirty="0" smtClean="0">
                          <a:solidFill>
                            <a:srgbClr val="00B050"/>
                          </a:solidFill>
                          <a:sym typeface="Wingdings" panose="05000000000000000000" pitchFamily="2" charset="2"/>
                        </a:rPr>
                        <a:t></a:t>
                      </a:r>
                      <a:endParaRPr lang="en-IN" sz="2800" dirty="0" smtClean="0">
                        <a:solidFill>
                          <a:srgbClr val="FF0000"/>
                        </a:solidFill>
                      </a:endParaRPr>
                    </a:p>
                  </a:txBody>
                  <a:tcPr marL="91442" marR="91442" marT="45724" marB="45724" anchor="ctr"/>
                </a:tc>
                <a:tc>
                  <a:txBody>
                    <a:bodyPr/>
                    <a:lstStyle/>
                    <a:p>
                      <a:pPr algn="ctr"/>
                      <a:r>
                        <a:rPr lang="en-IN" sz="2400" dirty="0" smtClean="0">
                          <a:solidFill>
                            <a:srgbClr val="00B050"/>
                          </a:solidFill>
                          <a:sym typeface="Wingdings" panose="05000000000000000000" pitchFamily="2" charset="2"/>
                        </a:rPr>
                        <a:t></a:t>
                      </a:r>
                      <a:endParaRPr lang="en-IN" sz="2400" dirty="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sym typeface="Wingdings" panose="05000000000000000000" pitchFamily="2" charset="2"/>
                        </a:rPr>
                        <a:t>Plan underway</a:t>
                      </a:r>
                      <a:endParaRPr lang="en-IN" sz="1400" kern="1200" dirty="0" smtClean="0">
                        <a:solidFill>
                          <a:schemeClr val="dk1"/>
                        </a:solidFill>
                        <a:latin typeface="+mn-lt"/>
                        <a:ea typeface="+mn-ea"/>
                        <a:cs typeface="+mn-cs"/>
                      </a:endParaRPr>
                    </a:p>
                  </a:txBody>
                  <a:tcPr marL="91442" marR="91442" marT="45724" marB="45724" anchor="ctr"/>
                </a:tc>
                <a:extLst>
                  <a:ext uri="{0D108BD9-81ED-4DB2-BD59-A6C34878D82A}">
                    <a16:rowId xmlns="" xmlns:a16="http://schemas.microsoft.com/office/drawing/2014/main" val="10006"/>
                  </a:ext>
                </a:extLst>
              </a:tr>
              <a:tr h="822957">
                <a:tc>
                  <a:txBody>
                    <a:bodyPr/>
                    <a:lstStyle/>
                    <a:p>
                      <a:pPr algn="l"/>
                      <a:r>
                        <a:rPr lang="en-US" sz="1400" dirty="0" smtClean="0"/>
                        <a:t>7</a:t>
                      </a:r>
                      <a:endParaRPr lang="en-IN" sz="1400" dirty="0"/>
                    </a:p>
                  </a:txBody>
                  <a:tcPr marL="91442" marR="91442" marT="45724" marB="45724" anchor="ctr"/>
                </a:tc>
                <a:tc>
                  <a:txBody>
                    <a:bodyPr/>
                    <a:lstStyle/>
                    <a:p>
                      <a:pPr algn="l"/>
                      <a:r>
                        <a:rPr lang="en-US" sz="1600" b="1" dirty="0" smtClean="0"/>
                        <a:t>Publisher API’s</a:t>
                      </a:r>
                    </a:p>
                    <a:p>
                      <a:pPr algn="l"/>
                      <a:r>
                        <a:rPr lang="en-US" sz="1600" b="1" dirty="0" smtClean="0"/>
                        <a:t>(Trade Buttons on</a:t>
                      </a:r>
                      <a:r>
                        <a:rPr lang="en-US" sz="1600" b="1" baseline="0" dirty="0" smtClean="0"/>
                        <a:t> </a:t>
                      </a:r>
                      <a:r>
                        <a:rPr lang="en-US" sz="1600" b="1" dirty="0" smtClean="0"/>
                        <a:t>News sites, Bloggers, Chart</a:t>
                      </a:r>
                      <a:r>
                        <a:rPr lang="en-US" sz="1600" b="1" baseline="0" dirty="0" smtClean="0"/>
                        <a:t> sites</a:t>
                      </a:r>
                      <a:r>
                        <a:rPr lang="en-US" sz="1600" b="1" dirty="0" smtClean="0"/>
                        <a:t>)</a:t>
                      </a:r>
                      <a:endParaRPr lang="en-IN" sz="1600" b="1" dirty="0"/>
                    </a:p>
                  </a:txBody>
                  <a:tcPr marL="91442" marR="91442" marT="45724" marB="45724" anchor="ctr"/>
                </a:tc>
                <a:tc>
                  <a:txBody>
                    <a:bodyPr/>
                    <a:lstStyle/>
                    <a:p>
                      <a:pPr algn="ctr"/>
                      <a:r>
                        <a:rPr lang="en-IN" sz="2400" dirty="0" smtClean="0">
                          <a:solidFill>
                            <a:srgbClr val="00B050"/>
                          </a:solidFill>
                          <a:sym typeface="Wingdings" panose="05000000000000000000" pitchFamily="2" charset="2"/>
                        </a:rPr>
                        <a:t></a:t>
                      </a:r>
                      <a:endParaRPr lang="en-IN" sz="2400" dirty="0">
                        <a:solidFill>
                          <a:srgbClr val="00B05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800" dirty="0" smtClean="0">
                          <a:solidFill>
                            <a:srgbClr val="FF0000"/>
                          </a:solidFill>
                          <a:sym typeface="Wingdings" panose="05000000000000000000" pitchFamily="2" charset="2"/>
                        </a:rPr>
                        <a:t></a:t>
                      </a:r>
                      <a:endParaRPr lang="en-IN" sz="2800" dirty="0" smtClean="0">
                        <a:solidFill>
                          <a:srgbClr val="FF000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Plan underway</a:t>
                      </a:r>
                      <a:endParaRPr kumimoji="0" lang="en-IN" sz="1400" b="0" i="0" u="none" strike="noStrike" kern="1200" cap="none" spc="0" normalizeH="0" baseline="0" noProof="0" dirty="0" smtClean="0">
                        <a:ln>
                          <a:noFill/>
                        </a:ln>
                        <a:solidFill>
                          <a:prstClr val="black"/>
                        </a:solidFill>
                        <a:effectLst/>
                        <a:uLnTx/>
                        <a:uFillTx/>
                        <a:latin typeface="+mn-lt"/>
                        <a:ea typeface="+mn-ea"/>
                        <a:cs typeface="+mn-cs"/>
                      </a:endParaRPr>
                    </a:p>
                  </a:txBody>
                  <a:tcPr marL="91442" marR="91442" marT="45724" marB="45724" anchor="ctr"/>
                </a:tc>
                <a:extLst>
                  <a:ext uri="{0D108BD9-81ED-4DB2-BD59-A6C34878D82A}">
                    <a16:rowId xmlns="" xmlns:a16="http://schemas.microsoft.com/office/drawing/2014/main" val="10007"/>
                  </a:ext>
                </a:extLst>
              </a:tr>
              <a:tr h="335285">
                <a:tc>
                  <a:txBody>
                    <a:bodyPr/>
                    <a:lstStyle/>
                    <a:p>
                      <a:pPr algn="l"/>
                      <a:r>
                        <a:rPr lang="en-US" sz="1400" dirty="0" smtClean="0"/>
                        <a:t>8</a:t>
                      </a:r>
                      <a:endParaRPr lang="en-IN" sz="1400" dirty="0"/>
                    </a:p>
                  </a:txBody>
                  <a:tcPr marL="91442" marR="91442" marT="45724" marB="45724" anchor="ctr"/>
                </a:tc>
                <a:tc>
                  <a:txBody>
                    <a:bodyPr/>
                    <a:lstStyle/>
                    <a:p>
                      <a:pPr algn="l"/>
                      <a:r>
                        <a:rPr lang="en-US" sz="1600" b="1" dirty="0" smtClean="0"/>
                        <a:t>Pricing</a:t>
                      </a:r>
                      <a:endParaRPr lang="en-IN" sz="1600" b="1" dirty="0"/>
                    </a:p>
                  </a:txBody>
                  <a:tcPr marL="91442" marR="91442" marT="45724" marB="45724" anchor="ctr"/>
                </a:tc>
                <a:tc>
                  <a:txBody>
                    <a:bodyPr/>
                    <a:lstStyle/>
                    <a:p>
                      <a:pPr algn="ctr"/>
                      <a:r>
                        <a:rPr lang="en-US" sz="1400" dirty="0" smtClean="0"/>
                        <a:t>Rs.2000/Per Month </a:t>
                      </a:r>
                      <a:endParaRPr lang="en-IN" sz="1400" dirty="0"/>
                    </a:p>
                  </a:txBody>
                  <a:tcPr marL="91442" marR="91442" marT="45724" marB="45724" anchor="ctr"/>
                </a:tc>
                <a:tc>
                  <a:txBody>
                    <a:bodyPr/>
                    <a:lstStyle/>
                    <a:p>
                      <a:pPr algn="ctr"/>
                      <a:r>
                        <a:rPr lang="en-US" sz="1400" dirty="0" smtClean="0"/>
                        <a:t>Rs.750/Per Month</a:t>
                      </a:r>
                      <a:endParaRPr lang="en-IN" sz="1400" dirty="0"/>
                    </a:p>
                  </a:txBody>
                  <a:tcPr marL="91442" marR="91442" marT="45724" marB="45724" anchor="ctr"/>
                </a:tc>
                <a:tc>
                  <a:txBody>
                    <a:bodyPr/>
                    <a:lstStyle/>
                    <a:p>
                      <a:pPr algn="ctr"/>
                      <a:r>
                        <a:rPr lang="en-US" sz="1400" dirty="0" smtClean="0"/>
                        <a:t>To be</a:t>
                      </a:r>
                      <a:r>
                        <a:rPr lang="en-US" sz="1400" baseline="0" dirty="0" smtClean="0"/>
                        <a:t> planned</a:t>
                      </a:r>
                      <a:endParaRPr lang="en-IN" sz="1400" dirty="0"/>
                    </a:p>
                  </a:txBody>
                  <a:tcPr marL="91442" marR="91442" marT="45724" marB="45724" anchor="ctr"/>
                </a:tc>
                <a:extLst>
                  <a:ext uri="{0D108BD9-81ED-4DB2-BD59-A6C34878D82A}">
                    <a16:rowId xmlns="" xmlns:a16="http://schemas.microsoft.com/office/drawing/2014/main" val="10010"/>
                  </a:ext>
                </a:extLst>
              </a:tr>
              <a:tr h="1097272">
                <a:tc>
                  <a:txBody>
                    <a:bodyPr/>
                    <a:lstStyle/>
                    <a:p>
                      <a:pPr algn="l"/>
                      <a:r>
                        <a:rPr lang="en-US" sz="1400" dirty="0" smtClean="0"/>
                        <a:t>9</a:t>
                      </a:r>
                      <a:endParaRPr lang="en-IN" sz="1400" dirty="0"/>
                    </a:p>
                  </a:txBody>
                  <a:tcPr marL="91442" marR="91442" marT="45724" marB="45724" anchor="ctr"/>
                </a:tc>
                <a:tc>
                  <a:txBody>
                    <a:bodyPr/>
                    <a:lstStyle/>
                    <a:p>
                      <a:pPr algn="l"/>
                      <a:r>
                        <a:rPr lang="en-US" sz="1600" b="1" dirty="0" smtClean="0"/>
                        <a:t>Marketing Strategy</a:t>
                      </a:r>
                      <a:endParaRPr lang="en-IN" sz="1600" b="1"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00B050"/>
                          </a:solidFill>
                          <a:sym typeface="Wingdings" panose="05000000000000000000" pitchFamily="2" charset="2"/>
                        </a:rPr>
                        <a:t></a:t>
                      </a:r>
                      <a:endParaRPr lang="en-IN" sz="2400" dirty="0" smtClean="0">
                        <a:solidFill>
                          <a:srgbClr val="00B050"/>
                        </a:solidFill>
                      </a:endParaRPr>
                    </a:p>
                    <a:p>
                      <a:pPr algn="ctr"/>
                      <a:r>
                        <a:rPr lang="en-US" sz="1400" dirty="0" smtClean="0"/>
                        <a:t>Branded Website inviting</a:t>
                      </a:r>
                      <a:r>
                        <a:rPr lang="en-US" sz="1400" baseline="0" dirty="0" smtClean="0"/>
                        <a:t> Start-ups &amp; Retail Investors to come build on the API’s</a:t>
                      </a:r>
                      <a:endParaRPr lang="en-IN" sz="1400" dirty="0"/>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lang="en-IN" sz="2400" dirty="0" smtClean="0">
                          <a:solidFill>
                            <a:srgbClr val="FF0000"/>
                          </a:solidFill>
                          <a:sym typeface="Wingdings" panose="05000000000000000000" pitchFamily="2" charset="2"/>
                        </a:rPr>
                        <a:t></a:t>
                      </a:r>
                      <a:endParaRPr lang="en-IN" sz="2400" dirty="0" smtClean="0">
                        <a:solidFill>
                          <a:srgbClr val="FF0000"/>
                        </a:solidFill>
                      </a:endParaRPr>
                    </a:p>
                  </a:txBody>
                  <a:tcPr marL="91442" marR="91442" marT="45724" marB="45724" anchor="ctr"/>
                </a:tc>
                <a:tc>
                  <a:txBody>
                    <a:bodyPr/>
                    <a:lstStyle/>
                    <a:p>
                      <a:pPr marL="0" marR="0" lvl="0" indent="0" algn="ctr" defTabSz="9142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To be planned</a:t>
                      </a:r>
                      <a:endParaRPr kumimoji="0" lang="en-IN" sz="1400" b="0" i="0" u="none" strike="noStrike" kern="1200" cap="none" spc="0" normalizeH="0" baseline="0" noProof="0" dirty="0" smtClean="0">
                        <a:ln>
                          <a:noFill/>
                        </a:ln>
                        <a:solidFill>
                          <a:prstClr val="black"/>
                        </a:solidFill>
                        <a:effectLst/>
                        <a:uLnTx/>
                        <a:uFillTx/>
                        <a:latin typeface="+mn-lt"/>
                        <a:ea typeface="+mn-ea"/>
                        <a:cs typeface="+mn-cs"/>
                      </a:endParaRPr>
                    </a:p>
                  </a:txBody>
                  <a:tcPr marL="91442" marR="91442" marT="45724" marB="45724" anchor="ctr"/>
                </a:tc>
                <a:extLst>
                  <a:ext uri="{0D108BD9-81ED-4DB2-BD59-A6C34878D82A}">
                    <a16:rowId xmlns="" xmlns:a16="http://schemas.microsoft.com/office/drawing/2014/main" val="10011"/>
                  </a:ext>
                </a:extLst>
              </a:tr>
            </a:tbl>
          </a:graphicData>
        </a:graphic>
      </p:graphicFrame>
      <p:sp>
        <p:nvSpPr>
          <p:cNvPr id="20551" name="Text Placeholder 1"/>
          <p:cNvSpPr>
            <a:spLocks noGrp="1"/>
          </p:cNvSpPr>
          <p:nvPr>
            <p:ph type="body" sz="quarter" idx="12"/>
          </p:nvPr>
        </p:nvSpPr>
        <p:spPr bwMode="auto">
          <a:xfrm>
            <a:off x="1" y="1"/>
            <a:ext cx="11684001" cy="525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400"/>
              <a:t>Open API Architecture Attributes</a:t>
            </a:r>
            <a:endParaRPr lang="en-IN" altLang="en-US" sz="2400"/>
          </a:p>
        </p:txBody>
      </p:sp>
    </p:spTree>
    <p:extLst>
      <p:ext uri="{BB962C8B-B14F-4D97-AF65-F5344CB8AC3E}">
        <p14:creationId xmlns:p14="http://schemas.microsoft.com/office/powerpoint/2010/main" val="4748733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1"/>
          <p:cNvSpPr>
            <a:spLocks noGrp="1"/>
          </p:cNvSpPr>
          <p:nvPr>
            <p:ph type="body" sz="quarter" idx="12"/>
          </p:nvPr>
        </p:nvSpPr>
        <p:spPr bwMode="auto">
          <a:xfrm>
            <a:off x="152401" y="160338"/>
            <a:ext cx="11684000" cy="590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Publisher API’s</a:t>
            </a:r>
            <a:endParaRPr lang="en-IN" altLang="en-US" smtClean="0"/>
          </a:p>
        </p:txBody>
      </p:sp>
      <p:sp>
        <p:nvSpPr>
          <p:cNvPr id="26627"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C29E2A-5E38-483D-A86B-D21DF244B77C}" type="slidenum">
              <a:rPr lang="en-US" altLang="en-US" smtClean="0">
                <a:solidFill>
                  <a:srgbClr val="1F497D"/>
                </a:solidFill>
              </a:rPr>
              <a:pPr/>
              <a:t>114</a:t>
            </a:fld>
            <a:endParaRPr lang="en-US" altLang="en-US" smtClean="0">
              <a:solidFill>
                <a:srgbClr val="1F497D"/>
              </a:solidFill>
            </a:endParaRPr>
          </a:p>
        </p:txBody>
      </p:sp>
      <p:grpSp>
        <p:nvGrpSpPr>
          <p:cNvPr id="26628" name="Group 18"/>
          <p:cNvGrpSpPr>
            <a:grpSpLocks/>
          </p:cNvGrpSpPr>
          <p:nvPr/>
        </p:nvGrpSpPr>
        <p:grpSpPr bwMode="auto">
          <a:xfrm>
            <a:off x="3235327" y="250826"/>
            <a:ext cx="4586287" cy="434975"/>
            <a:chOff x="7135498" y="1836523"/>
            <a:chExt cx="4892038" cy="459002"/>
          </a:xfrm>
        </p:grpSpPr>
        <p:pic>
          <p:nvPicPr>
            <p:cNvPr id="2663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5498" y="1836523"/>
              <a:ext cx="2464114" cy="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2508" y="1900683"/>
              <a:ext cx="752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10222" y="1882796"/>
              <a:ext cx="733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75061" y="1905446"/>
              <a:ext cx="7524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9"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4626" y="779464"/>
            <a:ext cx="51816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78451" y="2960689"/>
            <a:ext cx="61277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Footer Placeholder 4"/>
          <p:cNvSpPr>
            <a:spLocks noGrp="1"/>
          </p:cNvSpPr>
          <p:nvPr>
            <p:ph type="ftr" sz="quarter" idx="4294967295"/>
          </p:nvPr>
        </p:nvSpPr>
        <p:spPr bwMode="auto">
          <a:xfrm>
            <a:off x="5546727" y="1033463"/>
            <a:ext cx="6416675" cy="1644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sz="1900">
                <a:solidFill>
                  <a:schemeClr val="tx1"/>
                </a:solidFill>
                <a:latin typeface="Arial" panose="020B0604020202020204" pitchFamily="34" charset="0"/>
                <a:cs typeface="Arial" panose="020B0604020202020204" pitchFamily="34" charset="0"/>
              </a:defRPr>
            </a:lvl1pPr>
            <a:lvl2pPr>
              <a:defRPr sz="1900">
                <a:solidFill>
                  <a:schemeClr val="tx1"/>
                </a:solidFill>
                <a:latin typeface="Arial" panose="020B0604020202020204" pitchFamily="34" charset="0"/>
                <a:cs typeface="Arial" panose="020B0604020202020204" pitchFamily="34" charset="0"/>
              </a:defRPr>
            </a:lvl2pPr>
            <a:lvl3pPr>
              <a:defRPr sz="1900">
                <a:solidFill>
                  <a:schemeClr val="tx1"/>
                </a:solidFill>
                <a:latin typeface="Arial" panose="020B0604020202020204" pitchFamily="34" charset="0"/>
                <a:cs typeface="Arial" panose="020B0604020202020204" pitchFamily="34" charset="0"/>
              </a:defRPr>
            </a:lvl3pPr>
            <a:lvl4pPr>
              <a:defRPr sz="1900">
                <a:solidFill>
                  <a:schemeClr val="tx1"/>
                </a:solidFill>
                <a:latin typeface="Arial" panose="020B0604020202020204" pitchFamily="34" charset="0"/>
                <a:cs typeface="Arial" panose="020B0604020202020204" pitchFamily="34" charset="0"/>
              </a:defRPr>
            </a:lvl4pPr>
            <a:lvl5pPr>
              <a:defRPr sz="1900">
                <a:solidFill>
                  <a:schemeClr val="tx1"/>
                </a:solidFill>
                <a:latin typeface="Arial" panose="020B0604020202020204" pitchFamily="34" charset="0"/>
                <a:cs typeface="Arial" panose="020B0604020202020204" pitchFamily="34" charset="0"/>
              </a:defRPr>
            </a:lvl5pPr>
            <a:lvl6pPr marL="22844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altLang="en-US" sz="1600">
                <a:solidFill>
                  <a:srgbClr val="1F497D"/>
                </a:solidFill>
                <a:latin typeface="Zurich BT" pitchFamily="34" charset="0"/>
              </a:rPr>
              <a:t>Trade Buttons can be placed on News Websites, Blogs, Charting Sites etc. </a:t>
            </a:r>
          </a:p>
          <a:p>
            <a:pPr>
              <a:buFont typeface="Arial" panose="020B0604020202020204" pitchFamily="34" charset="0"/>
              <a:buChar char="•"/>
            </a:pPr>
            <a:r>
              <a:rPr altLang="en-US" sz="1600">
                <a:solidFill>
                  <a:srgbClr val="1F497D"/>
                </a:solidFill>
                <a:latin typeface="Zurich BT" pitchFamily="34" charset="0"/>
              </a:rPr>
              <a:t>Readers can place/initiate a Call To Action for Trade etc. from that website itself</a:t>
            </a:r>
          </a:p>
        </p:txBody>
      </p:sp>
      <p:sp>
        <p:nvSpPr>
          <p:cNvPr id="26632" name="Footer Placeholder 4"/>
          <p:cNvSpPr txBox="1">
            <a:spLocks/>
          </p:cNvSpPr>
          <p:nvPr/>
        </p:nvSpPr>
        <p:spPr bwMode="auto">
          <a:xfrm>
            <a:off x="152401" y="4357688"/>
            <a:ext cx="4724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lvl1pPr marL="285750" indent="-285750">
              <a:defRPr sz="1900">
                <a:solidFill>
                  <a:schemeClr val="tx1"/>
                </a:solidFill>
                <a:latin typeface="Arial" panose="020B0604020202020204" pitchFamily="34" charset="0"/>
                <a:cs typeface="Arial" panose="020B0604020202020204" pitchFamily="34" charset="0"/>
              </a:defRPr>
            </a:lvl1pPr>
            <a:lvl2pPr>
              <a:defRPr sz="1900">
                <a:solidFill>
                  <a:schemeClr val="tx1"/>
                </a:solidFill>
                <a:latin typeface="Arial" panose="020B0604020202020204" pitchFamily="34" charset="0"/>
                <a:cs typeface="Arial" panose="020B0604020202020204" pitchFamily="34" charset="0"/>
              </a:defRPr>
            </a:lvl2pPr>
            <a:lvl3pPr>
              <a:defRPr sz="1900">
                <a:solidFill>
                  <a:schemeClr val="tx1"/>
                </a:solidFill>
                <a:latin typeface="Arial" panose="020B0604020202020204" pitchFamily="34" charset="0"/>
                <a:cs typeface="Arial" panose="020B0604020202020204" pitchFamily="34" charset="0"/>
              </a:defRPr>
            </a:lvl3pPr>
            <a:lvl4pPr>
              <a:defRPr sz="1900">
                <a:solidFill>
                  <a:schemeClr val="tx1"/>
                </a:solidFill>
                <a:latin typeface="Arial" panose="020B0604020202020204" pitchFamily="34" charset="0"/>
                <a:cs typeface="Arial" panose="020B0604020202020204" pitchFamily="34" charset="0"/>
              </a:defRPr>
            </a:lvl4pPr>
            <a:lvl5pPr>
              <a:defRPr sz="1900">
                <a:solidFill>
                  <a:schemeClr val="tx1"/>
                </a:solidFill>
                <a:latin typeface="Arial" panose="020B0604020202020204" pitchFamily="34" charset="0"/>
                <a:cs typeface="Arial" panose="020B0604020202020204" pitchFamily="34" charset="0"/>
              </a:defRPr>
            </a:lvl5pPr>
            <a:lvl6pPr marL="22844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1600">
                <a:solidFill>
                  <a:srgbClr val="1F497D"/>
                </a:solidFill>
                <a:latin typeface="Zurich BT" pitchFamily="34" charset="0"/>
              </a:rPr>
              <a:t>Window for customer to Login</a:t>
            </a:r>
          </a:p>
          <a:p>
            <a:pPr>
              <a:buFont typeface="Arial" panose="020B0604020202020204" pitchFamily="34" charset="0"/>
              <a:buChar char="•"/>
            </a:pPr>
            <a:r>
              <a:rPr lang="en-US" altLang="en-US" sz="1600">
                <a:solidFill>
                  <a:srgbClr val="1F497D"/>
                </a:solidFill>
                <a:latin typeface="Zurich BT" pitchFamily="34" charset="0"/>
              </a:rPr>
              <a:t>Lands on the page to Trade Directly</a:t>
            </a:r>
          </a:p>
        </p:txBody>
      </p:sp>
    </p:spTree>
    <p:extLst>
      <p:ext uri="{BB962C8B-B14F-4D97-AF65-F5344CB8AC3E}">
        <p14:creationId xmlns:p14="http://schemas.microsoft.com/office/powerpoint/2010/main" val="36155078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Social trading</a:t>
            </a:r>
            <a:endParaRPr lang="en-US" dirty="0"/>
          </a:p>
        </p:txBody>
      </p:sp>
      <p:sp>
        <p:nvSpPr>
          <p:cNvPr id="4" name="Title 1"/>
          <p:cNvSpPr txBox="1">
            <a:spLocks/>
          </p:cNvSpPr>
          <p:nvPr/>
        </p:nvSpPr>
        <p:spPr>
          <a:xfrm>
            <a:off x="4635500" y="1550459"/>
            <a:ext cx="2565400" cy="600075"/>
          </a:xfrm>
          <a:prstGeom prst="rect">
            <a:avLst/>
          </a:prstGeom>
        </p:spPr>
        <p:txBody>
          <a:bodyPr vert="horz" lIns="121920" tIns="60960" rIns="121920" bIns="6096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Global disruptors?</a:t>
            </a:r>
          </a:p>
        </p:txBody>
      </p:sp>
      <p:sp>
        <p:nvSpPr>
          <p:cNvPr id="5" name="Title 1"/>
          <p:cNvSpPr txBox="1">
            <a:spLocks/>
          </p:cNvSpPr>
          <p:nvPr/>
        </p:nvSpPr>
        <p:spPr>
          <a:xfrm>
            <a:off x="635000" y="1550459"/>
            <a:ext cx="2565400" cy="600075"/>
          </a:xfrm>
          <a:prstGeom prst="rect">
            <a:avLst/>
          </a:prstGeom>
        </p:spPr>
        <p:txBody>
          <a:bodyPr vert="horz" lIns="121920" tIns="60960" rIns="121920" bIns="6096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What it is?</a:t>
            </a:r>
          </a:p>
        </p:txBody>
      </p:sp>
      <p:sp>
        <p:nvSpPr>
          <p:cNvPr id="6" name="Title 1"/>
          <p:cNvSpPr txBox="1">
            <a:spLocks/>
          </p:cNvSpPr>
          <p:nvPr/>
        </p:nvSpPr>
        <p:spPr>
          <a:xfrm>
            <a:off x="8636000" y="1526117"/>
            <a:ext cx="2565400" cy="600075"/>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Indian disruptors?</a:t>
            </a:r>
          </a:p>
        </p:txBody>
      </p:sp>
      <p:sp>
        <p:nvSpPr>
          <p:cNvPr id="10" name="Rectangle 9"/>
          <p:cNvSpPr/>
          <p:nvPr/>
        </p:nvSpPr>
        <p:spPr>
          <a:xfrm>
            <a:off x="508000" y="2330239"/>
            <a:ext cx="3352800" cy="4402167"/>
          </a:xfrm>
          <a:prstGeom prst="rect">
            <a:avLst/>
          </a:prstGeom>
        </p:spPr>
        <p:txBody>
          <a:bodyPr wrap="square">
            <a:spAutoFit/>
          </a:bodyPr>
          <a:lstStyle/>
          <a:p>
            <a:r>
              <a:rPr lang="en-US" sz="1867">
                <a:solidFill>
                  <a:srgbClr val="111111"/>
                </a:solidFill>
                <a:latin typeface="SourceSansPro" charset="0"/>
              </a:rPr>
              <a:t>A micro-investing platform is an application </a:t>
            </a:r>
            <a:r>
              <a:rPr lang="en-US" sz="1867">
                <a:solidFill>
                  <a:prstClr val="black"/>
                </a:solidFill>
                <a:ea typeface="+mj-ea"/>
                <a:cs typeface="+mj-cs"/>
              </a:rPr>
              <a:t>that allows users to regularly save small sums of money. Micro-investing platforms aim to remove traditional barriers to investing, such as brokerage account minimums, to encourage people to invest even if they have limited incomes and assets.</a:t>
            </a:r>
          </a:p>
          <a:p>
            <a:endParaRPr lang="en-US" sz="1867">
              <a:solidFill>
                <a:prstClr val="black"/>
              </a:solidFill>
              <a:ea typeface="+mj-ea"/>
              <a:cs typeface="+mj-cs"/>
            </a:endParaRPr>
          </a:p>
          <a:p>
            <a:r>
              <a:rPr lang="en-US" sz="1867">
                <a:solidFill>
                  <a:prstClr val="black"/>
                </a:solidFill>
                <a:ea typeface="+mj-ea"/>
                <a:cs typeface="+mj-cs"/>
              </a:rPr>
              <a:t>Segment:</a:t>
            </a:r>
          </a:p>
          <a:p>
            <a:pPr marL="380990" indent="-380990">
              <a:buFont typeface="Arial" charset="0"/>
              <a:buChar char="•"/>
            </a:pPr>
            <a:r>
              <a:rPr lang="en-US" sz="1867">
                <a:solidFill>
                  <a:prstClr val="black"/>
                </a:solidFill>
                <a:ea typeface="+mj-ea"/>
                <a:cs typeface="+mj-cs"/>
              </a:rPr>
              <a:t>Millennials</a:t>
            </a:r>
          </a:p>
          <a:p>
            <a:pPr marL="380990" indent="-380990">
              <a:buFont typeface="Arial" charset="0"/>
              <a:buChar char="•"/>
            </a:pPr>
            <a:r>
              <a:rPr lang="en-US" sz="1867">
                <a:solidFill>
                  <a:prstClr val="black"/>
                </a:solidFill>
              </a:rPr>
              <a:t>Small-time investors</a:t>
            </a:r>
          </a:p>
          <a:p>
            <a:pPr marL="380990" indent="-380990">
              <a:buFont typeface="Arial" charset="0"/>
              <a:buChar char="•"/>
            </a:pPr>
            <a:endParaRPr lang="en-US" sz="1867">
              <a:solidFill>
                <a:prstClr val="black"/>
              </a:solidFill>
              <a:ea typeface="+mj-ea"/>
              <a:cs typeface="+mj-cs"/>
            </a:endParaRPr>
          </a:p>
        </p:txBody>
      </p:sp>
      <p:pic>
        <p:nvPicPr>
          <p:cNvPr id="3" name="Picture 2"/>
          <p:cNvPicPr>
            <a:picLocks noChangeAspect="1"/>
          </p:cNvPicPr>
          <p:nvPr/>
        </p:nvPicPr>
        <p:blipFill>
          <a:blip r:embed="rId2"/>
          <a:stretch>
            <a:fillRect/>
          </a:stretch>
        </p:blipFill>
        <p:spPr>
          <a:xfrm>
            <a:off x="4893733" y="3221336"/>
            <a:ext cx="2116667" cy="101913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48636" y="2214644"/>
            <a:ext cx="2303565" cy="686895"/>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7098" y="2939043"/>
            <a:ext cx="1446640" cy="1117600"/>
          </a:xfrm>
          <a:prstGeom prst="rect">
            <a:avLst/>
          </a:prstGeom>
        </p:spPr>
      </p:pic>
      <p:pic>
        <p:nvPicPr>
          <p:cNvPr id="19" name="Picture 18"/>
          <p:cNvPicPr>
            <a:picLocks noChangeAspect="1"/>
          </p:cNvPicPr>
          <p:nvPr/>
        </p:nvPicPr>
        <p:blipFill>
          <a:blip r:embed="rId5"/>
          <a:stretch>
            <a:fillRect/>
          </a:stretch>
        </p:blipFill>
        <p:spPr>
          <a:xfrm>
            <a:off x="4758268" y="2283811"/>
            <a:ext cx="2438400" cy="617728"/>
          </a:xfrm>
          <a:prstGeom prst="rect">
            <a:avLst/>
          </a:prstGeom>
        </p:spPr>
      </p:pic>
      <p:pic>
        <p:nvPicPr>
          <p:cNvPr id="20" name="Picture 19"/>
          <p:cNvPicPr>
            <a:picLocks noChangeAspect="1"/>
          </p:cNvPicPr>
          <p:nvPr/>
        </p:nvPicPr>
        <p:blipFill>
          <a:blip r:embed="rId6"/>
          <a:stretch>
            <a:fillRect/>
          </a:stretch>
        </p:blipFill>
        <p:spPr>
          <a:xfrm>
            <a:off x="4456163" y="5304998"/>
            <a:ext cx="2991807" cy="990391"/>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3236" y="4740167"/>
            <a:ext cx="1770795" cy="419088"/>
          </a:xfrm>
          <a:prstGeom prst="rect">
            <a:avLst/>
          </a:prstGeom>
        </p:spPr>
      </p:pic>
      <p:cxnSp>
        <p:nvCxnSpPr>
          <p:cNvPr id="15" name="Straight Connector 14"/>
          <p:cNvCxnSpPr/>
          <p:nvPr/>
        </p:nvCxnSpPr>
        <p:spPr>
          <a:xfrm>
            <a:off x="4072467" y="1682805"/>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16333" y="1698784"/>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46324" y="4272221"/>
            <a:ext cx="1793240" cy="810716"/>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10751" y="5427325"/>
            <a:ext cx="1990649" cy="394970"/>
          </a:xfrm>
          <a:prstGeom prst="rect">
            <a:avLst/>
          </a:prstGeom>
        </p:spPr>
      </p:pic>
    </p:spTree>
    <p:extLst>
      <p:ext uri="{BB962C8B-B14F-4D97-AF65-F5344CB8AC3E}">
        <p14:creationId xmlns:p14="http://schemas.microsoft.com/office/powerpoint/2010/main" val="11784792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Thematic Investing</a:t>
            </a:r>
            <a:endParaRPr lang="en-US" dirty="0"/>
          </a:p>
        </p:txBody>
      </p:sp>
      <p:sp>
        <p:nvSpPr>
          <p:cNvPr id="4" name="Title 1"/>
          <p:cNvSpPr txBox="1">
            <a:spLocks/>
          </p:cNvSpPr>
          <p:nvPr/>
        </p:nvSpPr>
        <p:spPr>
          <a:xfrm>
            <a:off x="4635500" y="1550459"/>
            <a:ext cx="2565400" cy="600075"/>
          </a:xfrm>
          <a:prstGeom prst="rect">
            <a:avLst/>
          </a:prstGeom>
        </p:spPr>
        <p:txBody>
          <a:bodyPr vert="horz" lIns="121920" tIns="60960" rIns="121920" bIns="6096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Global disruptors?</a:t>
            </a:r>
          </a:p>
        </p:txBody>
      </p:sp>
      <p:sp>
        <p:nvSpPr>
          <p:cNvPr id="5" name="Title 1"/>
          <p:cNvSpPr txBox="1">
            <a:spLocks/>
          </p:cNvSpPr>
          <p:nvPr/>
        </p:nvSpPr>
        <p:spPr>
          <a:xfrm>
            <a:off x="635000" y="1550459"/>
            <a:ext cx="2565400" cy="600075"/>
          </a:xfrm>
          <a:prstGeom prst="rect">
            <a:avLst/>
          </a:prstGeom>
        </p:spPr>
        <p:txBody>
          <a:bodyPr vert="horz" lIns="121920" tIns="60960" rIns="121920" bIns="6096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What it is?</a:t>
            </a:r>
          </a:p>
        </p:txBody>
      </p:sp>
      <p:sp>
        <p:nvSpPr>
          <p:cNvPr id="6" name="Title 1"/>
          <p:cNvSpPr txBox="1">
            <a:spLocks/>
          </p:cNvSpPr>
          <p:nvPr/>
        </p:nvSpPr>
        <p:spPr>
          <a:xfrm>
            <a:off x="8636000" y="1526117"/>
            <a:ext cx="2565400" cy="600075"/>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Indian disruptors?</a:t>
            </a:r>
          </a:p>
        </p:txBody>
      </p:sp>
      <p:sp>
        <p:nvSpPr>
          <p:cNvPr id="10" name="Rectangle 9"/>
          <p:cNvSpPr/>
          <p:nvPr/>
        </p:nvSpPr>
        <p:spPr>
          <a:xfrm>
            <a:off x="508000" y="2330239"/>
            <a:ext cx="3352800" cy="4402167"/>
          </a:xfrm>
          <a:prstGeom prst="rect">
            <a:avLst/>
          </a:prstGeom>
        </p:spPr>
        <p:txBody>
          <a:bodyPr wrap="square">
            <a:spAutoFit/>
          </a:bodyPr>
          <a:lstStyle/>
          <a:p>
            <a:r>
              <a:rPr lang="en-US" sz="1867">
                <a:solidFill>
                  <a:srgbClr val="111111"/>
                </a:solidFill>
                <a:latin typeface="SourceSansPro" charset="0"/>
              </a:rPr>
              <a:t>A micro-investing platform is an application </a:t>
            </a:r>
            <a:r>
              <a:rPr lang="en-US" sz="1867">
                <a:solidFill>
                  <a:prstClr val="black"/>
                </a:solidFill>
                <a:ea typeface="+mj-ea"/>
                <a:cs typeface="+mj-cs"/>
              </a:rPr>
              <a:t>that allows users to regularly save small sums of money. Micro-investing platforms aim to remove traditional barriers to investing, such as brokerage account minimums, to encourage people to invest even if they have limited incomes and assets.</a:t>
            </a:r>
          </a:p>
          <a:p>
            <a:endParaRPr lang="en-US" sz="1867">
              <a:solidFill>
                <a:prstClr val="black"/>
              </a:solidFill>
              <a:ea typeface="+mj-ea"/>
              <a:cs typeface="+mj-cs"/>
            </a:endParaRPr>
          </a:p>
          <a:p>
            <a:r>
              <a:rPr lang="en-US" sz="1867">
                <a:solidFill>
                  <a:prstClr val="black"/>
                </a:solidFill>
                <a:ea typeface="+mj-ea"/>
                <a:cs typeface="+mj-cs"/>
              </a:rPr>
              <a:t>Segment:</a:t>
            </a:r>
          </a:p>
          <a:p>
            <a:pPr marL="380990" indent="-380990">
              <a:buFont typeface="Arial" charset="0"/>
              <a:buChar char="•"/>
            </a:pPr>
            <a:r>
              <a:rPr lang="en-US" sz="1867">
                <a:solidFill>
                  <a:prstClr val="black"/>
                </a:solidFill>
                <a:ea typeface="+mj-ea"/>
                <a:cs typeface="+mj-cs"/>
              </a:rPr>
              <a:t>Millennials</a:t>
            </a:r>
          </a:p>
          <a:p>
            <a:pPr marL="380990" indent="-380990">
              <a:buFont typeface="Arial" charset="0"/>
              <a:buChar char="•"/>
            </a:pPr>
            <a:r>
              <a:rPr lang="en-US" sz="1867">
                <a:solidFill>
                  <a:prstClr val="black"/>
                </a:solidFill>
              </a:rPr>
              <a:t>Educated investors</a:t>
            </a:r>
          </a:p>
          <a:p>
            <a:pPr marL="380990" indent="-380990">
              <a:buFont typeface="Arial" charset="0"/>
              <a:buChar char="•"/>
            </a:pPr>
            <a:endParaRPr lang="en-US" sz="1867">
              <a:solidFill>
                <a:prstClr val="black"/>
              </a:solidFill>
              <a:ea typeface="+mj-ea"/>
              <a:cs typeface="+mj-cs"/>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5067" y="2922763"/>
            <a:ext cx="2606196" cy="661799"/>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9939" y="4658724"/>
            <a:ext cx="1951567" cy="756840"/>
          </a:xfrm>
          <a:prstGeom prst="rect">
            <a:avLst/>
          </a:prstGeom>
        </p:spPr>
      </p:pic>
      <p:pic>
        <p:nvPicPr>
          <p:cNvPr id="14" name="Picture 13"/>
          <p:cNvPicPr>
            <a:picLocks noChangeAspect="1"/>
          </p:cNvPicPr>
          <p:nvPr/>
        </p:nvPicPr>
        <p:blipFill>
          <a:blip r:embed="rId4"/>
          <a:stretch>
            <a:fillRect/>
          </a:stretch>
        </p:blipFill>
        <p:spPr>
          <a:xfrm>
            <a:off x="8794299" y="2832435"/>
            <a:ext cx="2248801" cy="2199269"/>
          </a:xfrm>
          <a:prstGeom prst="rect">
            <a:avLst/>
          </a:prstGeom>
        </p:spPr>
      </p:pic>
      <p:pic>
        <p:nvPicPr>
          <p:cNvPr id="15" name="Picture 14"/>
          <p:cNvPicPr>
            <a:picLocks noChangeAspect="1"/>
          </p:cNvPicPr>
          <p:nvPr/>
        </p:nvPicPr>
        <p:blipFill>
          <a:blip r:embed="rId5"/>
          <a:stretch>
            <a:fillRect/>
          </a:stretch>
        </p:blipFill>
        <p:spPr>
          <a:xfrm>
            <a:off x="8823806" y="4180126"/>
            <a:ext cx="2297161" cy="1714036"/>
          </a:xfrm>
          <a:prstGeom prst="rect">
            <a:avLst/>
          </a:prstGeom>
        </p:spPr>
      </p:pic>
      <p:cxnSp>
        <p:nvCxnSpPr>
          <p:cNvPr id="16" name="Straight Connector 15"/>
          <p:cNvCxnSpPr/>
          <p:nvPr/>
        </p:nvCxnSpPr>
        <p:spPr>
          <a:xfrm>
            <a:off x="4072467" y="1682805"/>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916333" y="1698784"/>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51434" y="2488710"/>
            <a:ext cx="868106" cy="868106"/>
          </a:xfrm>
          <a:prstGeom prst="rect">
            <a:avLst/>
          </a:prstGeom>
        </p:spPr>
      </p:pic>
      <p:pic>
        <p:nvPicPr>
          <p:cNvPr id="18" name="Picture 17"/>
          <p:cNvPicPr>
            <a:picLocks noChangeAspect="1"/>
          </p:cNvPicPr>
          <p:nvPr/>
        </p:nvPicPr>
        <p:blipFill>
          <a:blip r:embed="rId7"/>
          <a:stretch>
            <a:fillRect/>
          </a:stretch>
        </p:blipFill>
        <p:spPr>
          <a:xfrm>
            <a:off x="8735694" y="5855014"/>
            <a:ext cx="2618106" cy="832670"/>
          </a:xfrm>
          <a:prstGeom prst="rect">
            <a:avLst/>
          </a:prstGeom>
        </p:spPr>
      </p:pic>
    </p:spTree>
    <p:extLst>
      <p:ext uri="{BB962C8B-B14F-4D97-AF65-F5344CB8AC3E}">
        <p14:creationId xmlns:p14="http://schemas.microsoft.com/office/powerpoint/2010/main" val="21550007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924" y="0"/>
            <a:ext cx="11516579" cy="1325563"/>
          </a:xfrm>
        </p:spPr>
        <p:txBody>
          <a:bodyPr>
            <a:normAutofit fontScale="90000"/>
          </a:bodyPr>
          <a:lstStyle/>
          <a:p>
            <a:r>
              <a:rPr lang="en-US" smtClean="0"/>
              <a:t>Fintech Trend </a:t>
            </a:r>
            <a:r>
              <a:rPr lang="mr-IN" smtClean="0"/>
              <a:t>–</a:t>
            </a:r>
            <a:r>
              <a:rPr lang="en-US" smtClean="0"/>
              <a:t> Payment wallets in Wealth management</a:t>
            </a:r>
            <a:endParaRPr lang="en-US"/>
          </a:p>
        </p:txBody>
      </p:sp>
      <p:sp>
        <p:nvSpPr>
          <p:cNvPr id="4" name="Title 1"/>
          <p:cNvSpPr txBox="1">
            <a:spLocks/>
          </p:cNvSpPr>
          <p:nvPr/>
        </p:nvSpPr>
        <p:spPr>
          <a:xfrm>
            <a:off x="4635500" y="1550459"/>
            <a:ext cx="2565400" cy="600075"/>
          </a:xfrm>
          <a:prstGeom prst="rect">
            <a:avLst/>
          </a:prstGeom>
        </p:spPr>
        <p:txBody>
          <a:bodyPr vert="horz" lIns="121920" tIns="60960" rIns="121920" bIns="6096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Global disruptors?</a:t>
            </a:r>
          </a:p>
        </p:txBody>
      </p:sp>
      <p:sp>
        <p:nvSpPr>
          <p:cNvPr id="5" name="Title 1"/>
          <p:cNvSpPr txBox="1">
            <a:spLocks/>
          </p:cNvSpPr>
          <p:nvPr/>
        </p:nvSpPr>
        <p:spPr>
          <a:xfrm>
            <a:off x="635000" y="1550459"/>
            <a:ext cx="2565400" cy="600075"/>
          </a:xfrm>
          <a:prstGeom prst="rect">
            <a:avLst/>
          </a:prstGeom>
        </p:spPr>
        <p:txBody>
          <a:bodyPr vert="horz" lIns="121920" tIns="60960" rIns="121920" bIns="6096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What it is?</a:t>
            </a:r>
          </a:p>
        </p:txBody>
      </p:sp>
      <p:sp>
        <p:nvSpPr>
          <p:cNvPr id="6" name="Title 1"/>
          <p:cNvSpPr txBox="1">
            <a:spLocks/>
          </p:cNvSpPr>
          <p:nvPr/>
        </p:nvSpPr>
        <p:spPr>
          <a:xfrm>
            <a:off x="8636000" y="1526117"/>
            <a:ext cx="2565400" cy="600075"/>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Indian disruptors?</a:t>
            </a:r>
          </a:p>
        </p:txBody>
      </p:sp>
      <p:sp>
        <p:nvSpPr>
          <p:cNvPr id="10" name="Rectangle 9"/>
          <p:cNvSpPr/>
          <p:nvPr/>
        </p:nvSpPr>
        <p:spPr>
          <a:xfrm>
            <a:off x="508000" y="2330239"/>
            <a:ext cx="3352800" cy="2678234"/>
          </a:xfrm>
          <a:prstGeom prst="rect">
            <a:avLst/>
          </a:prstGeom>
        </p:spPr>
        <p:txBody>
          <a:bodyPr wrap="square">
            <a:spAutoFit/>
          </a:bodyPr>
          <a:lstStyle/>
          <a:p>
            <a:r>
              <a:rPr lang="en-US" sz="1867">
                <a:solidFill>
                  <a:srgbClr val="111111"/>
                </a:solidFill>
                <a:latin typeface="SourceSansPro" charset="0"/>
              </a:rPr>
              <a:t>Payment wallet firms with very captive audience are enabling customers to invest instantaneously and offer instant liquidity as well</a:t>
            </a:r>
            <a:endParaRPr lang="en-US" sz="1867">
              <a:solidFill>
                <a:prstClr val="black"/>
              </a:solidFill>
              <a:ea typeface="+mj-ea"/>
              <a:cs typeface="+mj-cs"/>
            </a:endParaRPr>
          </a:p>
          <a:p>
            <a:endParaRPr lang="en-US" sz="1867">
              <a:solidFill>
                <a:prstClr val="black"/>
              </a:solidFill>
              <a:ea typeface="+mj-ea"/>
              <a:cs typeface="+mj-cs"/>
            </a:endParaRPr>
          </a:p>
          <a:p>
            <a:r>
              <a:rPr lang="en-US" sz="1867">
                <a:solidFill>
                  <a:prstClr val="black"/>
                </a:solidFill>
                <a:ea typeface="+mj-ea"/>
                <a:cs typeface="+mj-cs"/>
              </a:rPr>
              <a:t>Segment:</a:t>
            </a:r>
          </a:p>
          <a:p>
            <a:pPr marL="380990" indent="-380990">
              <a:buFont typeface="Arial" charset="0"/>
              <a:buChar char="•"/>
            </a:pPr>
            <a:r>
              <a:rPr lang="en-US" sz="1867">
                <a:solidFill>
                  <a:prstClr val="black"/>
                </a:solidFill>
                <a:ea typeface="+mj-ea"/>
                <a:cs typeface="+mj-cs"/>
              </a:rPr>
              <a:t>Millennials</a:t>
            </a:r>
          </a:p>
          <a:p>
            <a:pPr marL="380990" indent="-380990">
              <a:buFont typeface="Arial" charset="0"/>
              <a:buChar char="•"/>
            </a:pPr>
            <a:r>
              <a:rPr lang="en-US" sz="1867">
                <a:solidFill>
                  <a:prstClr val="black"/>
                </a:solidFill>
                <a:ea typeface="+mj-ea"/>
                <a:cs typeface="+mj-cs"/>
              </a:rPr>
              <a:t>Tier 3, Tier 4 cities</a:t>
            </a:r>
          </a:p>
        </p:txBody>
      </p:sp>
      <p:pic>
        <p:nvPicPr>
          <p:cNvPr id="3" name="Picture 2"/>
          <p:cNvPicPr>
            <a:picLocks noChangeAspect="1"/>
          </p:cNvPicPr>
          <p:nvPr/>
        </p:nvPicPr>
        <p:blipFill>
          <a:blip r:embed="rId2"/>
          <a:stretch>
            <a:fillRect/>
          </a:stretch>
        </p:blipFill>
        <p:spPr>
          <a:xfrm>
            <a:off x="5008033" y="2793940"/>
            <a:ext cx="1967257" cy="1226072"/>
          </a:xfrm>
          <a:prstGeom prst="rect">
            <a:avLst/>
          </a:prstGeom>
        </p:spPr>
      </p:pic>
      <p:pic>
        <p:nvPicPr>
          <p:cNvPr id="7" name="Picture 6"/>
          <p:cNvPicPr>
            <a:picLocks noChangeAspect="1"/>
          </p:cNvPicPr>
          <p:nvPr/>
        </p:nvPicPr>
        <p:blipFill>
          <a:blip r:embed="rId3"/>
          <a:stretch>
            <a:fillRect/>
          </a:stretch>
        </p:blipFill>
        <p:spPr>
          <a:xfrm>
            <a:off x="4302424" y="4663420"/>
            <a:ext cx="1127985" cy="1127985"/>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1547" y="4858247"/>
            <a:ext cx="2103967" cy="738331"/>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80046" y="3673656"/>
            <a:ext cx="2198951" cy="795867"/>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3567" y="2591832"/>
            <a:ext cx="1710267" cy="660400"/>
          </a:xfrm>
          <a:prstGeom prst="rect">
            <a:avLst/>
          </a:prstGeom>
        </p:spPr>
      </p:pic>
      <p:pic>
        <p:nvPicPr>
          <p:cNvPr id="18" name="Picture 17"/>
          <p:cNvPicPr>
            <a:picLocks noChangeAspect="1"/>
          </p:cNvPicPr>
          <p:nvPr/>
        </p:nvPicPr>
        <p:blipFill>
          <a:blip r:embed="rId7"/>
          <a:stretch>
            <a:fillRect/>
          </a:stretch>
        </p:blipFill>
        <p:spPr>
          <a:xfrm>
            <a:off x="9063567" y="4469523"/>
            <a:ext cx="1996671" cy="1049863"/>
          </a:xfrm>
          <a:prstGeom prst="rect">
            <a:avLst/>
          </a:prstGeom>
        </p:spPr>
      </p:pic>
      <p:cxnSp>
        <p:nvCxnSpPr>
          <p:cNvPr id="15" name="Straight Connector 14"/>
          <p:cNvCxnSpPr/>
          <p:nvPr/>
        </p:nvCxnSpPr>
        <p:spPr>
          <a:xfrm>
            <a:off x="4072467" y="1682805"/>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916333" y="1698784"/>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66306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P2P Lending as a new Asset Class</a:t>
            </a:r>
            <a:endParaRPr lang="en-US" dirty="0"/>
          </a:p>
        </p:txBody>
      </p:sp>
      <p:sp>
        <p:nvSpPr>
          <p:cNvPr id="4" name="Title 1"/>
          <p:cNvSpPr txBox="1">
            <a:spLocks/>
          </p:cNvSpPr>
          <p:nvPr/>
        </p:nvSpPr>
        <p:spPr>
          <a:xfrm>
            <a:off x="4635500" y="1550459"/>
            <a:ext cx="2565400" cy="600075"/>
          </a:xfrm>
          <a:prstGeom prst="rect">
            <a:avLst/>
          </a:prstGeom>
        </p:spPr>
        <p:txBody>
          <a:bodyPr vert="horz" lIns="121920" tIns="60960" rIns="121920" bIns="6096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Global disruptors?</a:t>
            </a:r>
          </a:p>
        </p:txBody>
      </p:sp>
      <p:sp>
        <p:nvSpPr>
          <p:cNvPr id="5" name="Title 1"/>
          <p:cNvSpPr txBox="1">
            <a:spLocks/>
          </p:cNvSpPr>
          <p:nvPr/>
        </p:nvSpPr>
        <p:spPr>
          <a:xfrm>
            <a:off x="635000" y="1550459"/>
            <a:ext cx="2565400" cy="600075"/>
          </a:xfrm>
          <a:prstGeom prst="rect">
            <a:avLst/>
          </a:prstGeom>
        </p:spPr>
        <p:txBody>
          <a:bodyPr vert="horz" lIns="121920" tIns="60960" rIns="121920" bIns="6096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What it is?</a:t>
            </a:r>
          </a:p>
        </p:txBody>
      </p:sp>
      <p:sp>
        <p:nvSpPr>
          <p:cNvPr id="6" name="Title 1"/>
          <p:cNvSpPr txBox="1">
            <a:spLocks/>
          </p:cNvSpPr>
          <p:nvPr/>
        </p:nvSpPr>
        <p:spPr>
          <a:xfrm>
            <a:off x="8636000" y="1526117"/>
            <a:ext cx="2565400" cy="600075"/>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Indian disruptors?</a:t>
            </a:r>
          </a:p>
        </p:txBody>
      </p:sp>
      <p:sp>
        <p:nvSpPr>
          <p:cNvPr id="10" name="Rectangle 9"/>
          <p:cNvSpPr/>
          <p:nvPr/>
        </p:nvSpPr>
        <p:spPr>
          <a:xfrm>
            <a:off x="508000" y="2330239"/>
            <a:ext cx="3352800" cy="2390911"/>
          </a:xfrm>
          <a:prstGeom prst="rect">
            <a:avLst/>
          </a:prstGeom>
        </p:spPr>
        <p:txBody>
          <a:bodyPr wrap="square">
            <a:spAutoFit/>
          </a:bodyPr>
          <a:lstStyle/>
          <a:p>
            <a:r>
              <a:rPr lang="en-US" sz="1867">
                <a:solidFill>
                  <a:srgbClr val="111111"/>
                </a:solidFill>
                <a:latin typeface="SourceSansPro" charset="0"/>
              </a:rPr>
              <a:t>Some Investment fintech startups are partnering with P2P lending firms to provide Lending as an investment options for investors</a:t>
            </a:r>
            <a:endParaRPr lang="en-US" sz="1867">
              <a:solidFill>
                <a:prstClr val="black"/>
              </a:solidFill>
              <a:ea typeface="+mj-ea"/>
              <a:cs typeface="+mj-cs"/>
            </a:endParaRPr>
          </a:p>
          <a:p>
            <a:endParaRPr lang="en-US" sz="1867">
              <a:solidFill>
                <a:prstClr val="black"/>
              </a:solidFill>
              <a:ea typeface="+mj-ea"/>
              <a:cs typeface="+mj-cs"/>
            </a:endParaRPr>
          </a:p>
          <a:p>
            <a:r>
              <a:rPr lang="en-US" sz="1867">
                <a:solidFill>
                  <a:prstClr val="black"/>
                </a:solidFill>
                <a:ea typeface="+mj-ea"/>
                <a:cs typeface="+mj-cs"/>
              </a:rPr>
              <a:t>Segment:</a:t>
            </a:r>
          </a:p>
          <a:p>
            <a:pPr marL="380990" indent="-380990">
              <a:buFont typeface="Arial" charset="0"/>
              <a:buChar char="•"/>
            </a:pPr>
            <a:r>
              <a:rPr lang="en-US" sz="1867">
                <a:solidFill>
                  <a:prstClr val="black"/>
                </a:solidFill>
                <a:ea typeface="+mj-ea"/>
                <a:cs typeface="+mj-cs"/>
              </a:rPr>
              <a:t>Millennials</a:t>
            </a:r>
          </a:p>
          <a:p>
            <a:pPr marL="380990" indent="-380990">
              <a:buFont typeface="Arial" charset="0"/>
              <a:buChar char="•"/>
            </a:pPr>
            <a:r>
              <a:rPr lang="en-US" sz="1867">
                <a:solidFill>
                  <a:prstClr val="black"/>
                </a:solidFill>
                <a:ea typeface="+mj-ea"/>
                <a:cs typeface="+mj-cs"/>
              </a:rPr>
              <a:t>Tier 3, Tier 4 cities</a:t>
            </a:r>
          </a:p>
        </p:txBody>
      </p:sp>
      <p:pic>
        <p:nvPicPr>
          <p:cNvPr id="12" name="Picture 11"/>
          <p:cNvPicPr>
            <a:picLocks noChangeAspect="1"/>
          </p:cNvPicPr>
          <p:nvPr/>
        </p:nvPicPr>
        <p:blipFill>
          <a:blip r:embed="rId2"/>
          <a:stretch>
            <a:fillRect/>
          </a:stretch>
        </p:blipFill>
        <p:spPr>
          <a:xfrm>
            <a:off x="4605867" y="3644107"/>
            <a:ext cx="2777067" cy="706776"/>
          </a:xfrm>
          <a:prstGeom prst="rect">
            <a:avLst/>
          </a:prstGeom>
        </p:spPr>
      </p:pic>
      <p:pic>
        <p:nvPicPr>
          <p:cNvPr id="13" name="Picture 12"/>
          <p:cNvPicPr>
            <a:picLocks noChangeAspect="1"/>
          </p:cNvPicPr>
          <p:nvPr/>
        </p:nvPicPr>
        <p:blipFill>
          <a:blip r:embed="rId3"/>
          <a:stretch>
            <a:fillRect/>
          </a:stretch>
        </p:blipFill>
        <p:spPr>
          <a:xfrm>
            <a:off x="8784168" y="2668228"/>
            <a:ext cx="2658533" cy="2658533"/>
          </a:xfrm>
          <a:prstGeom prst="rect">
            <a:avLst/>
          </a:prstGeom>
        </p:spPr>
      </p:pic>
      <p:cxnSp>
        <p:nvCxnSpPr>
          <p:cNvPr id="11" name="Straight Connector 10"/>
          <p:cNvCxnSpPr/>
          <p:nvPr/>
        </p:nvCxnSpPr>
        <p:spPr>
          <a:xfrm>
            <a:off x="4072467" y="1682805"/>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916333" y="1698784"/>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299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924" y="0"/>
            <a:ext cx="11467811" cy="1325563"/>
          </a:xfrm>
        </p:spPr>
        <p:txBody>
          <a:bodyPr>
            <a:normAutofit/>
          </a:bodyPr>
          <a:lstStyle/>
          <a:p>
            <a:r>
              <a:rPr lang="en-US" dirty="0" err="1" smtClean="0"/>
              <a:t>Robo</a:t>
            </a:r>
            <a:r>
              <a:rPr lang="en-US" dirty="0" smtClean="0"/>
              <a:t> advisory with goal based investment</a:t>
            </a:r>
            <a:endParaRPr lang="en-US" dirty="0"/>
          </a:p>
        </p:txBody>
      </p:sp>
      <p:sp>
        <p:nvSpPr>
          <p:cNvPr id="4" name="Title 1"/>
          <p:cNvSpPr txBox="1">
            <a:spLocks/>
          </p:cNvSpPr>
          <p:nvPr/>
        </p:nvSpPr>
        <p:spPr>
          <a:xfrm>
            <a:off x="4635500" y="1550459"/>
            <a:ext cx="2565400" cy="600075"/>
          </a:xfrm>
          <a:prstGeom prst="rect">
            <a:avLst/>
          </a:prstGeom>
        </p:spPr>
        <p:txBody>
          <a:bodyPr vert="horz" lIns="121920" tIns="60960" rIns="121920" bIns="60960" rtlCol="0" anchor="ctr">
            <a:normAutofit fontScale="9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Global disruptors?</a:t>
            </a:r>
          </a:p>
        </p:txBody>
      </p:sp>
      <p:sp>
        <p:nvSpPr>
          <p:cNvPr id="5" name="Title 1"/>
          <p:cNvSpPr txBox="1">
            <a:spLocks/>
          </p:cNvSpPr>
          <p:nvPr/>
        </p:nvSpPr>
        <p:spPr>
          <a:xfrm>
            <a:off x="635000" y="1550459"/>
            <a:ext cx="2565400" cy="600075"/>
          </a:xfrm>
          <a:prstGeom prst="rect">
            <a:avLst/>
          </a:prstGeom>
        </p:spPr>
        <p:txBody>
          <a:bodyPr vert="horz" lIns="121920" tIns="60960" rIns="121920" bIns="6096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What it is?</a:t>
            </a:r>
          </a:p>
        </p:txBody>
      </p:sp>
      <p:sp>
        <p:nvSpPr>
          <p:cNvPr id="6" name="Title 1"/>
          <p:cNvSpPr txBox="1">
            <a:spLocks/>
          </p:cNvSpPr>
          <p:nvPr/>
        </p:nvSpPr>
        <p:spPr>
          <a:xfrm>
            <a:off x="8636000" y="1526117"/>
            <a:ext cx="2565400" cy="600075"/>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a:solidFill>
                  <a:prstClr val="black"/>
                </a:solidFill>
              </a:rPr>
              <a:t>Indian disruptors?</a:t>
            </a:r>
          </a:p>
        </p:txBody>
      </p:sp>
      <p:sp>
        <p:nvSpPr>
          <p:cNvPr id="10" name="Rectangle 9"/>
          <p:cNvSpPr/>
          <p:nvPr/>
        </p:nvSpPr>
        <p:spPr>
          <a:xfrm>
            <a:off x="508000" y="2330239"/>
            <a:ext cx="3352800" cy="2390911"/>
          </a:xfrm>
          <a:prstGeom prst="rect">
            <a:avLst/>
          </a:prstGeom>
        </p:spPr>
        <p:txBody>
          <a:bodyPr wrap="square">
            <a:spAutoFit/>
          </a:bodyPr>
          <a:lstStyle/>
          <a:p>
            <a:r>
              <a:rPr lang="en-US" sz="1867">
                <a:solidFill>
                  <a:srgbClr val="111111"/>
                </a:solidFill>
                <a:latin typeface="SourceSansPro" charset="0"/>
              </a:rPr>
              <a:t>Some Investment fintech startups are partnering with P2P lending firms to provide Lending as an investment options for investors</a:t>
            </a:r>
            <a:endParaRPr lang="en-US" sz="1867">
              <a:solidFill>
                <a:prstClr val="black"/>
              </a:solidFill>
              <a:ea typeface="+mj-ea"/>
              <a:cs typeface="+mj-cs"/>
            </a:endParaRPr>
          </a:p>
          <a:p>
            <a:endParaRPr lang="en-US" sz="1867">
              <a:solidFill>
                <a:prstClr val="black"/>
              </a:solidFill>
              <a:ea typeface="+mj-ea"/>
              <a:cs typeface="+mj-cs"/>
            </a:endParaRPr>
          </a:p>
          <a:p>
            <a:r>
              <a:rPr lang="en-US" sz="1867">
                <a:solidFill>
                  <a:prstClr val="black"/>
                </a:solidFill>
                <a:ea typeface="+mj-ea"/>
                <a:cs typeface="+mj-cs"/>
              </a:rPr>
              <a:t>Segment:</a:t>
            </a:r>
          </a:p>
          <a:p>
            <a:pPr marL="380990" indent="-380990">
              <a:buFont typeface="Arial" charset="0"/>
              <a:buChar char="•"/>
            </a:pPr>
            <a:r>
              <a:rPr lang="en-US" sz="1867">
                <a:solidFill>
                  <a:prstClr val="black"/>
                </a:solidFill>
                <a:ea typeface="+mj-ea"/>
                <a:cs typeface="+mj-cs"/>
              </a:rPr>
              <a:t>Millennials</a:t>
            </a:r>
          </a:p>
          <a:p>
            <a:pPr marL="380990" indent="-380990">
              <a:buFont typeface="Arial" charset="0"/>
              <a:buChar char="•"/>
            </a:pPr>
            <a:r>
              <a:rPr lang="en-US" sz="1867">
                <a:solidFill>
                  <a:prstClr val="black"/>
                </a:solidFill>
                <a:ea typeface="+mj-ea"/>
                <a:cs typeface="+mj-cs"/>
              </a:rPr>
              <a:t>Active traders</a:t>
            </a:r>
          </a:p>
        </p:txBody>
      </p:sp>
      <p:pic>
        <p:nvPicPr>
          <p:cNvPr id="12" name="Picture 11"/>
          <p:cNvPicPr>
            <a:picLocks noChangeAspect="1"/>
          </p:cNvPicPr>
          <p:nvPr/>
        </p:nvPicPr>
        <p:blipFill>
          <a:blip r:embed="rId2"/>
          <a:stretch>
            <a:fillRect/>
          </a:stretch>
        </p:blipFill>
        <p:spPr>
          <a:xfrm>
            <a:off x="4679989" y="3684455"/>
            <a:ext cx="2777067" cy="706776"/>
          </a:xfrm>
          <a:prstGeom prst="rect">
            <a:avLst/>
          </a:prstGeom>
        </p:spPr>
      </p:pic>
      <p:pic>
        <p:nvPicPr>
          <p:cNvPr id="3" name="Picture 2"/>
          <p:cNvPicPr>
            <a:picLocks noChangeAspect="1"/>
          </p:cNvPicPr>
          <p:nvPr/>
        </p:nvPicPr>
        <p:blipFill>
          <a:blip r:embed="rId3"/>
          <a:stretch>
            <a:fillRect/>
          </a:stretch>
        </p:blipFill>
        <p:spPr>
          <a:xfrm>
            <a:off x="4876800" y="2306374"/>
            <a:ext cx="2150533" cy="1130764"/>
          </a:xfrm>
          <a:prstGeom prst="rect">
            <a:avLst/>
          </a:prstGeom>
        </p:spPr>
      </p:pic>
      <p:pic>
        <p:nvPicPr>
          <p:cNvPr id="11" name="Picture 10"/>
          <p:cNvPicPr>
            <a:picLocks noChangeAspect="1"/>
          </p:cNvPicPr>
          <p:nvPr/>
        </p:nvPicPr>
        <p:blipFill>
          <a:blip r:embed="rId4"/>
          <a:stretch>
            <a:fillRect/>
          </a:stretch>
        </p:blipFill>
        <p:spPr>
          <a:xfrm>
            <a:off x="8733040" y="2912104"/>
            <a:ext cx="2531032" cy="944827"/>
          </a:xfrm>
          <a:prstGeom prst="rect">
            <a:avLst/>
          </a:prstGeom>
        </p:spPr>
      </p:pic>
      <p:pic>
        <p:nvPicPr>
          <p:cNvPr id="14" name="Picture 13"/>
          <p:cNvPicPr>
            <a:picLocks noChangeAspect="1"/>
          </p:cNvPicPr>
          <p:nvPr/>
        </p:nvPicPr>
        <p:blipFill>
          <a:blip r:embed="rId5"/>
          <a:stretch>
            <a:fillRect/>
          </a:stretch>
        </p:blipFill>
        <p:spPr>
          <a:xfrm>
            <a:off x="9259443" y="4299559"/>
            <a:ext cx="1478227" cy="1478227"/>
          </a:xfrm>
          <a:prstGeom prst="rect">
            <a:avLst/>
          </a:prstGeom>
        </p:spPr>
      </p:pic>
      <p:cxnSp>
        <p:nvCxnSpPr>
          <p:cNvPr id="15" name="Straight Connector 14"/>
          <p:cNvCxnSpPr/>
          <p:nvPr/>
        </p:nvCxnSpPr>
        <p:spPr>
          <a:xfrm>
            <a:off x="4072467" y="1682805"/>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16333" y="1698784"/>
            <a:ext cx="0" cy="489600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3768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dirty="0">
                <a:latin typeface="+mj-lt"/>
              </a:rPr>
              <a:t>Personal Finance Management</a:t>
            </a: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
        <p:nvSpPr>
          <p:cNvPr id="4" name="TextBox 3"/>
          <p:cNvSpPr txBox="1"/>
          <p:nvPr/>
        </p:nvSpPr>
        <p:spPr>
          <a:xfrm>
            <a:off x="7028613" y="6440106"/>
            <a:ext cx="1043076" cy="307777"/>
          </a:xfrm>
          <a:prstGeom prst="rect">
            <a:avLst/>
          </a:prstGeom>
          <a:noFill/>
        </p:spPr>
        <p:txBody>
          <a:bodyPr wrap="square" rtlCol="0">
            <a:spAutoFit/>
          </a:bodyPr>
          <a:lstStyle/>
          <a:p>
            <a:r>
              <a:rPr lang="en-US" sz="1400" dirty="0" smtClean="0">
                <a:hlinkClick r:id="rId3" action="ppaction://hlinksldjump"/>
              </a:rPr>
              <a:t>Appendix</a:t>
            </a:r>
            <a:endParaRPr lang="en-US" sz="1400" dirty="0"/>
          </a:p>
        </p:txBody>
      </p:sp>
    </p:spTree>
    <p:extLst>
      <p:ext uri="{BB962C8B-B14F-4D97-AF65-F5344CB8AC3E}">
        <p14:creationId xmlns:p14="http://schemas.microsoft.com/office/powerpoint/2010/main" val="1349502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0997" y="953086"/>
            <a:ext cx="0" cy="4951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2700997" y="5904914"/>
            <a:ext cx="7416018" cy="2345"/>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29130" y="953086"/>
            <a:ext cx="7387885" cy="4951828"/>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3200" b="1" dirty="0"/>
          </a:p>
        </p:txBody>
      </p:sp>
      <p:sp>
        <p:nvSpPr>
          <p:cNvPr id="8" name="TextBox 7"/>
          <p:cNvSpPr txBox="1"/>
          <p:nvPr/>
        </p:nvSpPr>
        <p:spPr>
          <a:xfrm>
            <a:off x="2729130" y="6320883"/>
            <a:ext cx="2039814" cy="369332"/>
          </a:xfrm>
          <a:prstGeom prst="rect">
            <a:avLst/>
          </a:prstGeom>
          <a:noFill/>
        </p:spPr>
        <p:txBody>
          <a:bodyPr wrap="square" rtlCol="0">
            <a:spAutoFit/>
          </a:bodyPr>
          <a:lstStyle/>
          <a:p>
            <a:r>
              <a:rPr lang="en-US" dirty="0" smtClean="0"/>
              <a:t>What to offer </a:t>
            </a:r>
            <a:r>
              <a:rPr lang="en-US" dirty="0" smtClean="0">
                <a:sym typeface="Wingdings"/>
              </a:rPr>
              <a:t></a:t>
            </a:r>
            <a:endParaRPr lang="en-US" dirty="0"/>
          </a:p>
        </p:txBody>
      </p:sp>
      <p:sp>
        <p:nvSpPr>
          <p:cNvPr id="9" name="TextBox 8"/>
          <p:cNvSpPr txBox="1"/>
          <p:nvPr/>
        </p:nvSpPr>
        <p:spPr>
          <a:xfrm rot="16200000">
            <a:off x="658061" y="4101420"/>
            <a:ext cx="2059165" cy="369332"/>
          </a:xfrm>
          <a:prstGeom prst="rect">
            <a:avLst/>
          </a:prstGeom>
          <a:noFill/>
        </p:spPr>
        <p:txBody>
          <a:bodyPr wrap="square" rtlCol="0">
            <a:spAutoFit/>
          </a:bodyPr>
          <a:lstStyle/>
          <a:p>
            <a:r>
              <a:rPr lang="en-US" dirty="0" smtClean="0"/>
              <a:t>Where to play</a:t>
            </a:r>
            <a:r>
              <a:rPr lang="en-US" dirty="0" smtClean="0">
                <a:sym typeface="Wingdings"/>
              </a:rPr>
              <a:t></a:t>
            </a:r>
            <a:endParaRPr lang="en-US" dirty="0"/>
          </a:p>
        </p:txBody>
      </p:sp>
      <p:sp>
        <p:nvSpPr>
          <p:cNvPr id="11" name="Pie 10"/>
          <p:cNvSpPr/>
          <p:nvPr/>
        </p:nvSpPr>
        <p:spPr>
          <a:xfrm rot="5400000">
            <a:off x="-2028005" y="675835"/>
            <a:ext cx="9458001" cy="10486296"/>
          </a:xfrm>
          <a:prstGeom prst="pie">
            <a:avLst>
              <a:gd name="adj1" fmla="val 10820761"/>
              <a:gd name="adj2" fmla="val 161943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3200" b="1" dirty="0">
              <a:solidFill>
                <a:schemeClr val="tx1"/>
              </a:solidFill>
            </a:endParaRPr>
          </a:p>
        </p:txBody>
      </p:sp>
      <p:sp>
        <p:nvSpPr>
          <p:cNvPr id="10" name="Pie 9"/>
          <p:cNvSpPr/>
          <p:nvPr/>
        </p:nvSpPr>
        <p:spPr>
          <a:xfrm rot="5400000">
            <a:off x="-318283" y="2858678"/>
            <a:ext cx="6094829" cy="6094829"/>
          </a:xfrm>
          <a:prstGeom prst="pie">
            <a:avLst>
              <a:gd name="adj1" fmla="val 10805530"/>
              <a:gd name="adj2" fmla="val 16194383"/>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3200" b="1" dirty="0">
              <a:solidFill>
                <a:schemeClr val="tx1"/>
              </a:solidFill>
            </a:endParaRPr>
          </a:p>
        </p:txBody>
      </p:sp>
      <p:sp>
        <p:nvSpPr>
          <p:cNvPr id="14" name="TextBox 13"/>
          <p:cNvSpPr txBox="1"/>
          <p:nvPr/>
        </p:nvSpPr>
        <p:spPr>
          <a:xfrm>
            <a:off x="2927836" y="4536362"/>
            <a:ext cx="2087170" cy="692497"/>
          </a:xfrm>
          <a:prstGeom prst="rect">
            <a:avLst/>
          </a:prstGeom>
          <a:noFill/>
        </p:spPr>
        <p:txBody>
          <a:bodyPr wrap="square" rtlCol="0">
            <a:spAutoFit/>
          </a:bodyPr>
          <a:lstStyle/>
          <a:p>
            <a:pPr marL="285750" indent="-285750">
              <a:buFont typeface="Arial" charset="0"/>
              <a:buChar char="•"/>
            </a:pPr>
            <a:r>
              <a:rPr lang="en-US" sz="1300" dirty="0" err="1" smtClean="0">
                <a:solidFill>
                  <a:schemeClr val="bg1"/>
                </a:solidFill>
              </a:rPr>
              <a:t>Chatbots</a:t>
            </a:r>
            <a:r>
              <a:rPr lang="en-US" sz="1300" dirty="0" smtClean="0">
                <a:solidFill>
                  <a:schemeClr val="bg1"/>
                </a:solidFill>
              </a:rPr>
              <a:t> / </a:t>
            </a:r>
            <a:r>
              <a:rPr lang="en-US" sz="1300" dirty="0" err="1" smtClean="0">
                <a:solidFill>
                  <a:schemeClr val="bg1"/>
                </a:solidFill>
              </a:rPr>
              <a:t>Voicebots</a:t>
            </a:r>
            <a:r>
              <a:rPr lang="en-US" sz="1300" dirty="0" smtClean="0">
                <a:solidFill>
                  <a:schemeClr val="bg1"/>
                </a:solidFill>
              </a:rPr>
              <a:t> </a:t>
            </a:r>
          </a:p>
          <a:p>
            <a:pPr marL="285750" indent="-285750">
              <a:buFont typeface="Arial" charset="0"/>
              <a:buChar char="•"/>
            </a:pPr>
            <a:r>
              <a:rPr lang="en-US" sz="1300" dirty="0" smtClean="0">
                <a:solidFill>
                  <a:schemeClr val="bg1"/>
                </a:solidFill>
              </a:rPr>
              <a:t>WhatsApp</a:t>
            </a:r>
          </a:p>
          <a:p>
            <a:pPr marL="285750" indent="-285750">
              <a:buFont typeface="Arial" charset="0"/>
              <a:buChar char="•"/>
            </a:pPr>
            <a:r>
              <a:rPr lang="en-US" sz="1300" dirty="0" smtClean="0">
                <a:solidFill>
                  <a:schemeClr val="bg1"/>
                </a:solidFill>
              </a:rPr>
              <a:t>Digital onboarding</a:t>
            </a:r>
          </a:p>
        </p:txBody>
      </p:sp>
      <p:sp>
        <p:nvSpPr>
          <p:cNvPr id="15" name="TextBox 14"/>
          <p:cNvSpPr txBox="1"/>
          <p:nvPr/>
        </p:nvSpPr>
        <p:spPr>
          <a:xfrm>
            <a:off x="5008957" y="2272735"/>
            <a:ext cx="2597898" cy="2677656"/>
          </a:xfrm>
          <a:prstGeom prst="rect">
            <a:avLst/>
          </a:prstGeom>
          <a:noFill/>
        </p:spPr>
        <p:txBody>
          <a:bodyPr wrap="square" rtlCol="0">
            <a:spAutoFit/>
          </a:bodyPr>
          <a:lstStyle/>
          <a:p>
            <a:pPr marL="285750" indent="-285750">
              <a:buFont typeface="Arial" charset="0"/>
              <a:buChar char="•"/>
            </a:pPr>
            <a:r>
              <a:rPr lang="en-US" sz="1400" b="1" dirty="0" err="1" smtClean="0">
                <a:solidFill>
                  <a:schemeClr val="accent3"/>
                </a:solidFill>
              </a:rPr>
              <a:t>Robo</a:t>
            </a:r>
            <a:r>
              <a:rPr lang="en-US" sz="1400" b="1" dirty="0" smtClean="0">
                <a:solidFill>
                  <a:schemeClr val="accent3"/>
                </a:solidFill>
              </a:rPr>
              <a:t>-advisory</a:t>
            </a:r>
            <a:endParaRPr lang="en-US" sz="1400" b="1" dirty="0">
              <a:solidFill>
                <a:schemeClr val="accent3"/>
              </a:solidFill>
            </a:endParaRPr>
          </a:p>
          <a:p>
            <a:pPr marL="285750" indent="-285750">
              <a:buFont typeface="Arial" charset="0"/>
              <a:buChar char="•"/>
            </a:pPr>
            <a:r>
              <a:rPr lang="en-US" sz="1400" b="1" dirty="0">
                <a:solidFill>
                  <a:schemeClr val="accent3"/>
                </a:solidFill>
              </a:rPr>
              <a:t>Trading tools and investment strategy </a:t>
            </a:r>
            <a:r>
              <a:rPr lang="en-US" sz="1400" b="1" dirty="0" smtClean="0">
                <a:solidFill>
                  <a:schemeClr val="accent3"/>
                </a:solidFill>
              </a:rPr>
              <a:t>builder</a:t>
            </a:r>
          </a:p>
          <a:p>
            <a:r>
              <a:rPr lang="en-US" sz="1400" b="1" dirty="0" smtClean="0">
                <a:solidFill>
                  <a:schemeClr val="accent3"/>
                </a:solidFill>
              </a:rPr>
              <a:t>Can we explore below : </a:t>
            </a:r>
          </a:p>
          <a:p>
            <a:pPr marL="285750" indent="-285750">
              <a:buFont typeface="Arial" charset="0"/>
              <a:buChar char="•"/>
            </a:pPr>
            <a:r>
              <a:rPr lang="en-US" sz="1400" dirty="0">
                <a:solidFill>
                  <a:srgbClr val="8A0000"/>
                </a:solidFill>
              </a:rPr>
              <a:t>Thematic investment</a:t>
            </a:r>
          </a:p>
          <a:p>
            <a:pPr marL="285750" indent="-285750">
              <a:buFont typeface="Arial" charset="0"/>
              <a:buChar char="•"/>
            </a:pPr>
            <a:r>
              <a:rPr lang="en-US" sz="1400" dirty="0" err="1">
                <a:solidFill>
                  <a:srgbClr val="8A0000"/>
                </a:solidFill>
              </a:rPr>
              <a:t>Algo</a:t>
            </a:r>
            <a:r>
              <a:rPr lang="en-US" sz="1400" dirty="0">
                <a:solidFill>
                  <a:srgbClr val="8A0000"/>
                </a:solidFill>
              </a:rPr>
              <a:t> </a:t>
            </a:r>
            <a:r>
              <a:rPr lang="en-US" sz="1400" dirty="0" smtClean="0">
                <a:solidFill>
                  <a:srgbClr val="8A0000"/>
                </a:solidFill>
              </a:rPr>
              <a:t>trading  </a:t>
            </a:r>
            <a:endParaRPr lang="en-US" sz="1400" dirty="0">
              <a:solidFill>
                <a:srgbClr val="8A0000"/>
              </a:solidFill>
            </a:endParaRPr>
          </a:p>
          <a:p>
            <a:pPr marL="285750" indent="-285750">
              <a:buFont typeface="Arial" charset="0"/>
              <a:buChar char="•"/>
            </a:pPr>
            <a:r>
              <a:rPr lang="en-US" sz="1400" dirty="0">
                <a:solidFill>
                  <a:srgbClr val="8A0000"/>
                </a:solidFill>
              </a:rPr>
              <a:t>Pre-IPO investment</a:t>
            </a:r>
          </a:p>
          <a:p>
            <a:pPr marL="285750" indent="-285750">
              <a:buFont typeface="Arial" charset="0"/>
              <a:buChar char="•"/>
            </a:pPr>
            <a:r>
              <a:rPr lang="en-US" sz="1400" dirty="0">
                <a:solidFill>
                  <a:srgbClr val="8A0000"/>
                </a:solidFill>
              </a:rPr>
              <a:t>Social trading </a:t>
            </a:r>
          </a:p>
          <a:p>
            <a:pPr marL="285750" indent="-285750">
              <a:buFont typeface="Arial" charset="0"/>
              <a:buChar char="•"/>
            </a:pPr>
            <a:r>
              <a:rPr lang="en-US" sz="1400" dirty="0">
                <a:solidFill>
                  <a:srgbClr val="8A0000"/>
                </a:solidFill>
              </a:rPr>
              <a:t>Wallet-Investment (</a:t>
            </a:r>
            <a:r>
              <a:rPr lang="en-US" sz="1400" dirty="0" err="1">
                <a:solidFill>
                  <a:srgbClr val="8A0000"/>
                </a:solidFill>
              </a:rPr>
              <a:t>Yue</a:t>
            </a:r>
            <a:r>
              <a:rPr lang="en-US" sz="1400" dirty="0">
                <a:solidFill>
                  <a:srgbClr val="8A0000"/>
                </a:solidFill>
              </a:rPr>
              <a:t> </a:t>
            </a:r>
            <a:r>
              <a:rPr lang="en-US" sz="1400" dirty="0" err="1">
                <a:solidFill>
                  <a:srgbClr val="8A0000"/>
                </a:solidFill>
              </a:rPr>
              <a:t>Bao</a:t>
            </a:r>
            <a:r>
              <a:rPr lang="en-US" sz="1400" dirty="0">
                <a:solidFill>
                  <a:srgbClr val="8A0000"/>
                </a:solidFill>
              </a:rPr>
              <a:t> Model)</a:t>
            </a:r>
          </a:p>
          <a:p>
            <a:pPr marL="285750" indent="-285750">
              <a:buFont typeface="Arial" charset="0"/>
              <a:buChar char="•"/>
            </a:pPr>
            <a:endParaRPr lang="en-US" sz="1400" b="1" dirty="0">
              <a:solidFill>
                <a:schemeClr val="bg1"/>
              </a:solidFill>
            </a:endParaRPr>
          </a:p>
        </p:txBody>
      </p:sp>
      <p:sp>
        <p:nvSpPr>
          <p:cNvPr id="18" name="TextBox 17"/>
          <p:cNvSpPr txBox="1"/>
          <p:nvPr/>
        </p:nvSpPr>
        <p:spPr>
          <a:xfrm>
            <a:off x="2948941" y="5866129"/>
            <a:ext cx="1848135" cy="492443"/>
          </a:xfrm>
          <a:prstGeom prst="rect">
            <a:avLst/>
          </a:prstGeom>
          <a:noFill/>
        </p:spPr>
        <p:txBody>
          <a:bodyPr wrap="square" rtlCol="0">
            <a:spAutoFit/>
          </a:bodyPr>
          <a:lstStyle/>
          <a:p>
            <a:r>
              <a:rPr lang="en-US" sz="1300" dirty="0" smtClean="0">
                <a:solidFill>
                  <a:schemeClr val="bg2">
                    <a:lumMod val="10000"/>
                  </a:schemeClr>
                </a:solidFill>
              </a:rPr>
              <a:t>Use existing products and assets</a:t>
            </a:r>
            <a:endParaRPr lang="en-US" sz="1300" dirty="0">
              <a:solidFill>
                <a:schemeClr val="bg2">
                  <a:lumMod val="10000"/>
                </a:schemeClr>
              </a:solidFill>
            </a:endParaRPr>
          </a:p>
        </p:txBody>
      </p:sp>
      <p:sp>
        <p:nvSpPr>
          <p:cNvPr id="19" name="TextBox 18"/>
          <p:cNvSpPr txBox="1"/>
          <p:nvPr/>
        </p:nvSpPr>
        <p:spPr>
          <a:xfrm>
            <a:off x="5828424" y="5940598"/>
            <a:ext cx="1848135" cy="492443"/>
          </a:xfrm>
          <a:prstGeom prst="rect">
            <a:avLst/>
          </a:prstGeom>
          <a:noFill/>
        </p:spPr>
        <p:txBody>
          <a:bodyPr wrap="square" rtlCol="0">
            <a:spAutoFit/>
          </a:bodyPr>
          <a:lstStyle/>
          <a:p>
            <a:r>
              <a:rPr lang="en-US" sz="1300" dirty="0" smtClean="0">
                <a:solidFill>
                  <a:schemeClr val="bg2">
                    <a:lumMod val="10000"/>
                  </a:schemeClr>
                </a:solidFill>
              </a:rPr>
              <a:t>Add incremental products and assets</a:t>
            </a:r>
            <a:endParaRPr lang="en-US" sz="1300" dirty="0">
              <a:solidFill>
                <a:schemeClr val="bg2">
                  <a:lumMod val="10000"/>
                </a:schemeClr>
              </a:solidFill>
            </a:endParaRPr>
          </a:p>
        </p:txBody>
      </p:sp>
      <p:sp>
        <p:nvSpPr>
          <p:cNvPr id="20" name="TextBox 19"/>
          <p:cNvSpPr txBox="1"/>
          <p:nvPr/>
        </p:nvSpPr>
        <p:spPr>
          <a:xfrm>
            <a:off x="8200999" y="5904912"/>
            <a:ext cx="1848135" cy="492443"/>
          </a:xfrm>
          <a:prstGeom prst="rect">
            <a:avLst/>
          </a:prstGeom>
          <a:noFill/>
        </p:spPr>
        <p:txBody>
          <a:bodyPr wrap="square" rtlCol="0">
            <a:spAutoFit/>
          </a:bodyPr>
          <a:lstStyle/>
          <a:p>
            <a:r>
              <a:rPr lang="en-US" sz="1300" smtClean="0">
                <a:solidFill>
                  <a:schemeClr val="bg2">
                    <a:lumMod val="10000"/>
                  </a:schemeClr>
                </a:solidFill>
              </a:rPr>
              <a:t>Develop new products </a:t>
            </a:r>
            <a:r>
              <a:rPr lang="en-US" sz="1300" dirty="0" smtClean="0">
                <a:solidFill>
                  <a:schemeClr val="bg2">
                    <a:lumMod val="10000"/>
                  </a:schemeClr>
                </a:solidFill>
              </a:rPr>
              <a:t>and assets</a:t>
            </a:r>
            <a:endParaRPr lang="en-US" sz="1300" dirty="0">
              <a:solidFill>
                <a:schemeClr val="bg2">
                  <a:lumMod val="10000"/>
                </a:schemeClr>
              </a:solidFill>
            </a:endParaRPr>
          </a:p>
        </p:txBody>
      </p:sp>
      <p:sp>
        <p:nvSpPr>
          <p:cNvPr id="21" name="TextBox 20"/>
          <p:cNvSpPr txBox="1"/>
          <p:nvPr/>
        </p:nvSpPr>
        <p:spPr>
          <a:xfrm rot="16200000">
            <a:off x="1640276" y="4440819"/>
            <a:ext cx="1302335" cy="692497"/>
          </a:xfrm>
          <a:prstGeom prst="rect">
            <a:avLst/>
          </a:prstGeom>
          <a:noFill/>
        </p:spPr>
        <p:txBody>
          <a:bodyPr wrap="square" rtlCol="0">
            <a:spAutoFit/>
          </a:bodyPr>
          <a:lstStyle/>
          <a:p>
            <a:pPr algn="ctr"/>
            <a:r>
              <a:rPr lang="en-US" sz="1300" smtClean="0">
                <a:solidFill>
                  <a:schemeClr val="bg2">
                    <a:lumMod val="10000"/>
                  </a:schemeClr>
                </a:solidFill>
              </a:rPr>
              <a:t>Serve existing markets and customers</a:t>
            </a:r>
            <a:endParaRPr lang="en-US" sz="1300" dirty="0">
              <a:solidFill>
                <a:schemeClr val="bg2">
                  <a:lumMod val="10000"/>
                </a:schemeClr>
              </a:solidFill>
            </a:endParaRPr>
          </a:p>
        </p:txBody>
      </p:sp>
      <p:sp>
        <p:nvSpPr>
          <p:cNvPr id="22" name="TextBox 21"/>
          <p:cNvSpPr txBox="1"/>
          <p:nvPr/>
        </p:nvSpPr>
        <p:spPr>
          <a:xfrm rot="16200000">
            <a:off x="1434189" y="2793780"/>
            <a:ext cx="1756251" cy="692497"/>
          </a:xfrm>
          <a:prstGeom prst="rect">
            <a:avLst/>
          </a:prstGeom>
          <a:noFill/>
        </p:spPr>
        <p:txBody>
          <a:bodyPr wrap="square" rtlCol="0">
            <a:spAutoFit/>
          </a:bodyPr>
          <a:lstStyle/>
          <a:p>
            <a:pPr algn="ctr"/>
            <a:r>
              <a:rPr lang="en-US" sz="1300" dirty="0" smtClean="0">
                <a:solidFill>
                  <a:schemeClr val="bg2">
                    <a:lumMod val="10000"/>
                  </a:schemeClr>
                </a:solidFill>
              </a:rPr>
              <a:t>Enter adjacent markets and serve adjacent customers</a:t>
            </a:r>
            <a:endParaRPr lang="en-US" sz="1300" dirty="0">
              <a:solidFill>
                <a:schemeClr val="bg2">
                  <a:lumMod val="10000"/>
                </a:schemeClr>
              </a:solidFill>
            </a:endParaRPr>
          </a:p>
        </p:txBody>
      </p:sp>
      <p:sp>
        <p:nvSpPr>
          <p:cNvPr id="23" name="TextBox 22"/>
          <p:cNvSpPr txBox="1"/>
          <p:nvPr/>
        </p:nvSpPr>
        <p:spPr>
          <a:xfrm rot="16200000">
            <a:off x="1510953" y="1231028"/>
            <a:ext cx="1448437" cy="892552"/>
          </a:xfrm>
          <a:prstGeom prst="rect">
            <a:avLst/>
          </a:prstGeom>
          <a:noFill/>
        </p:spPr>
        <p:txBody>
          <a:bodyPr wrap="square" rtlCol="0">
            <a:spAutoFit/>
          </a:bodyPr>
          <a:lstStyle/>
          <a:p>
            <a:pPr algn="ctr"/>
            <a:r>
              <a:rPr lang="en-US" sz="1300" dirty="0" smtClean="0">
                <a:solidFill>
                  <a:schemeClr val="bg2">
                    <a:lumMod val="10000"/>
                  </a:schemeClr>
                </a:solidFill>
              </a:rPr>
              <a:t>Create new markets, target new customer needs</a:t>
            </a:r>
            <a:endParaRPr lang="en-US" sz="1300" dirty="0">
              <a:solidFill>
                <a:schemeClr val="bg2">
                  <a:lumMod val="10000"/>
                </a:schemeClr>
              </a:solidFill>
            </a:endParaRPr>
          </a:p>
        </p:txBody>
      </p:sp>
      <p:sp>
        <p:nvSpPr>
          <p:cNvPr id="25" name="Title 28"/>
          <p:cNvSpPr txBox="1">
            <a:spLocks/>
          </p:cNvSpPr>
          <p:nvPr/>
        </p:nvSpPr>
        <p:spPr>
          <a:xfrm>
            <a:off x="4" y="92177"/>
            <a:ext cx="10691446" cy="485714"/>
          </a:xfrm>
          <a:prstGeom prst="rect">
            <a:avLst/>
          </a:prstGeom>
        </p:spPr>
        <p:txBody>
          <a:bodyPr vert="horz" lIns="228600" tIns="36576" rIns="75072" bIns="0" rtlCol="0" anchor="b">
            <a:noAutofit/>
          </a:bodyPr>
          <a:lstStyle>
            <a:lvl1pPr algn="l" defTabSz="914400" rtl="0" eaLnBrk="1" latinLnBrk="0" hangingPunct="1">
              <a:lnSpc>
                <a:spcPct val="100000"/>
              </a:lnSpc>
              <a:spcBef>
                <a:spcPct val="0"/>
              </a:spcBef>
              <a:buNone/>
              <a:defRPr sz="3000" kern="1200">
                <a:solidFill>
                  <a:srgbClr val="34425F"/>
                </a:solidFill>
                <a:latin typeface="+mj-lt"/>
                <a:ea typeface="+mj-ea"/>
                <a:cs typeface="+mj-cs"/>
              </a:defRPr>
            </a:lvl1pPr>
          </a:lstStyle>
          <a:p>
            <a:pPr defTabSz="912813" fontAlgn="base">
              <a:lnSpc>
                <a:spcPct val="110000"/>
              </a:lnSpc>
              <a:spcBef>
                <a:spcPct val="20000"/>
              </a:spcBef>
              <a:spcAft>
                <a:spcPct val="0"/>
              </a:spcAft>
            </a:pPr>
            <a:r>
              <a:rPr lang="en-US" sz="3200" b="1" dirty="0">
                <a:solidFill>
                  <a:srgbClr val="97281D"/>
                </a:solidFill>
                <a:latin typeface="Zurich BT" panose="020B0603020202030204" pitchFamily="34" charset="0"/>
                <a:ea typeface="+mn-ea"/>
                <a:cs typeface="+mn-cs"/>
              </a:rPr>
              <a:t>Digital innovation </a:t>
            </a:r>
            <a:r>
              <a:rPr lang="en-US" sz="3200" b="1" dirty="0" smtClean="0">
                <a:solidFill>
                  <a:srgbClr val="97281D"/>
                </a:solidFill>
                <a:latin typeface="Zurich BT" panose="020B0603020202030204" pitchFamily="34" charset="0"/>
                <a:ea typeface="+mn-ea"/>
                <a:cs typeface="+mn-cs"/>
              </a:rPr>
              <a:t>Exploration</a:t>
            </a:r>
            <a:endParaRPr lang="en-US" sz="3200" b="1" dirty="0">
              <a:solidFill>
                <a:srgbClr val="97281D"/>
              </a:solidFill>
              <a:latin typeface="Zurich BT" panose="020B0603020202030204" pitchFamily="34" charset="0"/>
              <a:ea typeface="+mn-ea"/>
              <a:cs typeface="+mn-cs"/>
            </a:endParaRPr>
          </a:p>
        </p:txBody>
      </p:sp>
      <p:sp>
        <p:nvSpPr>
          <p:cNvPr id="24" name="TextBox 23"/>
          <p:cNvSpPr txBox="1"/>
          <p:nvPr/>
        </p:nvSpPr>
        <p:spPr>
          <a:xfrm>
            <a:off x="7429353" y="998848"/>
            <a:ext cx="2725166" cy="2893100"/>
          </a:xfrm>
          <a:prstGeom prst="rect">
            <a:avLst/>
          </a:prstGeom>
          <a:noFill/>
        </p:spPr>
        <p:txBody>
          <a:bodyPr wrap="square" rtlCol="0">
            <a:spAutoFit/>
          </a:bodyPr>
          <a:lstStyle/>
          <a:p>
            <a:pPr marL="285750" indent="-285750">
              <a:buFont typeface="Arial" charset="0"/>
              <a:buChar char="•"/>
            </a:pPr>
            <a:r>
              <a:rPr lang="en-US" sz="1400" b="1" dirty="0" smtClean="0">
                <a:solidFill>
                  <a:schemeClr val="accent3"/>
                </a:solidFill>
              </a:rPr>
              <a:t>Micro-investment</a:t>
            </a:r>
            <a:endParaRPr lang="en-US" sz="1400" b="1" dirty="0">
              <a:solidFill>
                <a:schemeClr val="accent3"/>
              </a:solidFill>
            </a:endParaRPr>
          </a:p>
          <a:p>
            <a:pPr marL="285750" indent="-285750">
              <a:buFont typeface="Arial" charset="0"/>
              <a:buChar char="•"/>
            </a:pPr>
            <a:r>
              <a:rPr lang="en-US" sz="1400" b="1" dirty="0">
                <a:solidFill>
                  <a:schemeClr val="accent3"/>
                </a:solidFill>
              </a:rPr>
              <a:t>Investment Gaming</a:t>
            </a:r>
          </a:p>
          <a:p>
            <a:pPr marL="285750" indent="-285750">
              <a:buFont typeface="Arial" charset="0"/>
              <a:buChar char="•"/>
            </a:pPr>
            <a:r>
              <a:rPr lang="en-US" sz="1400" b="1" dirty="0">
                <a:solidFill>
                  <a:schemeClr val="accent3"/>
                </a:solidFill>
              </a:rPr>
              <a:t>Personal </a:t>
            </a:r>
            <a:r>
              <a:rPr lang="en-US" sz="1400" b="1" dirty="0" smtClean="0">
                <a:solidFill>
                  <a:schemeClr val="accent3"/>
                </a:solidFill>
              </a:rPr>
              <a:t>Finance</a:t>
            </a:r>
          </a:p>
          <a:p>
            <a:pPr marL="285750" indent="-285750">
              <a:buFont typeface="Arial" charset="0"/>
              <a:buChar char="•"/>
            </a:pPr>
            <a:r>
              <a:rPr lang="en-US" sz="1400" b="1" dirty="0">
                <a:solidFill>
                  <a:schemeClr val="accent3"/>
                </a:solidFill>
              </a:rPr>
              <a:t>Expand to Tier 3,4 cities and Rural </a:t>
            </a:r>
            <a:r>
              <a:rPr lang="en-US" sz="1400" b="1" dirty="0" smtClean="0">
                <a:solidFill>
                  <a:schemeClr val="accent3"/>
                </a:solidFill>
              </a:rPr>
              <a:t>geography</a:t>
            </a:r>
            <a:endParaRPr lang="en-US" sz="1400" dirty="0" smtClean="0">
              <a:solidFill>
                <a:srgbClr val="8A0000"/>
              </a:solidFill>
            </a:endParaRPr>
          </a:p>
          <a:p>
            <a:pPr marL="285750" indent="-285750">
              <a:buFont typeface="Arial" charset="0"/>
              <a:buChar char="•"/>
            </a:pPr>
            <a:r>
              <a:rPr lang="en-US" sz="1400" dirty="0" smtClean="0">
                <a:solidFill>
                  <a:srgbClr val="8A0000"/>
                </a:solidFill>
              </a:rPr>
              <a:t>P2P lending as an Asset class</a:t>
            </a:r>
          </a:p>
          <a:p>
            <a:pPr marL="285750" indent="-285750">
              <a:buFont typeface="Arial" charset="0"/>
              <a:buChar char="•"/>
            </a:pPr>
            <a:r>
              <a:rPr lang="en-US" sz="1400" dirty="0" smtClean="0">
                <a:solidFill>
                  <a:srgbClr val="8A0000"/>
                </a:solidFill>
              </a:rPr>
              <a:t>Crowd Funding</a:t>
            </a:r>
          </a:p>
          <a:p>
            <a:pPr marL="285750" indent="-285750">
              <a:buFont typeface="Arial" charset="0"/>
              <a:buChar char="•"/>
            </a:pPr>
            <a:r>
              <a:rPr lang="en-US" sz="1400" dirty="0">
                <a:solidFill>
                  <a:srgbClr val="8A0000"/>
                </a:solidFill>
              </a:rPr>
              <a:t>Savings marketplace</a:t>
            </a:r>
          </a:p>
          <a:p>
            <a:pPr marL="285750" indent="-285750">
              <a:buFont typeface="Arial" charset="0"/>
              <a:buChar char="•"/>
            </a:pPr>
            <a:r>
              <a:rPr lang="en-US" sz="1400" dirty="0" smtClean="0">
                <a:solidFill>
                  <a:srgbClr val="8A0000"/>
                </a:solidFill>
              </a:rPr>
              <a:t>Real Estate investments for retail and mass affluent</a:t>
            </a:r>
          </a:p>
          <a:p>
            <a:pPr marL="285750" indent="-285750">
              <a:buFont typeface="Arial" charset="0"/>
              <a:buChar char="•"/>
            </a:pPr>
            <a:endParaRPr lang="en-US" sz="1400" dirty="0" smtClean="0">
              <a:solidFill>
                <a:srgbClr val="8A0000"/>
              </a:solidFill>
            </a:endParaRPr>
          </a:p>
          <a:p>
            <a:pPr marL="285750" indent="-285750">
              <a:buFont typeface="Arial" charset="0"/>
              <a:buChar char="•"/>
            </a:pPr>
            <a:endParaRPr lang="en-US" sz="1400" dirty="0">
              <a:solidFill>
                <a:schemeClr val="bg1"/>
              </a:solidFill>
            </a:endParaRPr>
          </a:p>
        </p:txBody>
      </p:sp>
    </p:spTree>
    <p:extLst>
      <p:ext uri="{BB962C8B-B14F-4D97-AF65-F5344CB8AC3E}">
        <p14:creationId xmlns:p14="http://schemas.microsoft.com/office/powerpoint/2010/main" val="341064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52E51-C7DA-44F5-A9C3-C342543FB63D}" type="slidenum">
              <a:rPr lang="en-US" altLang="en-US" smtClean="0">
                <a:solidFill>
                  <a:srgbClr val="1F497D"/>
                </a:solidFill>
              </a:rPr>
              <a:pPr/>
              <a:t>121</a:t>
            </a:fld>
            <a:endParaRPr lang="en-US" altLang="en-US" smtClean="0">
              <a:solidFill>
                <a:srgbClr val="1F497D"/>
              </a:solidFill>
            </a:endParaRPr>
          </a:p>
        </p:txBody>
      </p:sp>
      <p:pic>
        <p:nvPicPr>
          <p:cNvPr id="3686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93738"/>
            <a:ext cx="10869612" cy="60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5806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AEDA2A-CA6A-4B29-BB5B-ABD10F2F8364}" type="slidenum">
              <a:rPr lang="en-US" altLang="en-US" smtClean="0">
                <a:solidFill>
                  <a:srgbClr val="1F497D"/>
                </a:solidFill>
              </a:rPr>
              <a:pPr/>
              <a:t>122</a:t>
            </a:fld>
            <a:endParaRPr lang="en-US" altLang="en-US" smtClean="0">
              <a:solidFill>
                <a:srgbClr val="1F497D"/>
              </a:solidFill>
            </a:endParaRPr>
          </a:p>
        </p:txBody>
      </p:sp>
      <p:pic>
        <p:nvPicPr>
          <p:cNvPr id="3789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2" y="712788"/>
            <a:ext cx="10821987" cy="60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553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1"/>
          <p:cNvSpPr>
            <a:spLocks noGrp="1"/>
          </p:cNvSpPr>
          <p:nvPr>
            <p:ph type="body" sz="quarter" idx="12"/>
          </p:nvPr>
        </p:nvSpPr>
        <p:spPr bwMode="auto">
          <a:xfrm>
            <a:off x="76201" y="76201"/>
            <a:ext cx="11684000" cy="557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800"/>
              <a:t>Problem Statement : Personal Finance Management</a:t>
            </a:r>
            <a:endParaRPr lang="en-IN" altLang="en-US" sz="2800"/>
          </a:p>
        </p:txBody>
      </p:sp>
      <p:sp>
        <p:nvSpPr>
          <p:cNvPr id="22531" name="Text Placeholder 2"/>
          <p:cNvSpPr>
            <a:spLocks noGrp="1"/>
          </p:cNvSpPr>
          <p:nvPr>
            <p:ph type="body" sz="quarter" idx="16"/>
          </p:nvPr>
        </p:nvSpPr>
        <p:spPr bwMode="auto">
          <a:xfrm>
            <a:off x="76201" y="685801"/>
            <a:ext cx="7281862" cy="804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000"/>
              <a:t>To capture the Whitespace in PFM, for Analytics driven Financial Planning, Advisory &amp; Up/Cross Sell</a:t>
            </a:r>
            <a:endParaRPr lang="en-IN" altLang="en-US" sz="2000"/>
          </a:p>
        </p:txBody>
      </p:sp>
      <p:sp>
        <p:nvSpPr>
          <p:cNvPr id="4" name="Text Placeholder 3"/>
          <p:cNvSpPr>
            <a:spLocks noGrp="1"/>
          </p:cNvSpPr>
          <p:nvPr>
            <p:ph type="body" sz="quarter" idx="17"/>
          </p:nvPr>
        </p:nvSpPr>
        <p:spPr>
          <a:xfrm>
            <a:off x="76201" y="1547814"/>
            <a:ext cx="7281862" cy="1881187"/>
          </a:xfrm>
        </p:spPr>
        <p:txBody>
          <a:bodyPr/>
          <a:lstStyle/>
          <a:p>
            <a:pPr>
              <a:defRPr/>
            </a:pPr>
            <a:r>
              <a:rPr lang="en-US" sz="1800" dirty="0"/>
              <a:t>Drive advisory with the deep Analytics Touch from the Customer’s PFM data</a:t>
            </a:r>
          </a:p>
          <a:p>
            <a:pPr>
              <a:defRPr/>
            </a:pPr>
            <a:r>
              <a:rPr lang="en-US" sz="1800" dirty="0"/>
              <a:t>Help people understand their finances, empower them to make smarter decisions and, ultimately, bring financial happiness!</a:t>
            </a:r>
          </a:p>
          <a:p>
            <a:pPr>
              <a:defRPr/>
            </a:pPr>
            <a:r>
              <a:rPr lang="en-US" sz="1800" dirty="0"/>
              <a:t>Increase customer engagement, trust &amp; loyalty</a:t>
            </a:r>
          </a:p>
        </p:txBody>
      </p:sp>
      <p:sp>
        <p:nvSpPr>
          <p:cNvPr id="22533"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EEE2F1-AC4B-4846-BE55-20561027AD9A}" type="slidenum">
              <a:rPr lang="en-US" altLang="en-US" smtClean="0"/>
              <a:pPr/>
              <a:t>13</a:t>
            </a:fld>
            <a:endParaRPr lang="en-US" altLang="en-US" smtClean="0"/>
          </a:p>
        </p:txBody>
      </p:sp>
      <p:pic>
        <p:nvPicPr>
          <p:cNvPr id="2253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1" y="712788"/>
            <a:ext cx="4324350" cy="59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484189" y="3962400"/>
            <a:ext cx="2487613" cy="1296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600" dirty="0">
                <a:solidFill>
                  <a:prstClr val="white"/>
                </a:solidFill>
              </a:rPr>
              <a:t>Diverse Goals &amp; Demographics</a:t>
            </a:r>
          </a:p>
          <a:p>
            <a:pPr algn="ctr" defTabSz="912813" eaLnBrk="0" fontAlgn="base" hangingPunct="0">
              <a:spcBef>
                <a:spcPct val="0"/>
              </a:spcBef>
              <a:spcAft>
                <a:spcPct val="0"/>
              </a:spcAft>
              <a:defRPr/>
            </a:pPr>
            <a:endParaRPr lang="en-US" sz="1600" dirty="0">
              <a:solidFill>
                <a:prstClr val="white"/>
              </a:solidFill>
            </a:endParaRPr>
          </a:p>
          <a:p>
            <a:pPr algn="ctr" defTabSz="912813" eaLnBrk="0" fontAlgn="base" hangingPunct="0">
              <a:spcBef>
                <a:spcPct val="0"/>
              </a:spcBef>
              <a:spcAft>
                <a:spcPct val="0"/>
              </a:spcAft>
              <a:defRPr/>
            </a:pPr>
            <a:r>
              <a:rPr lang="en-US" sz="1400" dirty="0">
                <a:solidFill>
                  <a:prstClr val="white"/>
                </a:solidFill>
              </a:rPr>
              <a:t>Family | Young Generations | Retirements</a:t>
            </a:r>
            <a:r>
              <a:rPr lang="en-US" sz="2000" dirty="0">
                <a:solidFill>
                  <a:prstClr val="white"/>
                </a:solidFill>
              </a:rPr>
              <a:t> </a:t>
            </a:r>
            <a:endParaRPr lang="en-IN" sz="2000" dirty="0">
              <a:solidFill>
                <a:prstClr val="white"/>
              </a:solidFill>
            </a:endParaRPr>
          </a:p>
        </p:txBody>
      </p:sp>
      <p:sp>
        <p:nvSpPr>
          <p:cNvPr id="9" name="Rounded Rectangle 8"/>
          <p:cNvSpPr/>
          <p:nvPr/>
        </p:nvSpPr>
        <p:spPr>
          <a:xfrm>
            <a:off x="4267201" y="3962401"/>
            <a:ext cx="2468562" cy="1317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Varying Sources of Income, Levels of Income &amp; Spends</a:t>
            </a:r>
            <a:endParaRPr lang="en-IN" sz="1900" dirty="0">
              <a:solidFill>
                <a:prstClr val="white"/>
              </a:solidFill>
            </a:endParaRPr>
          </a:p>
        </p:txBody>
      </p:sp>
      <p:sp>
        <p:nvSpPr>
          <p:cNvPr id="22537" name="Text Placeholder 3"/>
          <p:cNvSpPr txBox="1">
            <a:spLocks/>
          </p:cNvSpPr>
          <p:nvPr/>
        </p:nvSpPr>
        <p:spPr bwMode="auto">
          <a:xfrm>
            <a:off x="1676402" y="3429001"/>
            <a:ext cx="3597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2000" b="1" u="sng">
                <a:solidFill>
                  <a:srgbClr val="053C6D"/>
                </a:solidFill>
                <a:latin typeface="Zurich BT" panose="020B0603020202030204" pitchFamily="34" charset="0"/>
              </a:rPr>
              <a:t>One Size does not Fit’s All</a:t>
            </a:r>
          </a:p>
        </p:txBody>
      </p:sp>
      <p:sp>
        <p:nvSpPr>
          <p:cNvPr id="11" name="Rounded Rectangle 10"/>
          <p:cNvSpPr/>
          <p:nvPr/>
        </p:nvSpPr>
        <p:spPr>
          <a:xfrm>
            <a:off x="381001" y="5427664"/>
            <a:ext cx="6400800" cy="1317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Suitable Financial Solutions mapping Customer Profiles &amp; solving for real life goals is missing!!!</a:t>
            </a:r>
            <a:endParaRPr lang="en-IN" sz="1900" dirty="0">
              <a:solidFill>
                <a:prstClr val="white"/>
              </a:solidFill>
            </a:endParaRPr>
          </a:p>
        </p:txBody>
      </p:sp>
      <p:sp>
        <p:nvSpPr>
          <p:cNvPr id="3" name="Left-Right-Up Arrow 2"/>
          <p:cNvSpPr/>
          <p:nvPr/>
        </p:nvSpPr>
        <p:spPr>
          <a:xfrm rot="10800000">
            <a:off x="3200401" y="4343400"/>
            <a:ext cx="838200" cy="698500"/>
          </a:xfrm>
          <a:prstGeom prst="leftRigh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srgbClr val="002060"/>
              </a:solidFill>
            </a:endParaRPr>
          </a:p>
        </p:txBody>
      </p:sp>
      <p:sp>
        <p:nvSpPr>
          <p:cNvPr id="2" name="TextBox 1"/>
          <p:cNvSpPr txBox="1"/>
          <p:nvPr/>
        </p:nvSpPr>
        <p:spPr>
          <a:xfrm>
            <a:off x="6735764" y="6321623"/>
            <a:ext cx="1043076" cy="307777"/>
          </a:xfrm>
          <a:prstGeom prst="rect">
            <a:avLst/>
          </a:prstGeom>
          <a:noFill/>
        </p:spPr>
        <p:txBody>
          <a:bodyPr wrap="square" rtlCol="0">
            <a:spAutoFit/>
          </a:bodyPr>
          <a:lstStyle/>
          <a:p>
            <a:r>
              <a:rPr lang="en-US" sz="1400" dirty="0" smtClean="0">
                <a:hlinkClick r:id="rId3" action="ppaction://hlinksldjump"/>
              </a:rPr>
              <a:t>Appendix</a:t>
            </a:r>
            <a:endParaRPr lang="en-US" sz="1400" dirty="0"/>
          </a:p>
        </p:txBody>
      </p:sp>
    </p:spTree>
    <p:extLst>
      <p:ext uri="{BB962C8B-B14F-4D97-AF65-F5344CB8AC3E}">
        <p14:creationId xmlns:p14="http://schemas.microsoft.com/office/powerpoint/2010/main" val="1672902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1"/>
          <p:cNvSpPr>
            <a:spLocks noGrp="1"/>
          </p:cNvSpPr>
          <p:nvPr>
            <p:ph type="body" sz="quarter" idx="12"/>
          </p:nvPr>
        </p:nvSpPr>
        <p:spPr bwMode="auto">
          <a:xfrm>
            <a:off x="204788" y="762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Market Size &amp; Opportunity</a:t>
            </a:r>
            <a:endParaRPr lang="en-IN" altLang="en-US" smtClean="0"/>
          </a:p>
        </p:txBody>
      </p:sp>
      <p:sp>
        <p:nvSpPr>
          <p:cNvPr id="23555" name="Slide Number Placeholder 5"/>
          <p:cNvSpPr>
            <a:spLocks noGrp="1"/>
          </p:cNvSpPr>
          <p:nvPr>
            <p:ph type="sldNum" sz="quarter" idx="19"/>
          </p:nvPr>
        </p:nvSpPr>
        <p:spPr bwMode="auto">
          <a:xfrm>
            <a:off x="11201401" y="6456363"/>
            <a:ext cx="609600" cy="366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DAD6E0-89BF-4C5D-97E1-7911C36954E8}" type="slidenum">
              <a:rPr lang="en-US" altLang="en-US" smtClean="0"/>
              <a:pPr/>
              <a:t>14</a:t>
            </a:fld>
            <a:endParaRPr lang="en-US" altLang="en-US" smtClean="0"/>
          </a:p>
        </p:txBody>
      </p:sp>
      <p:sp>
        <p:nvSpPr>
          <p:cNvPr id="13" name="Text Placeholder 3"/>
          <p:cNvSpPr txBox="1">
            <a:spLocks/>
          </p:cNvSpPr>
          <p:nvPr/>
        </p:nvSpPr>
        <p:spPr>
          <a:xfrm>
            <a:off x="187327" y="4724400"/>
            <a:ext cx="3779837" cy="1676400"/>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solidFill>
                  <a:srgbClr val="053C6D"/>
                </a:solidFill>
              </a:rPr>
              <a:t>600 Million Customers in India for whom Financial Solutions can play an important role in solving real life problems </a:t>
            </a:r>
          </a:p>
        </p:txBody>
      </p:sp>
      <p:sp>
        <p:nvSpPr>
          <p:cNvPr id="15" name="Text Placeholder 3"/>
          <p:cNvSpPr txBox="1">
            <a:spLocks/>
          </p:cNvSpPr>
          <p:nvPr/>
        </p:nvSpPr>
        <p:spPr>
          <a:xfrm>
            <a:off x="4197351" y="4779963"/>
            <a:ext cx="3352800" cy="1676400"/>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600" dirty="0">
                <a:solidFill>
                  <a:srgbClr val="053C6D"/>
                </a:solidFill>
              </a:rPr>
              <a:t>Opportunity size of huge base to increase penetration for Investment, Protection &amp; Lending Products by making Financial Planning available to the </a:t>
            </a:r>
            <a:r>
              <a:rPr lang="en-US" sz="1600" b="1" dirty="0">
                <a:solidFill>
                  <a:srgbClr val="F4858E">
                    <a:lumMod val="75000"/>
                  </a:srgbClr>
                </a:solidFill>
              </a:rPr>
              <a:t>Masses</a:t>
            </a:r>
          </a:p>
        </p:txBody>
      </p:sp>
      <p:sp>
        <p:nvSpPr>
          <p:cNvPr id="16" name="Text Placeholder 3"/>
          <p:cNvSpPr txBox="1">
            <a:spLocks/>
          </p:cNvSpPr>
          <p:nvPr/>
        </p:nvSpPr>
        <p:spPr>
          <a:xfrm>
            <a:off x="7780338" y="4779963"/>
            <a:ext cx="4108450" cy="1676400"/>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solidFill>
                  <a:srgbClr val="053C6D"/>
                </a:solidFill>
              </a:rPr>
              <a:t>Make Finance more intuitive by offering Solutions rather than just selling Mundane Products to help them achieve </a:t>
            </a:r>
            <a:r>
              <a:rPr lang="en-US" sz="1800" b="1" u="sng" dirty="0">
                <a:solidFill>
                  <a:srgbClr val="053C6D"/>
                </a:solidFill>
              </a:rPr>
              <a:t>Real-Life Goals</a:t>
            </a:r>
          </a:p>
        </p:txBody>
      </p:sp>
      <p:sp>
        <p:nvSpPr>
          <p:cNvPr id="17" name="Text Placeholder 3"/>
          <p:cNvSpPr txBox="1">
            <a:spLocks/>
          </p:cNvSpPr>
          <p:nvPr/>
        </p:nvSpPr>
        <p:spPr>
          <a:xfrm>
            <a:off x="228601" y="1681164"/>
            <a:ext cx="3738562" cy="2738437"/>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b="1" u="sng" dirty="0">
                <a:solidFill>
                  <a:srgbClr val="053C6D"/>
                </a:solidFill>
              </a:rPr>
              <a:t>Savings &amp; Investment gap of $54 Billion</a:t>
            </a:r>
          </a:p>
          <a:p>
            <a:pPr marL="0" indent="0">
              <a:buNone/>
              <a:defRPr/>
            </a:pPr>
            <a:endParaRPr lang="en-US" sz="1600" dirty="0">
              <a:solidFill>
                <a:srgbClr val="053C6D"/>
              </a:solidFill>
            </a:endParaRPr>
          </a:p>
          <a:p>
            <a:pPr>
              <a:defRPr/>
            </a:pPr>
            <a:r>
              <a:rPr lang="en-US" sz="1600" b="1" dirty="0">
                <a:solidFill>
                  <a:srgbClr val="053C6D"/>
                </a:solidFill>
              </a:rPr>
              <a:t>Traditional ways </a:t>
            </a:r>
            <a:r>
              <a:rPr lang="en-US" sz="1600" dirty="0">
                <a:solidFill>
                  <a:srgbClr val="053C6D"/>
                </a:solidFill>
              </a:rPr>
              <a:t>: Gold &amp; Chit-funds</a:t>
            </a:r>
          </a:p>
          <a:p>
            <a:pPr>
              <a:defRPr/>
            </a:pPr>
            <a:r>
              <a:rPr lang="en-US" sz="1600" b="1" dirty="0">
                <a:solidFill>
                  <a:srgbClr val="053C6D"/>
                </a:solidFill>
              </a:rPr>
              <a:t>Returns</a:t>
            </a:r>
            <a:r>
              <a:rPr lang="en-US" sz="1600" dirty="0">
                <a:solidFill>
                  <a:srgbClr val="053C6D"/>
                </a:solidFill>
              </a:rPr>
              <a:t>: -8.5% to 4%</a:t>
            </a:r>
          </a:p>
          <a:p>
            <a:pPr>
              <a:defRPr/>
            </a:pPr>
            <a:r>
              <a:rPr lang="en-US" sz="1600" b="1" dirty="0">
                <a:solidFill>
                  <a:srgbClr val="053C6D"/>
                </a:solidFill>
              </a:rPr>
              <a:t>Liquidity Cost</a:t>
            </a:r>
            <a:r>
              <a:rPr lang="en-US" sz="1600" dirty="0">
                <a:solidFill>
                  <a:srgbClr val="053C6D"/>
                </a:solidFill>
              </a:rPr>
              <a:t>: High</a:t>
            </a:r>
          </a:p>
          <a:p>
            <a:pPr>
              <a:defRPr/>
            </a:pPr>
            <a:r>
              <a:rPr lang="en-US" sz="1600" b="1" dirty="0">
                <a:solidFill>
                  <a:srgbClr val="053C6D"/>
                </a:solidFill>
              </a:rPr>
              <a:t>Risk:</a:t>
            </a:r>
            <a:r>
              <a:rPr lang="en-US" sz="1600" dirty="0">
                <a:solidFill>
                  <a:srgbClr val="053C6D"/>
                </a:solidFill>
              </a:rPr>
              <a:t> High</a:t>
            </a:r>
          </a:p>
          <a:p>
            <a:pPr>
              <a:defRPr/>
            </a:pPr>
            <a:r>
              <a:rPr lang="en-US" sz="1600" b="1" dirty="0">
                <a:solidFill>
                  <a:srgbClr val="053C6D"/>
                </a:solidFill>
              </a:rPr>
              <a:t>Saving Protection</a:t>
            </a:r>
            <a:r>
              <a:rPr lang="en-US" sz="1600" dirty="0">
                <a:solidFill>
                  <a:srgbClr val="053C6D"/>
                </a:solidFill>
              </a:rPr>
              <a:t>: Nil</a:t>
            </a:r>
          </a:p>
        </p:txBody>
      </p:sp>
      <p:sp>
        <p:nvSpPr>
          <p:cNvPr id="18" name="Text Placeholder 3"/>
          <p:cNvSpPr txBox="1">
            <a:spLocks/>
          </p:cNvSpPr>
          <p:nvPr/>
        </p:nvSpPr>
        <p:spPr>
          <a:xfrm>
            <a:off x="4197351" y="1681164"/>
            <a:ext cx="3352800" cy="2738437"/>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b="1" u="sng" dirty="0">
                <a:solidFill>
                  <a:srgbClr val="053C6D"/>
                </a:solidFill>
              </a:rPr>
              <a:t>Lower Penetration of Protection Products</a:t>
            </a:r>
          </a:p>
          <a:p>
            <a:pPr marL="0" indent="0">
              <a:buNone/>
              <a:defRPr/>
            </a:pPr>
            <a:endParaRPr lang="en-US" sz="1600" dirty="0">
              <a:solidFill>
                <a:srgbClr val="053C6D"/>
              </a:solidFill>
            </a:endParaRPr>
          </a:p>
          <a:p>
            <a:pPr>
              <a:defRPr/>
            </a:pPr>
            <a:r>
              <a:rPr lang="en-US" sz="1600" b="1" dirty="0">
                <a:solidFill>
                  <a:srgbClr val="053C6D"/>
                </a:solidFill>
              </a:rPr>
              <a:t>Traditional ways: </a:t>
            </a:r>
            <a:r>
              <a:rPr lang="en-US" sz="1600" dirty="0">
                <a:solidFill>
                  <a:srgbClr val="053C6D"/>
                </a:solidFill>
              </a:rPr>
              <a:t>Endowment plans that offer inefficient returns</a:t>
            </a:r>
          </a:p>
          <a:p>
            <a:pPr>
              <a:defRPr/>
            </a:pPr>
            <a:r>
              <a:rPr lang="en-US" sz="1600" b="1" dirty="0">
                <a:solidFill>
                  <a:srgbClr val="053C6D"/>
                </a:solidFill>
              </a:rPr>
              <a:t>Penetration</a:t>
            </a:r>
            <a:r>
              <a:rPr lang="en-US" sz="1600" dirty="0">
                <a:solidFill>
                  <a:srgbClr val="053C6D"/>
                </a:solidFill>
              </a:rPr>
              <a:t>: Just &lt; 3%</a:t>
            </a:r>
          </a:p>
          <a:p>
            <a:pPr>
              <a:defRPr/>
            </a:pPr>
            <a:r>
              <a:rPr lang="en-US" sz="1600" b="1" dirty="0">
                <a:solidFill>
                  <a:srgbClr val="053C6D"/>
                </a:solidFill>
              </a:rPr>
              <a:t>Liquidity Cost</a:t>
            </a:r>
            <a:r>
              <a:rPr lang="en-US" sz="1600" dirty="0">
                <a:solidFill>
                  <a:srgbClr val="053C6D"/>
                </a:solidFill>
              </a:rPr>
              <a:t>: High</a:t>
            </a:r>
          </a:p>
        </p:txBody>
      </p:sp>
      <p:sp>
        <p:nvSpPr>
          <p:cNvPr id="19" name="Text Placeholder 3"/>
          <p:cNvSpPr txBox="1">
            <a:spLocks/>
          </p:cNvSpPr>
          <p:nvPr/>
        </p:nvSpPr>
        <p:spPr>
          <a:xfrm>
            <a:off x="7780338" y="1681164"/>
            <a:ext cx="4108450" cy="2738437"/>
          </a:xfrm>
          <a:prstGeom prst="roundRect">
            <a:avLst/>
          </a:prstGeom>
        </p:spPr>
        <p:style>
          <a:lnRef idx="2">
            <a:schemeClr val="accent1"/>
          </a:lnRef>
          <a:fillRef idx="1">
            <a:schemeClr val="lt1"/>
          </a:fillRef>
          <a:effectRef idx="0">
            <a:schemeClr val="accent1"/>
          </a:effectRef>
          <a:fontRef idx="minor">
            <a:schemeClr val="dk1"/>
          </a:fontRef>
        </p:style>
        <p:txBody>
          <a:bodyPr lIns="91428" tIns="45715" rIns="91428" bIns="45715" anchor="ctr"/>
          <a:lstStyle>
            <a:lvl1pPr marL="341313" indent="-341313" algn="l" defTabSz="912813" rtl="0" eaLnBrk="0" fontAlgn="base" hangingPunct="0">
              <a:spcBef>
                <a:spcPct val="20000"/>
              </a:spcBef>
              <a:spcAft>
                <a:spcPct val="0"/>
              </a:spcAft>
              <a:buFont typeface="Arial" pitchFamily="34" charset="0"/>
              <a:buChar char="•"/>
              <a:defRPr sz="2400" kern="1200">
                <a:solidFill>
                  <a:schemeClr val="accent3"/>
                </a:solidFill>
                <a:latin typeface="Zurich BT" pitchFamily="34" charset="0"/>
                <a:ea typeface="+mn-ea"/>
                <a:cs typeface="+mn-cs"/>
              </a:defRPr>
            </a:lvl1pPr>
            <a:lvl2pPr marL="687304" indent="-342857" algn="l" defTabSz="912813" rtl="0" eaLnBrk="0" fontAlgn="base" hangingPunct="0">
              <a:spcBef>
                <a:spcPct val="20000"/>
              </a:spcBef>
              <a:spcAft>
                <a:spcPct val="0"/>
              </a:spcAft>
              <a:buFont typeface="Arial" pitchFamily="34" charset="0"/>
              <a:buChar char="•"/>
              <a:tabLst>
                <a:tab pos="687304" algn="l"/>
              </a:tabLst>
              <a:defRPr sz="2200" kern="1200">
                <a:solidFill>
                  <a:schemeClr val="accent3"/>
                </a:solidFill>
                <a:latin typeface="Zurich BT" pitchFamily="34" charset="0"/>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b="1" u="sng" dirty="0">
                <a:solidFill>
                  <a:srgbClr val="053C6D"/>
                </a:solidFill>
              </a:rPr>
              <a:t>Unmet Credit demand of $740 Billion</a:t>
            </a:r>
          </a:p>
          <a:p>
            <a:pPr marL="0" indent="0">
              <a:buNone/>
              <a:defRPr/>
            </a:pPr>
            <a:endParaRPr lang="en-US" sz="1500" dirty="0">
              <a:solidFill>
                <a:srgbClr val="053C6D"/>
              </a:solidFill>
            </a:endParaRPr>
          </a:p>
          <a:p>
            <a:pPr>
              <a:defRPr/>
            </a:pPr>
            <a:r>
              <a:rPr lang="en-US" sz="1500" b="1" dirty="0">
                <a:solidFill>
                  <a:srgbClr val="053C6D"/>
                </a:solidFill>
              </a:rPr>
              <a:t>Traditional ways: </a:t>
            </a:r>
            <a:r>
              <a:rPr lang="en-US" sz="1500" dirty="0">
                <a:solidFill>
                  <a:srgbClr val="053C6D"/>
                </a:solidFill>
              </a:rPr>
              <a:t>Primary access to joint liability groups, Chit funds</a:t>
            </a:r>
          </a:p>
          <a:p>
            <a:pPr>
              <a:defRPr/>
            </a:pPr>
            <a:r>
              <a:rPr lang="en-US" sz="1500" b="1" dirty="0">
                <a:solidFill>
                  <a:srgbClr val="053C6D"/>
                </a:solidFill>
              </a:rPr>
              <a:t>Inflexible in : </a:t>
            </a:r>
            <a:r>
              <a:rPr lang="en-US" sz="1500" dirty="0">
                <a:solidFill>
                  <a:srgbClr val="053C6D"/>
                </a:solidFill>
              </a:rPr>
              <a:t>product size, tenure &amp; repayment schedules</a:t>
            </a:r>
          </a:p>
          <a:p>
            <a:pPr>
              <a:defRPr/>
            </a:pPr>
            <a:r>
              <a:rPr lang="en-US" sz="1500" b="1" dirty="0">
                <a:solidFill>
                  <a:srgbClr val="053C6D"/>
                </a:solidFill>
              </a:rPr>
              <a:t>Informal Loans: </a:t>
            </a:r>
            <a:r>
              <a:rPr lang="en-US" sz="1500" dirty="0">
                <a:solidFill>
                  <a:srgbClr val="053C6D"/>
                </a:solidFill>
              </a:rPr>
              <a:t>Extremely high cost</a:t>
            </a:r>
          </a:p>
        </p:txBody>
      </p:sp>
      <p:cxnSp>
        <p:nvCxnSpPr>
          <p:cNvPr id="9" name="Straight Connector 8"/>
          <p:cNvCxnSpPr/>
          <p:nvPr/>
        </p:nvCxnSpPr>
        <p:spPr>
          <a:xfrm>
            <a:off x="381002" y="4572000"/>
            <a:ext cx="11431587" cy="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pic>
        <p:nvPicPr>
          <p:cNvPr id="23563" name="Picture 8" descr="Image result for savings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 y="-1538288"/>
            <a:ext cx="113506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762001"/>
            <a:ext cx="8382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1" y="657225"/>
            <a:ext cx="9255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45601" y="563563"/>
            <a:ext cx="1041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7" name="Text Placeholder 3"/>
          <p:cNvSpPr txBox="1">
            <a:spLocks/>
          </p:cNvSpPr>
          <p:nvPr/>
        </p:nvSpPr>
        <p:spPr bwMode="auto">
          <a:xfrm>
            <a:off x="727077" y="6561138"/>
            <a:ext cx="47593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1400">
                <a:solidFill>
                  <a:srgbClr val="053C6D"/>
                </a:solidFill>
                <a:latin typeface="Zurich BT" panose="020B0603020202030204" pitchFamily="34" charset="0"/>
              </a:rPr>
              <a:t>Source: Economic Survey of India, FY2020</a:t>
            </a:r>
          </a:p>
        </p:txBody>
      </p:sp>
      <p:sp>
        <p:nvSpPr>
          <p:cNvPr id="20" name="TextBox 19"/>
          <p:cNvSpPr txBox="1"/>
          <p:nvPr/>
        </p:nvSpPr>
        <p:spPr>
          <a:xfrm>
            <a:off x="7028613" y="6440106"/>
            <a:ext cx="1043076" cy="307777"/>
          </a:xfrm>
          <a:prstGeom prst="rect">
            <a:avLst/>
          </a:prstGeom>
          <a:noFill/>
        </p:spPr>
        <p:txBody>
          <a:bodyPr wrap="square" rtlCol="0">
            <a:spAutoFit/>
          </a:bodyPr>
          <a:lstStyle/>
          <a:p>
            <a:r>
              <a:rPr lang="en-US" sz="1400" dirty="0" smtClean="0">
                <a:hlinkClick r:id="rId6" action="ppaction://hlinksldjump"/>
              </a:rPr>
              <a:t>Appendix</a:t>
            </a:r>
            <a:endParaRPr lang="en-US" sz="1400" dirty="0"/>
          </a:p>
        </p:txBody>
      </p:sp>
    </p:spTree>
    <p:extLst>
      <p:ext uri="{BB962C8B-B14F-4D97-AF65-F5344CB8AC3E}">
        <p14:creationId xmlns:p14="http://schemas.microsoft.com/office/powerpoint/2010/main" val="99660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Players in India &amp; Global</a:t>
            </a:r>
            <a:endParaRPr lang="en-IN" altLang="en-US" smtClean="0"/>
          </a:p>
        </p:txBody>
      </p:sp>
      <p:sp>
        <p:nvSpPr>
          <p:cNvPr id="24579"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86DB62-E424-4D85-A824-4D91A7C84D00}" type="slidenum">
              <a:rPr lang="en-US" altLang="en-US" smtClean="0"/>
              <a:pPr/>
              <a:t>15</a:t>
            </a:fld>
            <a:endParaRPr lang="en-US" altLang="en-US" smtClean="0"/>
          </a:p>
        </p:txBody>
      </p:sp>
      <p:sp>
        <p:nvSpPr>
          <p:cNvPr id="2" name="Rounded Rectangle 1"/>
          <p:cNvSpPr/>
          <p:nvPr/>
        </p:nvSpPr>
        <p:spPr>
          <a:xfrm>
            <a:off x="381001" y="990600"/>
            <a:ext cx="5257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2400" b="1" dirty="0">
                <a:solidFill>
                  <a:srgbClr val="002060"/>
                </a:solidFill>
              </a:rPr>
              <a:t>Indian Players</a:t>
            </a:r>
            <a:endParaRPr lang="en-IN" sz="2400" b="1" dirty="0">
              <a:solidFill>
                <a:srgbClr val="002060"/>
              </a:solidFill>
            </a:endParaRPr>
          </a:p>
        </p:txBody>
      </p:sp>
      <p:sp>
        <p:nvSpPr>
          <p:cNvPr id="9" name="Rounded Rectangle 8"/>
          <p:cNvSpPr/>
          <p:nvPr/>
        </p:nvSpPr>
        <p:spPr>
          <a:xfrm>
            <a:off x="6248401" y="236538"/>
            <a:ext cx="5257800" cy="6469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eaLnBrk="0" fontAlgn="base" hangingPunct="0">
              <a:spcBef>
                <a:spcPct val="0"/>
              </a:spcBef>
              <a:spcAft>
                <a:spcPct val="0"/>
              </a:spcAft>
              <a:defRPr/>
            </a:pPr>
            <a:r>
              <a:rPr lang="en-US" sz="2400" b="1" dirty="0">
                <a:solidFill>
                  <a:srgbClr val="002060"/>
                </a:solidFill>
              </a:rPr>
              <a:t>Global Players</a:t>
            </a:r>
            <a:endParaRPr lang="en-IN" sz="2400" b="1" dirty="0">
              <a:solidFill>
                <a:srgbClr val="002060"/>
              </a:solidFill>
            </a:endParaRPr>
          </a:p>
        </p:txBody>
      </p:sp>
      <p:pic>
        <p:nvPicPr>
          <p:cNvPr id="245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4987926"/>
            <a:ext cx="17145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2" y="3962401"/>
            <a:ext cx="97472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9077" y="4254500"/>
            <a:ext cx="18811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1" y="3954463"/>
            <a:ext cx="211455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99663" y="4167188"/>
            <a:ext cx="120173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33726" y="5114926"/>
            <a:ext cx="1885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5339" y="5005388"/>
            <a:ext cx="16668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 Placeholder 3"/>
          <p:cNvSpPr txBox="1">
            <a:spLocks/>
          </p:cNvSpPr>
          <p:nvPr/>
        </p:nvSpPr>
        <p:spPr bwMode="auto">
          <a:xfrm>
            <a:off x="1143002" y="6034088"/>
            <a:ext cx="4111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1800">
                <a:solidFill>
                  <a:srgbClr val="053C6D"/>
                </a:solidFill>
                <a:latin typeface="Zurich BT" panose="020B0603020202030204" pitchFamily="34" charset="0"/>
              </a:rPr>
              <a:t>+ Some Bank’s as well…</a:t>
            </a:r>
          </a:p>
        </p:txBody>
      </p:sp>
      <p:pic>
        <p:nvPicPr>
          <p:cNvPr id="24590" name="Picture 1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29363" y="1241426"/>
            <a:ext cx="161448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83352" y="2790826"/>
            <a:ext cx="13747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2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621839" y="5037138"/>
            <a:ext cx="1857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22"/>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324601" y="5334001"/>
            <a:ext cx="161131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4" name="Text Placeholder 3"/>
          <p:cNvSpPr txBox="1">
            <a:spLocks/>
          </p:cNvSpPr>
          <p:nvPr/>
        </p:nvSpPr>
        <p:spPr bwMode="auto">
          <a:xfrm>
            <a:off x="8228014" y="6069013"/>
            <a:ext cx="29511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1800">
                <a:solidFill>
                  <a:srgbClr val="053C6D"/>
                </a:solidFill>
                <a:latin typeface="Zurich BT" panose="020B0603020202030204" pitchFamily="34" charset="0"/>
              </a:rPr>
              <a:t>+Some Global Banks…</a:t>
            </a:r>
          </a:p>
        </p:txBody>
      </p:sp>
      <p:pic>
        <p:nvPicPr>
          <p:cNvPr id="24595" name="Picture 1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3239" y="2974976"/>
            <a:ext cx="1946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Text Placeholder 3"/>
          <p:cNvSpPr txBox="1">
            <a:spLocks/>
          </p:cNvSpPr>
          <p:nvPr/>
        </p:nvSpPr>
        <p:spPr bwMode="auto">
          <a:xfrm>
            <a:off x="2593977" y="3065463"/>
            <a:ext cx="29686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pPr>
            <a:r>
              <a:rPr lang="en-US" altLang="en-US" sz="1800">
                <a:solidFill>
                  <a:srgbClr val="053C6D"/>
                </a:solidFill>
                <a:latin typeface="Zurich BT" panose="020B0603020202030204" pitchFamily="34" charset="0"/>
              </a:rPr>
              <a:t>5+ Million Downloads…</a:t>
            </a:r>
          </a:p>
        </p:txBody>
      </p:sp>
      <p:sp>
        <p:nvSpPr>
          <p:cNvPr id="24597" name="Text Placeholder 3"/>
          <p:cNvSpPr txBox="1">
            <a:spLocks/>
          </p:cNvSpPr>
          <p:nvPr/>
        </p:nvSpPr>
        <p:spPr bwMode="auto">
          <a:xfrm>
            <a:off x="7924802" y="1143001"/>
            <a:ext cx="325437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marL="342900" indent="-342900">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Valuation: $140 Million</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Founded: 2010</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Users: 5+ Million</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Acquired by InTuit recently</a:t>
            </a:r>
          </a:p>
        </p:txBody>
      </p:sp>
      <p:sp>
        <p:nvSpPr>
          <p:cNvPr id="24598" name="Text Placeholder 3"/>
          <p:cNvSpPr txBox="1">
            <a:spLocks/>
          </p:cNvSpPr>
          <p:nvPr/>
        </p:nvSpPr>
        <p:spPr bwMode="auto">
          <a:xfrm>
            <a:off x="7934327" y="2635250"/>
            <a:ext cx="334327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marL="342900" indent="-342900">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Valuation: $100 Million USD</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Founded: 2013</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Users: 1+ Million Users</a:t>
            </a:r>
          </a:p>
        </p:txBody>
      </p:sp>
      <p:cxnSp>
        <p:nvCxnSpPr>
          <p:cNvPr id="24" name="Straight Connector 23"/>
          <p:cNvCxnSpPr/>
          <p:nvPr/>
        </p:nvCxnSpPr>
        <p:spPr>
          <a:xfrm>
            <a:off x="5867401" y="990600"/>
            <a:ext cx="49212" cy="571500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24600" name="TextBox 21"/>
          <p:cNvSpPr txBox="1">
            <a:spLocks noChangeArrowheads="1"/>
          </p:cNvSpPr>
          <p:nvPr/>
        </p:nvSpPr>
        <p:spPr bwMode="auto">
          <a:xfrm>
            <a:off x="2835276" y="4117976"/>
            <a:ext cx="2482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2813" eaLnBrk="0" fontAlgn="base" hangingPunct="0">
              <a:spcBef>
                <a:spcPct val="0"/>
              </a:spcBef>
              <a:spcAft>
                <a:spcPct val="0"/>
              </a:spcAft>
            </a:pPr>
            <a:r>
              <a:rPr lang="en-US" altLang="en-US" sz="1600">
                <a:solidFill>
                  <a:srgbClr val="053C6D"/>
                </a:solidFill>
                <a:cs typeface="Arial" panose="020B0604020202020204" pitchFamily="34" charset="0"/>
              </a:rPr>
              <a:t>5 Million + Downloads</a:t>
            </a:r>
          </a:p>
        </p:txBody>
      </p:sp>
      <p:pic>
        <p:nvPicPr>
          <p:cNvPr id="24601" name="Picture 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3401" y="1874838"/>
            <a:ext cx="22780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2" name="Text Placeholder 3"/>
          <p:cNvSpPr txBox="1">
            <a:spLocks/>
          </p:cNvSpPr>
          <p:nvPr/>
        </p:nvSpPr>
        <p:spPr bwMode="auto">
          <a:xfrm>
            <a:off x="2857501" y="2044701"/>
            <a:ext cx="2627312"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marL="285750" indent="-285750">
              <a:defRPr sz="1900">
                <a:solidFill>
                  <a:schemeClr val="tx1"/>
                </a:solidFill>
                <a:latin typeface="Arial" panose="020B0604020202020204" pitchFamily="34" charset="0"/>
                <a:cs typeface="Arial" panose="020B0604020202020204" pitchFamily="34" charset="0"/>
              </a:defRPr>
            </a:lvl1pPr>
            <a:lvl2pPr marL="685800" indent="-34131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Valuation: $15 Million</a:t>
            </a:r>
          </a:p>
          <a:p>
            <a:pPr defTabSz="912813" eaLnBrk="0" fontAlgn="base" hangingPunct="0">
              <a:spcBef>
                <a:spcPct val="20000"/>
              </a:spcBef>
              <a:spcAft>
                <a:spcPct val="0"/>
              </a:spcAft>
              <a:buFont typeface="Arial" panose="020B0604020202020204" pitchFamily="34" charset="0"/>
              <a:buChar char="•"/>
            </a:pPr>
            <a:r>
              <a:rPr lang="en-US" altLang="en-US" sz="1600">
                <a:solidFill>
                  <a:srgbClr val="053C6D"/>
                </a:solidFill>
                <a:latin typeface="Zurich BT" panose="020B0603020202030204" pitchFamily="34" charset="0"/>
              </a:rPr>
              <a:t>Acquired by PayTM</a:t>
            </a:r>
          </a:p>
        </p:txBody>
      </p:sp>
      <p:sp>
        <p:nvSpPr>
          <p:cNvPr id="27" name="TextBox 26"/>
          <p:cNvSpPr txBox="1"/>
          <p:nvPr/>
        </p:nvSpPr>
        <p:spPr>
          <a:xfrm>
            <a:off x="5064877" y="6520159"/>
            <a:ext cx="1043076" cy="307777"/>
          </a:xfrm>
          <a:prstGeom prst="rect">
            <a:avLst/>
          </a:prstGeom>
          <a:noFill/>
        </p:spPr>
        <p:txBody>
          <a:bodyPr wrap="square" rtlCol="0">
            <a:spAutoFit/>
          </a:bodyPr>
          <a:lstStyle/>
          <a:p>
            <a:r>
              <a:rPr lang="en-US" sz="1400" dirty="0" smtClean="0">
                <a:hlinkClick r:id="rId16" action="ppaction://hlinksldjump"/>
              </a:rPr>
              <a:t>Appendix</a:t>
            </a:r>
            <a:endParaRPr lang="en-US" sz="1400" dirty="0"/>
          </a:p>
        </p:txBody>
      </p:sp>
    </p:spTree>
    <p:extLst>
      <p:ext uri="{BB962C8B-B14F-4D97-AF65-F5344CB8AC3E}">
        <p14:creationId xmlns:p14="http://schemas.microsoft.com/office/powerpoint/2010/main" val="2889113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1"/>
          <p:cNvSpPr>
            <a:spLocks noGrp="1"/>
          </p:cNvSpPr>
          <p:nvPr>
            <p:ph type="body" sz="quarter" idx="12"/>
          </p:nvPr>
        </p:nvSpPr>
        <p:spPr bwMode="auto">
          <a:xfrm>
            <a:off x="152401" y="762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Execution Model</a:t>
            </a:r>
            <a:endParaRPr lang="en-IN" altLang="en-US" smtClean="0"/>
          </a:p>
        </p:txBody>
      </p:sp>
      <p:sp>
        <p:nvSpPr>
          <p:cNvPr id="26627"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EB794B-728D-460E-9B70-B8D722F03A36}" type="slidenum">
              <a:rPr lang="en-US" altLang="en-US" smtClean="0"/>
              <a:pPr/>
              <a:t>16</a:t>
            </a:fld>
            <a:endParaRPr lang="en-US" altLang="en-US" smtClean="0"/>
          </a:p>
        </p:txBody>
      </p:sp>
      <p:sp>
        <p:nvSpPr>
          <p:cNvPr id="2" name="Rectangle 1"/>
          <p:cNvSpPr/>
          <p:nvPr/>
        </p:nvSpPr>
        <p:spPr>
          <a:xfrm>
            <a:off x="204789" y="1600200"/>
            <a:ext cx="256222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Collect The Data</a:t>
            </a:r>
            <a:endParaRPr lang="en-IN" sz="1900" dirty="0">
              <a:solidFill>
                <a:prstClr val="white"/>
              </a:solidFill>
            </a:endParaRPr>
          </a:p>
        </p:txBody>
      </p:sp>
      <p:sp>
        <p:nvSpPr>
          <p:cNvPr id="8" name="Rectangle 7"/>
          <p:cNvSpPr/>
          <p:nvPr/>
        </p:nvSpPr>
        <p:spPr>
          <a:xfrm>
            <a:off x="204789" y="2667000"/>
            <a:ext cx="2562225" cy="4114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Discover internal data</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Collect data-points across all Bank’s, Credit &amp; Debit Cards, Financial Institutions (NBFC’s), Credit Unions (via SMS, API etc.)</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See which of our customers do business with our competitors</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360 Degree View of the Customers Financials across all FI’s</a:t>
            </a:r>
          </a:p>
          <a:p>
            <a:pPr marL="342900" indent="-342900" defTabSz="912813" eaLnBrk="0" fontAlgn="base" hangingPunct="0">
              <a:spcBef>
                <a:spcPct val="0"/>
              </a:spcBef>
              <a:spcAft>
                <a:spcPct val="0"/>
              </a:spcAft>
              <a:buFont typeface="Arial" panose="020B0604020202020204" pitchFamily="34" charset="0"/>
              <a:buChar char="•"/>
              <a:defRPr/>
            </a:pPr>
            <a:endParaRPr lang="en-IN" sz="1400" dirty="0">
              <a:solidFill>
                <a:srgbClr val="053C6D"/>
              </a:solidFill>
              <a:cs typeface="Arial" panose="020B0604020202020204" pitchFamily="34" charset="0"/>
            </a:endParaRPr>
          </a:p>
        </p:txBody>
      </p:sp>
      <p:sp>
        <p:nvSpPr>
          <p:cNvPr id="9" name="Rectangle 8"/>
          <p:cNvSpPr/>
          <p:nvPr/>
        </p:nvSpPr>
        <p:spPr>
          <a:xfrm>
            <a:off x="3200401" y="1600200"/>
            <a:ext cx="2590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Enrich The Data</a:t>
            </a:r>
            <a:endParaRPr lang="en-IN" sz="1900" dirty="0">
              <a:solidFill>
                <a:prstClr val="white"/>
              </a:solidFill>
            </a:endParaRPr>
          </a:p>
        </p:txBody>
      </p:sp>
      <p:sp>
        <p:nvSpPr>
          <p:cNvPr id="10" name="Rectangle 9"/>
          <p:cNvSpPr/>
          <p:nvPr/>
        </p:nvSpPr>
        <p:spPr>
          <a:xfrm>
            <a:off x="3200401" y="2667000"/>
            <a:ext cx="2590800" cy="4114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Transactions cleansing, categorizing &amp; classifying</a:t>
            </a:r>
          </a:p>
          <a:p>
            <a:pPr marL="342900" indent="-34290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Run analytics with enhanced AI/ML models to derive insights</a:t>
            </a:r>
          </a:p>
          <a:p>
            <a:pPr marL="342900" indent="-34290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Consolidate clients Assets &amp; Liabilities across FI’s to help increase Wallet share for us!</a:t>
            </a:r>
            <a:endParaRPr lang="en-IN" sz="1600" dirty="0">
              <a:solidFill>
                <a:srgbClr val="053C6D"/>
              </a:solidFill>
              <a:cs typeface="Arial" panose="020B0604020202020204" pitchFamily="34" charset="0"/>
            </a:endParaRPr>
          </a:p>
        </p:txBody>
      </p:sp>
      <p:sp>
        <p:nvSpPr>
          <p:cNvPr id="11" name="Rectangle 10"/>
          <p:cNvSpPr/>
          <p:nvPr/>
        </p:nvSpPr>
        <p:spPr>
          <a:xfrm>
            <a:off x="6248401" y="1600200"/>
            <a:ext cx="24066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Present The Data</a:t>
            </a:r>
            <a:endParaRPr lang="en-IN" sz="1900" dirty="0">
              <a:solidFill>
                <a:prstClr val="white"/>
              </a:solidFill>
            </a:endParaRPr>
          </a:p>
        </p:txBody>
      </p:sp>
      <p:sp>
        <p:nvSpPr>
          <p:cNvPr id="12" name="Rectangle 11"/>
          <p:cNvSpPr/>
          <p:nvPr/>
        </p:nvSpPr>
        <p:spPr>
          <a:xfrm>
            <a:off x="6248401" y="2667000"/>
            <a:ext cx="2406650" cy="4114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Aim to become the primary one-stop Financial hub – All accounts at one place.</a:t>
            </a:r>
          </a:p>
          <a:p>
            <a:pPr marL="342900" indent="-34290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Visualizations for Spend categories, Budgeting, Cash Projections etc.</a:t>
            </a:r>
          </a:p>
          <a:p>
            <a:pPr marL="342900" indent="-34290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In-App Gamifications like Fitness Trackers, Lifestyle planning, Diet Planners etc.</a:t>
            </a:r>
          </a:p>
          <a:p>
            <a:pPr marL="342900" indent="-342900" defTabSz="912813" eaLnBrk="0" fontAlgn="base" hangingPunct="0">
              <a:spcBef>
                <a:spcPct val="0"/>
              </a:spcBef>
              <a:spcAft>
                <a:spcPct val="0"/>
              </a:spcAft>
              <a:buFont typeface="Arial" panose="020B0604020202020204" pitchFamily="34" charset="0"/>
              <a:buChar char="•"/>
              <a:defRPr/>
            </a:pPr>
            <a:endParaRPr lang="en-US" sz="1600" dirty="0">
              <a:solidFill>
                <a:srgbClr val="053C6D"/>
              </a:solidFill>
              <a:cs typeface="Arial" panose="020B0604020202020204" pitchFamily="34" charset="0"/>
            </a:endParaRPr>
          </a:p>
        </p:txBody>
      </p:sp>
      <p:sp>
        <p:nvSpPr>
          <p:cNvPr id="13" name="Rectangle 12"/>
          <p:cNvSpPr/>
          <p:nvPr/>
        </p:nvSpPr>
        <p:spPr>
          <a:xfrm>
            <a:off x="9144001" y="1600200"/>
            <a:ext cx="276701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1900" dirty="0">
                <a:solidFill>
                  <a:prstClr val="white"/>
                </a:solidFill>
              </a:rPr>
              <a:t>Act on The Data</a:t>
            </a:r>
            <a:endParaRPr lang="en-IN" sz="1900" dirty="0">
              <a:solidFill>
                <a:prstClr val="white"/>
              </a:solidFill>
            </a:endParaRPr>
          </a:p>
        </p:txBody>
      </p:sp>
      <p:sp>
        <p:nvSpPr>
          <p:cNvPr id="14" name="Rectangle 13"/>
          <p:cNvSpPr/>
          <p:nvPr/>
        </p:nvSpPr>
        <p:spPr>
          <a:xfrm>
            <a:off x="9144001" y="2667000"/>
            <a:ext cx="2767012" cy="4114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Drive Digital Robo-Advisory with deep Analytics insights</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Drive Complete Financial Planning for Goals based Advisory</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Hyper-personalized Product/feature recommendations for Cross Sell/Up Sell (Insurance, Bonds, NPS, Digital Loans etc.)</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r>
              <a:rPr lang="en-US" sz="1400" dirty="0">
                <a:solidFill>
                  <a:srgbClr val="053C6D"/>
                </a:solidFill>
                <a:cs typeface="Arial" panose="020B0604020202020204" pitchFamily="34" charset="0"/>
              </a:rPr>
              <a:t>Engage customers with Brand’s couponing &amp; offers, Payments</a:t>
            </a: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a:p>
            <a:pPr marL="342900" indent="-342900" defTabSz="912813" eaLnBrk="0" fontAlgn="base" hangingPunct="0">
              <a:spcBef>
                <a:spcPct val="0"/>
              </a:spcBef>
              <a:spcAft>
                <a:spcPct val="0"/>
              </a:spcAft>
              <a:buFont typeface="Arial" panose="020B0604020202020204" pitchFamily="34" charset="0"/>
              <a:buChar char="•"/>
              <a:defRPr/>
            </a:pPr>
            <a:endParaRPr lang="en-US" sz="1400" dirty="0">
              <a:solidFill>
                <a:srgbClr val="053C6D"/>
              </a:solidFill>
              <a:cs typeface="Arial" panose="020B0604020202020204" pitchFamily="34" charset="0"/>
            </a:endParaRPr>
          </a:p>
        </p:txBody>
      </p:sp>
      <p:sp>
        <p:nvSpPr>
          <p:cNvPr id="3" name="Right Arrow 2"/>
          <p:cNvSpPr/>
          <p:nvPr/>
        </p:nvSpPr>
        <p:spPr>
          <a:xfrm>
            <a:off x="2819401" y="1924050"/>
            <a:ext cx="36036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sp>
        <p:nvSpPr>
          <p:cNvPr id="16" name="Right Arrow 15"/>
          <p:cNvSpPr/>
          <p:nvPr/>
        </p:nvSpPr>
        <p:spPr>
          <a:xfrm>
            <a:off x="5840414" y="1924050"/>
            <a:ext cx="358775"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sp>
        <p:nvSpPr>
          <p:cNvPr id="17" name="Right Arrow 16"/>
          <p:cNvSpPr/>
          <p:nvPr/>
        </p:nvSpPr>
        <p:spPr>
          <a:xfrm>
            <a:off x="8723314" y="1885950"/>
            <a:ext cx="360363"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endParaRPr lang="en-IN" sz="1900">
              <a:solidFill>
                <a:prstClr val="white"/>
              </a:solidFill>
            </a:endParaRPr>
          </a:p>
        </p:txBody>
      </p:sp>
      <p:pic>
        <p:nvPicPr>
          <p:cNvPr id="26639" name="Picture 10" descr="Image result for collect data vector"/>
          <p:cNvPicPr>
            <a:picLocks noChangeAspect="1" noChangeArrowheads="1"/>
          </p:cNvPicPr>
          <p:nvPr/>
        </p:nvPicPr>
        <p:blipFill>
          <a:blip r:embed="rId2">
            <a:extLst>
              <a:ext uri="{28A0092B-C50C-407E-A947-70E740481C1C}">
                <a14:useLocalDpi xmlns:a14="http://schemas.microsoft.com/office/drawing/2010/main" val="0"/>
              </a:ext>
            </a:extLst>
          </a:blip>
          <a:srcRect b="7759"/>
          <a:stretch>
            <a:fillRect/>
          </a:stretch>
        </p:blipFill>
        <p:spPr bwMode="auto">
          <a:xfrm>
            <a:off x="1046164" y="647700"/>
            <a:ext cx="8794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12" descr="Image result for data enrichment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2" y="582614"/>
            <a:ext cx="166528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9239" y="331788"/>
            <a:ext cx="1706563"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6" descr="Image result for coupons vector"/>
          <p:cNvPicPr>
            <a:picLocks noChangeAspect="1" noChangeArrowheads="1"/>
          </p:cNvPicPr>
          <p:nvPr/>
        </p:nvPicPr>
        <p:blipFill>
          <a:blip r:embed="rId5">
            <a:extLst>
              <a:ext uri="{28A0092B-C50C-407E-A947-70E740481C1C}">
                <a14:useLocalDpi xmlns:a14="http://schemas.microsoft.com/office/drawing/2010/main" val="0"/>
              </a:ext>
            </a:extLst>
          </a:blip>
          <a:srcRect t="43047"/>
          <a:stretch>
            <a:fillRect/>
          </a:stretch>
        </p:blipFill>
        <p:spPr bwMode="auto">
          <a:xfrm>
            <a:off x="9378951" y="292100"/>
            <a:ext cx="2062162"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1202730" y="5913"/>
            <a:ext cx="1043076" cy="307777"/>
          </a:xfrm>
          <a:prstGeom prst="rect">
            <a:avLst/>
          </a:prstGeom>
          <a:noFill/>
        </p:spPr>
        <p:txBody>
          <a:bodyPr wrap="square" rtlCol="0">
            <a:spAutoFit/>
          </a:bodyPr>
          <a:lstStyle/>
          <a:p>
            <a:r>
              <a:rPr lang="en-US" sz="1400" dirty="0" smtClean="0">
                <a:hlinkClick r:id="rId6" action="ppaction://hlinksldjump"/>
              </a:rPr>
              <a:t>Appendix</a:t>
            </a:r>
            <a:endParaRPr lang="en-US" sz="1400" dirty="0"/>
          </a:p>
        </p:txBody>
      </p:sp>
    </p:spTree>
    <p:extLst>
      <p:ext uri="{BB962C8B-B14F-4D97-AF65-F5344CB8AC3E}">
        <p14:creationId xmlns:p14="http://schemas.microsoft.com/office/powerpoint/2010/main" val="937956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Investment Games –Stoc</a:t>
            </a:r>
            <a:r>
              <a:rPr lang="en-US" dirty="0" smtClean="0">
                <a:latin typeface="+mj-lt"/>
              </a:rPr>
              <a:t>k Premier League</a:t>
            </a:r>
            <a:r>
              <a:rPr lang="en-US" b="1" dirty="0" smtClean="0">
                <a:latin typeface="+mj-lt"/>
              </a:rPr>
              <a:t> </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
        <p:nvSpPr>
          <p:cNvPr id="2" name="Rectangle 1"/>
          <p:cNvSpPr/>
          <p:nvPr/>
        </p:nvSpPr>
        <p:spPr>
          <a:xfrm>
            <a:off x="8926104" y="6180717"/>
            <a:ext cx="1191352" cy="369332"/>
          </a:xfrm>
          <a:prstGeom prst="rect">
            <a:avLst/>
          </a:prstGeom>
        </p:spPr>
        <p:txBody>
          <a:bodyPr wrap="none">
            <a:spAutoFit/>
          </a:bodyPr>
          <a:lstStyle/>
          <a:p>
            <a:r>
              <a:rPr lang="en-US" dirty="0">
                <a:hlinkClick r:id="rId3" action="ppaction://hlinksldjump"/>
              </a:rPr>
              <a:t>Hyperlink</a:t>
            </a:r>
            <a:endParaRPr lang="en-US" dirty="0"/>
          </a:p>
        </p:txBody>
      </p:sp>
    </p:spTree>
    <p:extLst>
      <p:ext uri="{BB962C8B-B14F-4D97-AF65-F5344CB8AC3E}">
        <p14:creationId xmlns:p14="http://schemas.microsoft.com/office/powerpoint/2010/main" val="349892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Objective : Stock Premier League</a:t>
            </a:r>
            <a:endParaRPr lang="en-US" dirty="0"/>
          </a:p>
        </p:txBody>
      </p:sp>
      <p:sp>
        <p:nvSpPr>
          <p:cNvPr id="3" name="Footer Placeholder 2"/>
          <p:cNvSpPr>
            <a:spLocks noGrp="1"/>
          </p:cNvSpPr>
          <p:nvPr>
            <p:ph type="ftr" sz="quarter" idx="3"/>
          </p:nvPr>
        </p:nvSpPr>
        <p:spPr/>
        <p:txBody>
          <a:bodyPr/>
          <a:lstStyle/>
          <a:p>
            <a:pPr defTabSz="1218988"/>
            <a:r>
              <a:rPr lang="en-US" dirty="0">
                <a:solidFill>
                  <a:srgbClr val="1F497D"/>
                </a:solidFill>
              </a:rPr>
              <a:t>Text is set in </a:t>
            </a:r>
            <a:r>
              <a:rPr lang="en-US" dirty="0" smtClean="0">
                <a:solidFill>
                  <a:srgbClr val="1F497D"/>
                </a:solidFill>
              </a:rPr>
              <a:t>16pt </a:t>
            </a:r>
            <a:r>
              <a:rPr lang="en-US" dirty="0">
                <a:solidFill>
                  <a:srgbClr val="1F497D"/>
                </a:solidFill>
              </a:rPr>
              <a:t>Zurich </a:t>
            </a:r>
            <a:r>
              <a:rPr lang="en-US" dirty="0" smtClean="0">
                <a:solidFill>
                  <a:srgbClr val="1F497D"/>
                </a:solidFill>
              </a:rPr>
              <a:t>BT</a:t>
            </a:r>
            <a:endParaRPr lang="en-US" dirty="0">
              <a:solidFill>
                <a:srgbClr val="1F497D"/>
              </a:solidFill>
            </a:endParaRPr>
          </a:p>
          <a:p>
            <a:pPr defTabSz="1218988"/>
            <a:endParaRPr lang="en-US" dirty="0">
              <a:solidFill>
                <a:srgbClr val="1F497D"/>
              </a:solidFill>
            </a:endParaRPr>
          </a:p>
          <a:p>
            <a:pPr defTabSz="1218988"/>
            <a:endParaRPr lang="en-US" dirty="0">
              <a:solidFill>
                <a:srgbClr val="1F497D"/>
              </a:solidFill>
            </a:endParaRPr>
          </a:p>
        </p:txBody>
      </p:sp>
      <p:sp>
        <p:nvSpPr>
          <p:cNvPr id="6" name="Text Placeholder 5"/>
          <p:cNvSpPr>
            <a:spLocks noGrp="1"/>
          </p:cNvSpPr>
          <p:nvPr>
            <p:ph type="body" sz="quarter" idx="17"/>
          </p:nvPr>
        </p:nvSpPr>
        <p:spPr>
          <a:xfrm>
            <a:off x="202803" y="990604"/>
            <a:ext cx="11684400" cy="4800596"/>
          </a:xfrm>
        </p:spPr>
        <p:txBody>
          <a:bodyPr/>
          <a:lstStyle/>
          <a:p>
            <a:r>
              <a:rPr lang="en-US" dirty="0" smtClean="0"/>
              <a:t>Explore </a:t>
            </a:r>
            <a:r>
              <a:rPr lang="en-US" dirty="0"/>
              <a:t>it as a new line of business and make revenues by charging a participation fees from customers</a:t>
            </a:r>
          </a:p>
          <a:p>
            <a:pPr marL="357141" indent="-357141"/>
            <a:r>
              <a:rPr lang="en-US" dirty="0" smtClean="0"/>
              <a:t>Reach out to Gen Z and young working class customers who have the potential to become our future clients. </a:t>
            </a:r>
            <a:endParaRPr lang="en-US" dirty="0" smtClean="0">
              <a:solidFill>
                <a:schemeClr val="accent3"/>
              </a:solidFill>
            </a:endParaRPr>
          </a:p>
          <a:p>
            <a:pPr marL="357141" indent="-357141"/>
            <a:r>
              <a:rPr lang="en-US" dirty="0" smtClean="0">
                <a:solidFill>
                  <a:schemeClr val="accent3"/>
                </a:solidFill>
              </a:rPr>
              <a:t>Reach out to customers who do not have the money to trade in the stock market but want to take bets on the same</a:t>
            </a:r>
          </a:p>
          <a:p>
            <a:pPr marL="357141" indent="-357141"/>
            <a:r>
              <a:rPr lang="en-US" dirty="0" smtClean="0"/>
              <a:t>Use </a:t>
            </a:r>
            <a:r>
              <a:rPr lang="en-US" dirty="0" err="1" smtClean="0"/>
              <a:t>gamification</a:t>
            </a:r>
            <a:r>
              <a:rPr lang="en-US" dirty="0" smtClean="0"/>
              <a:t> (leaderboards, live feed, daily winners etc.) to make the experience even more fun and engaging</a:t>
            </a:r>
          </a:p>
          <a:p>
            <a:pPr marL="0" indent="0">
              <a:buNone/>
            </a:pPr>
            <a:endParaRPr lang="en-US" dirty="0"/>
          </a:p>
          <a:p>
            <a:pPr marL="357141" indent="-357141"/>
            <a:endParaRPr lang="en-US" b="1" dirty="0" smtClean="0">
              <a:solidFill>
                <a:schemeClr val="accent2"/>
              </a:solidFill>
            </a:endParaRPr>
          </a:p>
          <a:p>
            <a:pPr marL="357141" indent="-357141"/>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4" name="TextBox 3"/>
          <p:cNvSpPr txBox="1"/>
          <p:nvPr/>
        </p:nvSpPr>
        <p:spPr>
          <a:xfrm>
            <a:off x="10411299" y="6422440"/>
            <a:ext cx="1532586" cy="307777"/>
          </a:xfrm>
          <a:prstGeom prst="rect">
            <a:avLst/>
          </a:prstGeom>
          <a:noFill/>
        </p:spPr>
        <p:txBody>
          <a:bodyPr wrap="square" rtlCol="0">
            <a:spAutoFit/>
          </a:bodyPr>
          <a:lstStyle/>
          <a:p>
            <a:r>
              <a:rPr lang="en-US" sz="1400" dirty="0" smtClean="0">
                <a:hlinkClick r:id="rId2" action="ppaction://hlinksldjump"/>
              </a:rPr>
              <a:t>Hyperlink</a:t>
            </a:r>
            <a:endParaRPr lang="en-US" sz="1400" dirty="0"/>
          </a:p>
        </p:txBody>
      </p:sp>
    </p:spTree>
    <p:extLst>
      <p:ext uri="{BB962C8B-B14F-4D97-AF65-F5344CB8AC3E}">
        <p14:creationId xmlns:p14="http://schemas.microsoft.com/office/powerpoint/2010/main" val="445736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Operating Model</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9" name="Rectangle 8"/>
          <p:cNvSpPr/>
          <p:nvPr/>
        </p:nvSpPr>
        <p:spPr>
          <a:xfrm>
            <a:off x="2057401" y="3825240"/>
            <a:ext cx="95901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p:txBody>
      </p:sp>
      <p:sp>
        <p:nvSpPr>
          <p:cNvPr id="10" name="Rectangle 9"/>
          <p:cNvSpPr/>
          <p:nvPr/>
        </p:nvSpPr>
        <p:spPr>
          <a:xfrm>
            <a:off x="5274594" y="3063244"/>
            <a:ext cx="1735806" cy="22927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dummy portfolio of 10 best stocks from the index</a:t>
            </a:r>
          </a:p>
          <a:p>
            <a:pPr algn="ctr"/>
            <a:r>
              <a:rPr lang="en-US" dirty="0"/>
              <a:t>Using virtual money</a:t>
            </a:r>
          </a:p>
        </p:txBody>
      </p:sp>
      <p:cxnSp>
        <p:nvCxnSpPr>
          <p:cNvPr id="12" name="Straight Arrow Connector 11"/>
          <p:cNvCxnSpPr>
            <a:stCxn id="9" idx="3"/>
            <a:endCxn id="89" idx="1"/>
          </p:cNvCxnSpPr>
          <p:nvPr/>
        </p:nvCxnSpPr>
        <p:spPr>
          <a:xfrm>
            <a:off x="3016416" y="4206240"/>
            <a:ext cx="336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p:cNvSpPr/>
          <p:nvPr/>
        </p:nvSpPr>
        <p:spPr>
          <a:xfrm rot="16200000">
            <a:off x="5293066" y="-749401"/>
            <a:ext cx="484193" cy="7202541"/>
          </a:xfrm>
          <a:prstGeom prst="rightBrace">
            <a:avLst>
              <a:gd name="adj1" fmla="val 694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3604215" y="2130079"/>
            <a:ext cx="3861892" cy="381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Before 9 a.m. on trading days</a:t>
            </a:r>
          </a:p>
        </p:txBody>
      </p:sp>
      <p:sp>
        <p:nvSpPr>
          <p:cNvPr id="17" name="Rectangle 16"/>
          <p:cNvSpPr/>
          <p:nvPr/>
        </p:nvSpPr>
        <p:spPr>
          <a:xfrm>
            <a:off x="7391401" y="3285449"/>
            <a:ext cx="1593187" cy="184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 </a:t>
            </a:r>
            <a:r>
              <a:rPr lang="en-US" dirty="0" err="1"/>
              <a:t>Rs</a:t>
            </a:r>
            <a:r>
              <a:rPr lang="en-US" dirty="0"/>
              <a:t> 50 as participating fee and enter the contest</a:t>
            </a:r>
          </a:p>
        </p:txBody>
      </p:sp>
      <p:cxnSp>
        <p:nvCxnSpPr>
          <p:cNvPr id="19" name="Straight Arrow Connector 18"/>
          <p:cNvCxnSpPr>
            <a:stCxn id="10" idx="3"/>
            <a:endCxn id="17" idx="1"/>
          </p:cNvCxnSpPr>
          <p:nvPr/>
        </p:nvCxnSpPr>
        <p:spPr>
          <a:xfrm flipV="1">
            <a:off x="7010400" y="4206240"/>
            <a:ext cx="381000" cy="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Diamond 21"/>
          <p:cNvSpPr/>
          <p:nvPr/>
        </p:nvSpPr>
        <p:spPr>
          <a:xfrm>
            <a:off x="9296400" y="2910840"/>
            <a:ext cx="2802573" cy="258806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have the best performing portfolio today?</a:t>
            </a:r>
          </a:p>
        </p:txBody>
      </p:sp>
      <p:cxnSp>
        <p:nvCxnSpPr>
          <p:cNvPr id="24" name="Elbow Connector 23"/>
          <p:cNvCxnSpPr>
            <a:stCxn id="22" idx="2"/>
            <a:endCxn id="25" idx="0"/>
          </p:cNvCxnSpPr>
          <p:nvPr/>
        </p:nvCxnSpPr>
        <p:spPr>
          <a:xfrm rot="16200000" flipH="1">
            <a:off x="10566924" y="5629666"/>
            <a:ext cx="267262" cy="57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827804" y="5766167"/>
            <a:ext cx="1751243" cy="896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 INR 50,000 Daily Cash Prize / </a:t>
            </a:r>
          </a:p>
        </p:txBody>
      </p:sp>
      <p:cxnSp>
        <p:nvCxnSpPr>
          <p:cNvPr id="35" name="Straight Arrow Connector 34"/>
          <p:cNvCxnSpPr>
            <a:stCxn id="17" idx="3"/>
            <a:endCxn id="22" idx="1"/>
          </p:cNvCxnSpPr>
          <p:nvPr/>
        </p:nvCxnSpPr>
        <p:spPr>
          <a:xfrm flipV="1">
            <a:off x="8984587" y="4204872"/>
            <a:ext cx="311812" cy="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2" idx="2"/>
            <a:endCxn id="40" idx="0"/>
          </p:cNvCxnSpPr>
          <p:nvPr/>
        </p:nvCxnSpPr>
        <p:spPr>
          <a:xfrm rot="5400000">
            <a:off x="9309658" y="4377242"/>
            <a:ext cx="266367" cy="25096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291899" y="5765271"/>
            <a:ext cx="1792188" cy="896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Participate again next day</a:t>
            </a:r>
          </a:p>
        </p:txBody>
      </p:sp>
      <p:cxnSp>
        <p:nvCxnSpPr>
          <p:cNvPr id="42" name="Elbow Connector 41"/>
          <p:cNvCxnSpPr>
            <a:stCxn id="40" idx="2"/>
            <a:endCxn id="9" idx="2"/>
          </p:cNvCxnSpPr>
          <p:nvPr/>
        </p:nvCxnSpPr>
        <p:spPr>
          <a:xfrm rot="5400000" flipH="1">
            <a:off x="4325398" y="2798753"/>
            <a:ext cx="2074107" cy="5651085"/>
          </a:xfrm>
          <a:prstGeom prst="bentConnector3">
            <a:avLst>
              <a:gd name="adj1" fmla="val -4409"/>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799803" y="5376347"/>
            <a:ext cx="530505" cy="369332"/>
          </a:xfrm>
          <a:prstGeom prst="rect">
            <a:avLst/>
          </a:prstGeom>
          <a:noFill/>
        </p:spPr>
        <p:txBody>
          <a:bodyPr wrap="square" rtlCol="0">
            <a:spAutoFit/>
          </a:bodyPr>
          <a:lstStyle/>
          <a:p>
            <a:r>
              <a:rPr lang="en-US" dirty="0">
                <a:solidFill>
                  <a:schemeClr val="tx2"/>
                </a:solidFill>
              </a:rPr>
              <a:t>Yes</a:t>
            </a:r>
          </a:p>
        </p:txBody>
      </p:sp>
      <p:sp>
        <p:nvSpPr>
          <p:cNvPr id="44" name="TextBox 43"/>
          <p:cNvSpPr txBox="1"/>
          <p:nvPr/>
        </p:nvSpPr>
        <p:spPr>
          <a:xfrm>
            <a:off x="8741187" y="5253790"/>
            <a:ext cx="685800" cy="369332"/>
          </a:xfrm>
          <a:prstGeom prst="rect">
            <a:avLst/>
          </a:prstGeom>
          <a:noFill/>
        </p:spPr>
        <p:txBody>
          <a:bodyPr wrap="square" rtlCol="0">
            <a:spAutoFit/>
          </a:bodyPr>
          <a:lstStyle/>
          <a:p>
            <a:r>
              <a:rPr lang="en-US" dirty="0">
                <a:solidFill>
                  <a:schemeClr val="tx2"/>
                </a:solidFill>
              </a:rPr>
              <a:t>No</a:t>
            </a:r>
          </a:p>
        </p:txBody>
      </p:sp>
      <p:sp>
        <p:nvSpPr>
          <p:cNvPr id="82" name="Rectangle 81"/>
          <p:cNvSpPr/>
          <p:nvPr/>
        </p:nvSpPr>
        <p:spPr>
          <a:xfrm>
            <a:off x="155900" y="853440"/>
            <a:ext cx="1524000" cy="88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App/Visit Website</a:t>
            </a:r>
          </a:p>
        </p:txBody>
      </p:sp>
      <p:sp>
        <p:nvSpPr>
          <p:cNvPr id="83" name="Rectangle 82"/>
          <p:cNvSpPr/>
          <p:nvPr/>
        </p:nvSpPr>
        <p:spPr>
          <a:xfrm>
            <a:off x="155900" y="1916720"/>
            <a:ext cx="1524000" cy="1512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Account or Login Via Facebook / Gmail</a:t>
            </a:r>
          </a:p>
        </p:txBody>
      </p:sp>
      <p:sp>
        <p:nvSpPr>
          <p:cNvPr id="84" name="Rectangle 83"/>
          <p:cNvSpPr/>
          <p:nvPr/>
        </p:nvSpPr>
        <p:spPr>
          <a:xfrm>
            <a:off x="155900" y="3623534"/>
            <a:ext cx="1524000" cy="1160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 Mobile / Email via OTP</a:t>
            </a:r>
          </a:p>
        </p:txBody>
      </p:sp>
      <p:sp>
        <p:nvSpPr>
          <p:cNvPr id="89" name="Rectangle 88"/>
          <p:cNvSpPr/>
          <p:nvPr/>
        </p:nvSpPr>
        <p:spPr>
          <a:xfrm>
            <a:off x="3352800" y="3398854"/>
            <a:ext cx="1524000" cy="1614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Index on who’s constituents you want to place a bet</a:t>
            </a:r>
          </a:p>
        </p:txBody>
      </p:sp>
      <p:cxnSp>
        <p:nvCxnSpPr>
          <p:cNvPr id="155" name="Straight Arrow Connector 154"/>
          <p:cNvCxnSpPr>
            <a:stCxn id="89" idx="3"/>
            <a:endCxn id="10" idx="1"/>
          </p:cNvCxnSpPr>
          <p:nvPr/>
        </p:nvCxnSpPr>
        <p:spPr>
          <a:xfrm>
            <a:off x="4876800" y="4206240"/>
            <a:ext cx="397794" cy="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82" idx="2"/>
            <a:endCxn id="83" idx="0"/>
          </p:cNvCxnSpPr>
          <p:nvPr/>
        </p:nvCxnSpPr>
        <p:spPr>
          <a:xfrm>
            <a:off x="917900" y="1737031"/>
            <a:ext cx="0" cy="17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83" idx="2"/>
            <a:endCxn id="84" idx="0"/>
          </p:cNvCxnSpPr>
          <p:nvPr/>
        </p:nvCxnSpPr>
        <p:spPr>
          <a:xfrm>
            <a:off x="917900" y="3429334"/>
            <a:ext cx="0" cy="19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84" idx="3"/>
            <a:endCxn id="9" idx="1"/>
          </p:cNvCxnSpPr>
          <p:nvPr/>
        </p:nvCxnSpPr>
        <p:spPr>
          <a:xfrm>
            <a:off x="1679900" y="4203998"/>
            <a:ext cx="377500" cy="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899629" y="6175048"/>
            <a:ext cx="1191352" cy="369332"/>
          </a:xfrm>
          <a:prstGeom prst="rect">
            <a:avLst/>
          </a:prstGeom>
        </p:spPr>
        <p:txBody>
          <a:bodyPr wrap="none">
            <a:spAutoFit/>
          </a:bodyPr>
          <a:lstStyle/>
          <a:p>
            <a:r>
              <a:rPr lang="en-US" dirty="0">
                <a:hlinkClick r:id="rId2" action="ppaction://hlinksldjump"/>
              </a:rPr>
              <a:t>Hyperlink</a:t>
            </a:r>
            <a:endParaRPr lang="en-US" dirty="0"/>
          </a:p>
        </p:txBody>
      </p:sp>
    </p:spTree>
    <p:extLst>
      <p:ext uri="{BB962C8B-B14F-4D97-AF65-F5344CB8AC3E}">
        <p14:creationId xmlns:p14="http://schemas.microsoft.com/office/powerpoint/2010/main" val="3442332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3BE33A7-F939-4B46-93B1-D9028019CEDE}"/>
              </a:ext>
            </a:extLst>
          </p:cNvPr>
          <p:cNvSpPr/>
          <p:nvPr/>
        </p:nvSpPr>
        <p:spPr>
          <a:xfrm>
            <a:off x="0" y="2859156"/>
            <a:ext cx="12192000" cy="1139688"/>
          </a:xfrm>
          <a:prstGeom prst="rect">
            <a:avLst/>
          </a:prstGeom>
          <a:solidFill>
            <a:srgbClr val="F7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Last demo day </a:t>
            </a:r>
            <a:r>
              <a:rPr lang="en-US" sz="2400" dirty="0" smtClean="0"/>
              <a:t>updates; </a:t>
            </a:r>
            <a:r>
              <a:rPr lang="en-US" sz="2400" dirty="0"/>
              <a:t>Innovation approach and themes</a:t>
            </a:r>
          </a:p>
        </p:txBody>
      </p:sp>
    </p:spTree>
    <p:extLst>
      <p:ext uri="{BB962C8B-B14F-4D97-AF65-F5344CB8AC3E}">
        <p14:creationId xmlns:p14="http://schemas.microsoft.com/office/powerpoint/2010/main" val="1337529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Deep Dive</a:t>
            </a:r>
            <a:endParaRPr lang="en-US" dirty="0"/>
          </a:p>
        </p:txBody>
      </p:sp>
      <p:sp>
        <p:nvSpPr>
          <p:cNvPr id="6" name="Text Placeholder 5"/>
          <p:cNvSpPr>
            <a:spLocks noGrp="1"/>
          </p:cNvSpPr>
          <p:nvPr>
            <p:ph type="body" sz="quarter" idx="17"/>
          </p:nvPr>
        </p:nvSpPr>
        <p:spPr>
          <a:xfrm>
            <a:off x="202803" y="990604"/>
            <a:ext cx="5816998" cy="2362196"/>
          </a:xfrm>
        </p:spPr>
        <p:txBody>
          <a:bodyPr/>
          <a:lstStyle/>
          <a:p>
            <a:pPr marL="0" indent="0">
              <a:buNone/>
            </a:pPr>
            <a:r>
              <a:rPr lang="en-US" sz="2000" b="1" dirty="0"/>
              <a:t>The Market:</a:t>
            </a:r>
          </a:p>
          <a:p>
            <a:pPr marL="357141" indent="-357141"/>
            <a:r>
              <a:rPr lang="en-US" sz="1800" b="1" dirty="0"/>
              <a:t>Market Size: </a:t>
            </a:r>
            <a:r>
              <a:rPr lang="en-US" sz="1800" dirty="0"/>
              <a:t>$ 1 </a:t>
            </a:r>
            <a:r>
              <a:rPr lang="en-US" sz="1800" dirty="0" err="1"/>
              <a:t>Bn</a:t>
            </a:r>
            <a:r>
              <a:rPr lang="en-US" sz="1800" dirty="0"/>
              <a:t> </a:t>
            </a:r>
            <a:r>
              <a:rPr lang="en-US" sz="1800" baseline="30000" dirty="0"/>
              <a:t>1</a:t>
            </a:r>
          </a:p>
          <a:p>
            <a:pPr marL="357141" indent="-357141"/>
            <a:r>
              <a:rPr lang="en-US" sz="1800" b="1" dirty="0"/>
              <a:t>Opportunity Size: </a:t>
            </a:r>
            <a:r>
              <a:rPr lang="en-US" sz="1800" dirty="0"/>
              <a:t>4 – 5 Lac customers per year </a:t>
            </a:r>
          </a:p>
          <a:p>
            <a:pPr marL="357141" indent="-357141"/>
            <a:r>
              <a:rPr lang="en-US" sz="1800" b="1" dirty="0"/>
              <a:t>Target Audience: </a:t>
            </a:r>
            <a:r>
              <a:rPr lang="en-US" sz="1800" dirty="0"/>
              <a:t>College going students and young working professionals ( 18 – 30 </a:t>
            </a:r>
            <a:r>
              <a:rPr lang="en-US" sz="1800" dirty="0" err="1"/>
              <a:t>yrs</a:t>
            </a:r>
            <a:r>
              <a:rPr lang="en-US" sz="1800" dirty="0"/>
              <a:t>)</a:t>
            </a:r>
          </a:p>
          <a:p>
            <a:pPr marL="357141" indent="-357141"/>
            <a:r>
              <a:rPr lang="en-US" sz="1800" b="1" dirty="0">
                <a:hlinkClick r:id="rId2" action="ppaction://hlinksldjump"/>
              </a:rPr>
              <a:t>Expected Revenues</a:t>
            </a:r>
            <a:r>
              <a:rPr lang="en-US" sz="1800" b="1" dirty="0"/>
              <a:t>: </a:t>
            </a:r>
            <a:r>
              <a:rPr lang="en-US" sz="1800" dirty="0"/>
              <a:t>160 Cr / </a:t>
            </a:r>
            <a:r>
              <a:rPr lang="en-US" sz="1800" dirty="0" err="1"/>
              <a:t>Yr</a:t>
            </a:r>
            <a:endParaRPr lang="en-US" sz="1800" dirty="0"/>
          </a:p>
          <a:p>
            <a:pPr marL="357141" indent="-357141"/>
            <a:endParaRPr lang="en-US" b="1" dirty="0" smtClean="0">
              <a:solidFill>
                <a:schemeClr val="tx2"/>
              </a:solidFill>
            </a:endParaRPr>
          </a:p>
          <a:p>
            <a:pPr marL="357141" indent="-357141"/>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cxnSp>
        <p:nvCxnSpPr>
          <p:cNvPr id="5" name="Straight Connector 4"/>
          <p:cNvCxnSpPr/>
          <p:nvPr/>
        </p:nvCxnSpPr>
        <p:spPr>
          <a:xfrm>
            <a:off x="444408" y="3429000"/>
            <a:ext cx="1135025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3106" y="551329"/>
            <a:ext cx="2896" cy="577327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7"/>
          </p:nvPr>
        </p:nvSpPr>
        <p:spPr>
          <a:xfrm>
            <a:off x="201215" y="3505201"/>
            <a:ext cx="5816998" cy="2362196"/>
          </a:xfrm>
        </p:spPr>
        <p:txBody>
          <a:bodyPr/>
          <a:lstStyle/>
          <a:p>
            <a:pPr marL="0" indent="0">
              <a:buNone/>
            </a:pPr>
            <a:r>
              <a:rPr lang="en-US" sz="2000" b="1" dirty="0"/>
              <a:t>Execution Strategy:</a:t>
            </a:r>
          </a:p>
          <a:p>
            <a:pPr marL="357141" indent="-357141"/>
            <a:r>
              <a:rPr lang="en-US" sz="1800" dirty="0"/>
              <a:t>Refer Operating Model</a:t>
            </a:r>
          </a:p>
          <a:p>
            <a:pPr marL="357141" indent="-357141"/>
            <a:r>
              <a:rPr lang="en-US" sz="1800" dirty="0"/>
              <a:t>Build own mobile app</a:t>
            </a:r>
          </a:p>
          <a:p>
            <a:pPr marL="357141" indent="-357141"/>
            <a:r>
              <a:rPr lang="en-US" sz="1800" dirty="0"/>
              <a:t>Partner with existing player like Dream 11</a:t>
            </a:r>
          </a:p>
          <a:p>
            <a:pPr marL="357141" indent="-357141"/>
            <a:endParaRPr lang="en-US" sz="2000" dirty="0"/>
          </a:p>
          <a:p>
            <a:pPr marL="357141" indent="-357141"/>
            <a:endParaRPr lang="en-US" b="1" dirty="0" smtClean="0">
              <a:solidFill>
                <a:schemeClr val="tx2"/>
              </a:solidFill>
            </a:endParaRPr>
          </a:p>
          <a:p>
            <a:pPr marL="357141" indent="-357141"/>
            <a:endParaRPr lang="en-US" dirty="0"/>
          </a:p>
        </p:txBody>
      </p:sp>
      <p:sp>
        <p:nvSpPr>
          <p:cNvPr id="10" name="Text Placeholder 5"/>
          <p:cNvSpPr>
            <a:spLocks noGrp="1"/>
          </p:cNvSpPr>
          <p:nvPr>
            <p:ph type="body" sz="quarter" idx="17"/>
          </p:nvPr>
        </p:nvSpPr>
        <p:spPr>
          <a:xfrm>
            <a:off x="6179578" y="3505201"/>
            <a:ext cx="5816998" cy="457210"/>
          </a:xfrm>
        </p:spPr>
        <p:txBody>
          <a:bodyPr/>
          <a:lstStyle/>
          <a:p>
            <a:pPr marL="0" indent="0">
              <a:buNone/>
            </a:pPr>
            <a:r>
              <a:rPr lang="en-US" sz="2000" b="1" dirty="0" smtClean="0"/>
              <a:t>What success looks like</a:t>
            </a:r>
            <a:r>
              <a:rPr lang="en-US" sz="2000" b="1" baseline="30000" dirty="0" smtClean="0"/>
              <a:t>3</a:t>
            </a:r>
            <a:r>
              <a:rPr lang="en-US" sz="2000" b="1" dirty="0" smtClean="0"/>
              <a:t>:</a:t>
            </a:r>
            <a:r>
              <a:rPr lang="en-US" sz="1800" dirty="0" smtClean="0"/>
              <a:t> </a:t>
            </a:r>
            <a:endParaRPr lang="en-US" sz="1800" dirty="0"/>
          </a:p>
          <a:p>
            <a:pPr marL="0" indent="0">
              <a:buNone/>
            </a:pPr>
            <a:endParaRPr lang="en-US" sz="2000" dirty="0"/>
          </a:p>
          <a:p>
            <a:pPr marL="357141" indent="-357141"/>
            <a:endParaRPr lang="en-US" b="1" dirty="0" smtClean="0">
              <a:solidFill>
                <a:schemeClr val="tx2"/>
              </a:solidFill>
            </a:endParaRPr>
          </a:p>
          <a:p>
            <a:pPr marL="357141" indent="-357141"/>
            <a:endParaRPr lang="en-US" dirty="0"/>
          </a:p>
        </p:txBody>
      </p:sp>
      <p:sp>
        <p:nvSpPr>
          <p:cNvPr id="11" name="Text Placeholder 5"/>
          <p:cNvSpPr>
            <a:spLocks noGrp="1"/>
          </p:cNvSpPr>
          <p:nvPr>
            <p:ph type="body" sz="quarter" idx="17"/>
          </p:nvPr>
        </p:nvSpPr>
        <p:spPr>
          <a:xfrm>
            <a:off x="6179578" y="990604"/>
            <a:ext cx="5816998" cy="2362196"/>
          </a:xfrm>
        </p:spPr>
        <p:txBody>
          <a:bodyPr/>
          <a:lstStyle/>
          <a:p>
            <a:pPr marL="0" indent="0">
              <a:buNone/>
            </a:pPr>
            <a:r>
              <a:rPr lang="en-US" sz="2000" b="1" dirty="0"/>
              <a:t>Regulation and Law</a:t>
            </a:r>
          </a:p>
          <a:p>
            <a:pPr marL="357141" indent="-357141"/>
            <a:r>
              <a:rPr lang="en-US" sz="1800" b="1" dirty="0"/>
              <a:t>SEBI View: </a:t>
            </a:r>
            <a:r>
              <a:rPr lang="en-US" sz="1800" dirty="0"/>
              <a:t>SEBI got BSE and NSE to issue advisories asking investors to do it at their own risk. “Such schemes are neither approved, nor endorsed by the exchange” </a:t>
            </a:r>
            <a:r>
              <a:rPr lang="en-US" sz="1800" baseline="30000" dirty="0"/>
              <a:t>2</a:t>
            </a:r>
          </a:p>
          <a:p>
            <a:pPr marL="357141" indent="-357141"/>
            <a:r>
              <a:rPr lang="en-US" sz="1800" b="1" dirty="0"/>
              <a:t>Prevalent Law: </a:t>
            </a:r>
            <a:r>
              <a:rPr lang="en-US" sz="1800" dirty="0"/>
              <a:t>Games of mere skill are exempt from the provisions of the Public Gambling Act, 1867 (PGA)</a:t>
            </a:r>
          </a:p>
        </p:txBody>
      </p:sp>
      <p:sp>
        <p:nvSpPr>
          <p:cNvPr id="3" name="TextBox 2"/>
          <p:cNvSpPr txBox="1"/>
          <p:nvPr/>
        </p:nvSpPr>
        <p:spPr>
          <a:xfrm>
            <a:off x="1066800" y="6096001"/>
            <a:ext cx="10439400" cy="646331"/>
          </a:xfrm>
          <a:prstGeom prst="rect">
            <a:avLst/>
          </a:prstGeom>
          <a:noFill/>
        </p:spPr>
        <p:txBody>
          <a:bodyPr wrap="square" rtlCol="0">
            <a:spAutoFit/>
          </a:bodyPr>
          <a:lstStyle/>
          <a:p>
            <a:r>
              <a:rPr lang="en-US" sz="1200" dirty="0">
                <a:solidFill>
                  <a:schemeClr val="tx2"/>
                </a:solidFill>
              </a:rPr>
              <a:t>1. Economic Times Article dated Mar 23, 2018 – Market Size of Fantasy Gaming Companies </a:t>
            </a:r>
          </a:p>
          <a:p>
            <a:r>
              <a:rPr lang="en-US" sz="1200" dirty="0">
                <a:solidFill>
                  <a:schemeClr val="tx2"/>
                </a:solidFill>
              </a:rPr>
              <a:t>2. Time of India article dated Aug 26, 2016</a:t>
            </a:r>
          </a:p>
          <a:p>
            <a:r>
              <a:rPr lang="en-US" sz="1200" dirty="0">
                <a:solidFill>
                  <a:schemeClr val="tx2"/>
                </a:solidFill>
              </a:rPr>
              <a:t>3. Times of India Article dated Mar 24, 2019</a:t>
            </a:r>
          </a:p>
        </p:txBody>
      </p:sp>
      <p:pic>
        <p:nvPicPr>
          <p:cNvPr id="12" name="Picture 11"/>
          <p:cNvPicPr>
            <a:picLocks noChangeAspect="1"/>
          </p:cNvPicPr>
          <p:nvPr/>
        </p:nvPicPr>
        <p:blipFill rotWithShape="1">
          <a:blip r:embed="rId3"/>
          <a:srcRect l="19390" t="16641" r="17238" b="14967"/>
          <a:stretch/>
        </p:blipFill>
        <p:spPr>
          <a:xfrm>
            <a:off x="6179578" y="4300576"/>
            <a:ext cx="874059" cy="943291"/>
          </a:xfrm>
          <a:prstGeom prst="rect">
            <a:avLst/>
          </a:prstGeom>
        </p:spPr>
      </p:pic>
      <p:sp>
        <p:nvSpPr>
          <p:cNvPr id="13" name="Rectangle 12"/>
          <p:cNvSpPr/>
          <p:nvPr/>
        </p:nvSpPr>
        <p:spPr>
          <a:xfrm>
            <a:off x="7247965" y="3940002"/>
            <a:ext cx="4970537" cy="2031325"/>
          </a:xfrm>
          <a:prstGeom prst="rect">
            <a:avLst/>
          </a:prstGeom>
        </p:spPr>
        <p:txBody>
          <a:bodyPr wrap="square">
            <a:spAutoFit/>
          </a:bodyPr>
          <a:lstStyle/>
          <a:p>
            <a:pPr marL="285750" indent="-285750">
              <a:buFont typeface="Arial" charset="0"/>
              <a:buChar char="•"/>
            </a:pPr>
            <a:r>
              <a:rPr lang="en-US" dirty="0" smtClean="0">
                <a:solidFill>
                  <a:schemeClr val="tx2"/>
                </a:solidFill>
              </a:rPr>
              <a:t>Founded </a:t>
            </a:r>
            <a:r>
              <a:rPr lang="en-US" dirty="0">
                <a:solidFill>
                  <a:schemeClr val="tx2"/>
                </a:solidFill>
              </a:rPr>
              <a:t>:                    </a:t>
            </a:r>
            <a:r>
              <a:rPr lang="en-US" dirty="0" smtClean="0">
                <a:solidFill>
                  <a:schemeClr val="tx2"/>
                </a:solidFill>
              </a:rPr>
              <a:t>2008</a:t>
            </a:r>
            <a:endParaRPr lang="en-US" dirty="0">
              <a:solidFill>
                <a:schemeClr val="tx2"/>
              </a:solidFill>
            </a:endParaRPr>
          </a:p>
          <a:p>
            <a:pPr marL="285750" indent="-285750">
              <a:buFont typeface="Arial" charset="0"/>
              <a:buChar char="•"/>
            </a:pPr>
            <a:r>
              <a:rPr lang="en-US" dirty="0">
                <a:solidFill>
                  <a:schemeClr val="tx2"/>
                </a:solidFill>
              </a:rPr>
              <a:t>Number of users:         </a:t>
            </a:r>
            <a:r>
              <a:rPr lang="en-US" dirty="0" smtClean="0">
                <a:solidFill>
                  <a:schemeClr val="tx2"/>
                </a:solidFill>
              </a:rPr>
              <a:t>52.5 </a:t>
            </a:r>
            <a:r>
              <a:rPr lang="en-US" dirty="0" err="1">
                <a:solidFill>
                  <a:schemeClr val="tx2"/>
                </a:solidFill>
              </a:rPr>
              <a:t>Mn</a:t>
            </a:r>
            <a:endParaRPr lang="en-US" dirty="0">
              <a:solidFill>
                <a:schemeClr val="tx2"/>
              </a:solidFill>
            </a:endParaRPr>
          </a:p>
          <a:p>
            <a:pPr marL="285750" indent="-285750">
              <a:buFont typeface="Arial" charset="0"/>
              <a:buChar char="•"/>
            </a:pPr>
            <a:r>
              <a:rPr lang="en-US" dirty="0">
                <a:solidFill>
                  <a:schemeClr val="tx2"/>
                </a:solidFill>
              </a:rPr>
              <a:t>Total Funding Amount: </a:t>
            </a:r>
            <a:r>
              <a:rPr lang="en-US" dirty="0" smtClean="0">
                <a:solidFill>
                  <a:schemeClr val="tx2"/>
                </a:solidFill>
                <a:hlinkClick r:id="rId4"/>
              </a:rPr>
              <a:t>$</a:t>
            </a:r>
            <a:r>
              <a:rPr lang="en-US" dirty="0">
                <a:solidFill>
                  <a:schemeClr val="tx2"/>
                </a:solidFill>
                <a:hlinkClick r:id="rId4"/>
              </a:rPr>
              <a:t>100M</a:t>
            </a:r>
            <a:r>
              <a:rPr lang="en-US" dirty="0">
                <a:solidFill>
                  <a:schemeClr val="tx2"/>
                </a:solidFill>
              </a:rPr>
              <a:t>n (Series D)</a:t>
            </a:r>
          </a:p>
          <a:p>
            <a:pPr marL="285750" indent="-285750">
              <a:buFont typeface="Arial" charset="0"/>
              <a:buChar char="•"/>
            </a:pPr>
            <a:r>
              <a:rPr lang="en-US" dirty="0">
                <a:solidFill>
                  <a:schemeClr val="tx2"/>
                </a:solidFill>
              </a:rPr>
              <a:t>Valuation:                    </a:t>
            </a:r>
            <a:r>
              <a:rPr lang="en-US" dirty="0" smtClean="0">
                <a:solidFill>
                  <a:schemeClr val="tx2"/>
                </a:solidFill>
              </a:rPr>
              <a:t> $</a:t>
            </a:r>
            <a:r>
              <a:rPr lang="en-US" dirty="0">
                <a:solidFill>
                  <a:schemeClr val="tx2"/>
                </a:solidFill>
              </a:rPr>
              <a:t>1Bn</a:t>
            </a:r>
          </a:p>
          <a:p>
            <a:pPr marL="285750" lvl="1" indent="-285750">
              <a:buFont typeface="Arial" charset="0"/>
              <a:buChar char="•"/>
            </a:pPr>
            <a:r>
              <a:rPr lang="en-US" dirty="0">
                <a:solidFill>
                  <a:schemeClr val="tx2"/>
                </a:solidFill>
              </a:rPr>
              <a:t>Net </a:t>
            </a:r>
            <a:r>
              <a:rPr lang="en-US" dirty="0" smtClean="0">
                <a:solidFill>
                  <a:schemeClr val="tx2"/>
                </a:solidFill>
              </a:rPr>
              <a:t>revenue:                $</a:t>
            </a:r>
            <a:r>
              <a:rPr lang="en-US" dirty="0">
                <a:solidFill>
                  <a:schemeClr val="tx2"/>
                </a:solidFill>
              </a:rPr>
              <a:t>100 </a:t>
            </a:r>
            <a:r>
              <a:rPr lang="en-US" dirty="0" err="1" smtClean="0">
                <a:solidFill>
                  <a:schemeClr val="tx2"/>
                </a:solidFill>
              </a:rPr>
              <a:t>Mn</a:t>
            </a:r>
            <a:endParaRPr lang="en-US" dirty="0">
              <a:solidFill>
                <a:schemeClr val="tx2"/>
              </a:solidFill>
            </a:endParaRPr>
          </a:p>
          <a:p>
            <a:pPr marL="285750" lvl="1" indent="-285750">
              <a:buFont typeface="Arial" charset="0"/>
              <a:buChar char="•"/>
            </a:pPr>
            <a:r>
              <a:rPr lang="en-US" dirty="0">
                <a:solidFill>
                  <a:schemeClr val="tx2"/>
                </a:solidFill>
              </a:rPr>
              <a:t>First Indian gaming startup to enter the unicorn </a:t>
            </a:r>
            <a:r>
              <a:rPr lang="en-US" dirty="0" smtClean="0">
                <a:solidFill>
                  <a:schemeClr val="tx2"/>
                </a:solidFill>
              </a:rPr>
              <a:t>club</a:t>
            </a:r>
            <a:endParaRPr lang="en-US" dirty="0">
              <a:solidFill>
                <a:schemeClr val="tx2"/>
              </a:solidFill>
            </a:endParaRPr>
          </a:p>
        </p:txBody>
      </p:sp>
      <p:sp>
        <p:nvSpPr>
          <p:cNvPr id="14" name="Rectangle 13"/>
          <p:cNvSpPr/>
          <p:nvPr/>
        </p:nvSpPr>
        <p:spPr>
          <a:xfrm>
            <a:off x="8951862" y="6324599"/>
            <a:ext cx="1191352" cy="369332"/>
          </a:xfrm>
          <a:prstGeom prst="rect">
            <a:avLst/>
          </a:prstGeom>
        </p:spPr>
        <p:txBody>
          <a:bodyPr wrap="none">
            <a:spAutoFit/>
          </a:bodyPr>
          <a:lstStyle/>
          <a:p>
            <a:r>
              <a:rPr lang="en-US" dirty="0">
                <a:hlinkClick r:id="rId5" action="ppaction://hlinksldjump"/>
              </a:rPr>
              <a:t>Hyperlink</a:t>
            </a:r>
            <a:endParaRPr lang="en-US" dirty="0"/>
          </a:p>
        </p:txBody>
      </p:sp>
    </p:spTree>
    <p:extLst>
      <p:ext uri="{BB962C8B-B14F-4D97-AF65-F5344CB8AC3E}">
        <p14:creationId xmlns:p14="http://schemas.microsoft.com/office/powerpoint/2010/main" val="3074750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Demographic Expansion</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489824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1"/>
          <p:cNvGraphicFramePr/>
          <p:nvPr>
            <p:extLst>
              <p:ext uri="{D42A27DB-BD31-4B8C-83A1-F6EECF244321}">
                <p14:modId xmlns:p14="http://schemas.microsoft.com/office/powerpoint/2010/main" val="4089731805"/>
              </p:ext>
            </p:extLst>
          </p:nvPr>
        </p:nvGraphicFramePr>
        <p:xfrm>
          <a:off x="509548" y="226080"/>
          <a:ext cx="10844252" cy="6202680"/>
        </p:xfrm>
        <a:graphic>
          <a:graphicData uri="http://schemas.openxmlformats.org/drawingml/2006/table">
            <a:tbl>
              <a:tblPr/>
              <a:tblGrid>
                <a:gridCol w="3941874">
                  <a:extLst>
                    <a:ext uri="{9D8B030D-6E8A-4147-A177-3AD203B41FA5}">
                      <a16:colId xmlns="" xmlns:a16="http://schemas.microsoft.com/office/drawing/2014/main" val="20000"/>
                    </a:ext>
                  </a:extLst>
                </a:gridCol>
                <a:gridCol w="6902378">
                  <a:extLst>
                    <a:ext uri="{9D8B030D-6E8A-4147-A177-3AD203B41FA5}">
                      <a16:colId xmlns="" xmlns:a16="http://schemas.microsoft.com/office/drawing/2014/main" val="20001"/>
                    </a:ext>
                  </a:extLst>
                </a:gridCol>
              </a:tblGrid>
              <a:tr h="344760">
                <a:tc>
                  <a:txBody>
                    <a:bodyPr/>
                    <a:lstStyle/>
                    <a:p>
                      <a:pPr lvl="1"/>
                      <a:r>
                        <a:rPr lang="en-US" sz="2800" dirty="0" smtClean="0"/>
                        <a:t>Fintech</a:t>
                      </a:r>
                      <a:r>
                        <a:rPr lang="en-US" sz="2800" baseline="0" dirty="0" smtClean="0"/>
                        <a:t> </a:t>
                      </a:r>
                      <a:endParaRPr lang="en-IN" sz="2800"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r>
                        <a:rPr lang="en-US" sz="2800" dirty="0" smtClean="0"/>
                        <a:t>Unique Proposition</a:t>
                      </a:r>
                      <a:endParaRPr lang="en-IN" sz="2800"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294885">
                <a:tc>
                  <a:txBody>
                    <a:bodyPr/>
                    <a:lstStyle/>
                    <a:p>
                      <a:r>
                        <a:rPr lang="en-US" dirty="0" smtClean="0"/>
                        <a:t>1. </a:t>
                      </a:r>
                      <a:r>
                        <a:rPr lang="en-US" dirty="0" err="1" smtClean="0"/>
                        <a:t>Fingpay</a:t>
                      </a:r>
                      <a:endParaRPr lang="en-IN"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dirty="0" err="1" smtClean="0"/>
                        <a:t>Tapits</a:t>
                      </a:r>
                      <a:r>
                        <a:rPr lang="en-US" dirty="0" smtClean="0"/>
                        <a:t> Technologies is a Fintech Company working</a:t>
                      </a:r>
                      <a:r>
                        <a:rPr lang="en-US" baseline="0" dirty="0" smtClean="0"/>
                        <a:t> towards financial inclusion</a:t>
                      </a:r>
                    </a:p>
                    <a:p>
                      <a:pPr marL="342900" indent="-342900">
                        <a:buFont typeface="Arial" panose="020B0604020202020204" pitchFamily="34" charset="0"/>
                        <a:buChar char="•"/>
                      </a:pPr>
                      <a:r>
                        <a:rPr lang="en-US" baseline="0" dirty="0" smtClean="0"/>
                        <a:t>Provides an agent assisted solution, which facilitates digital payment of fees, recurring bills, etc. using customer’s </a:t>
                      </a:r>
                      <a:r>
                        <a:rPr lang="en-US" baseline="0" dirty="0" err="1" smtClean="0"/>
                        <a:t>Aadhaar</a:t>
                      </a:r>
                      <a:r>
                        <a:rPr lang="en-US" baseline="0" dirty="0" smtClean="0"/>
                        <a:t> number and biometric authentication</a:t>
                      </a:r>
                    </a:p>
                    <a:p>
                      <a:pPr marL="342900" indent="-342900">
                        <a:buFont typeface="Arial" panose="020B0604020202020204" pitchFamily="34" charset="0"/>
                        <a:buChar char="•"/>
                      </a:pPr>
                      <a:r>
                        <a:rPr lang="en-US" baseline="0" dirty="0" smtClean="0"/>
                        <a:t>Targeting Rural consumers who are more oriented towards savings</a:t>
                      </a:r>
                    </a:p>
                    <a:p>
                      <a:pPr marL="342900" indent="-342900">
                        <a:buFont typeface="Arial" panose="020B0604020202020204" pitchFamily="34" charset="0"/>
                        <a:buChar char="•"/>
                      </a:pPr>
                      <a:r>
                        <a:rPr lang="en-US" baseline="0" dirty="0" smtClean="0"/>
                        <a:t>Over 50000 merchants using </a:t>
                      </a:r>
                      <a:r>
                        <a:rPr lang="en-US" baseline="0" dirty="0" err="1" smtClean="0"/>
                        <a:t>Fingpay</a:t>
                      </a:r>
                      <a:r>
                        <a:rPr lang="en-US" baseline="0" dirty="0" smtClean="0"/>
                        <a:t> platform for cash deposit and remittance facilities primarily from North - East region of India</a:t>
                      </a:r>
                      <a:endParaRPr lang="en-IN"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536149">
                <a:tc>
                  <a:txBody>
                    <a:bodyPr/>
                    <a:lstStyle/>
                    <a:p>
                      <a:r>
                        <a:rPr lang="en-US" dirty="0" smtClean="0"/>
                        <a:t>2. </a:t>
                      </a:r>
                      <a:r>
                        <a:rPr lang="en-US" dirty="0" err="1" smtClean="0"/>
                        <a:t>Udaan</a:t>
                      </a:r>
                      <a:endParaRPr lang="en-IN"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dirty="0" smtClean="0"/>
                        <a:t>Fastest</a:t>
                      </a:r>
                      <a:r>
                        <a:rPr lang="en-US" baseline="0" dirty="0" smtClean="0"/>
                        <a:t> Indian start up to be valued above $1bn</a:t>
                      </a:r>
                    </a:p>
                    <a:p>
                      <a:pPr marL="342900" indent="-342900">
                        <a:buFont typeface="Arial" panose="020B0604020202020204" pitchFamily="34" charset="0"/>
                        <a:buChar char="•"/>
                      </a:pPr>
                      <a:r>
                        <a:rPr lang="en-US" baseline="0" dirty="0" smtClean="0"/>
                        <a:t>Provides B2B ecommerce platform for manufacturers to sell directly to shop owners and merchants</a:t>
                      </a:r>
                    </a:p>
                    <a:p>
                      <a:pPr marL="342900" indent="-342900">
                        <a:buFont typeface="Arial" panose="020B0604020202020204" pitchFamily="34" charset="0"/>
                        <a:buChar char="•"/>
                      </a:pPr>
                      <a:r>
                        <a:rPr lang="en-US" dirty="0" smtClean="0"/>
                        <a:t>Delivers to over 500 cities and picks</a:t>
                      </a:r>
                      <a:r>
                        <a:rPr lang="en-US" baseline="0" dirty="0" smtClean="0"/>
                        <a:t> up sellers from over 80 cities</a:t>
                      </a:r>
                    </a:p>
                    <a:p>
                      <a:pPr marL="342900" indent="-342900">
                        <a:buFont typeface="Arial" panose="020B0604020202020204" pitchFamily="34" charset="0"/>
                        <a:buChar char="•"/>
                      </a:pPr>
                      <a:r>
                        <a:rPr lang="en-US" baseline="0" dirty="0" smtClean="0"/>
                        <a:t>Connects over 1.5 </a:t>
                      </a:r>
                      <a:r>
                        <a:rPr lang="en-US" baseline="0" dirty="0" err="1" smtClean="0"/>
                        <a:t>mn</a:t>
                      </a:r>
                      <a:r>
                        <a:rPr lang="en-US" baseline="0" dirty="0" smtClean="0"/>
                        <a:t> traders, retailers and wholesalers in India</a:t>
                      </a:r>
                    </a:p>
                    <a:p>
                      <a:pPr marL="342900" indent="-342900">
                        <a:buFont typeface="Arial" panose="020B0604020202020204" pitchFamily="34" charset="0"/>
                        <a:buChar char="•"/>
                      </a:pPr>
                      <a:endParaRPr lang="en-US" baseline="0" dirty="0" smtClean="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8018115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Accelerator</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
        <p:nvSpPr>
          <p:cNvPr id="4" name="TextBox 3"/>
          <p:cNvSpPr txBox="1"/>
          <p:nvPr/>
        </p:nvSpPr>
        <p:spPr>
          <a:xfrm>
            <a:off x="10200370" y="6480361"/>
            <a:ext cx="1415603" cy="369332"/>
          </a:xfrm>
          <a:prstGeom prst="rect">
            <a:avLst/>
          </a:prstGeom>
          <a:noFill/>
        </p:spPr>
        <p:txBody>
          <a:bodyPr wrap="square" rtlCol="0">
            <a:spAutoFit/>
          </a:bodyPr>
          <a:lstStyle/>
          <a:p>
            <a:r>
              <a:rPr lang="en-US" dirty="0" smtClean="0">
                <a:hlinkClick r:id="rId3" action="ppaction://hlinksldjump"/>
              </a:rPr>
              <a:t>Hyperlink</a:t>
            </a:r>
            <a:endParaRPr lang="en-US" dirty="0"/>
          </a:p>
        </p:txBody>
      </p:sp>
    </p:spTree>
    <p:extLst>
      <p:ext uri="{BB962C8B-B14F-4D97-AF65-F5344CB8AC3E}">
        <p14:creationId xmlns:p14="http://schemas.microsoft.com/office/powerpoint/2010/main" val="30106333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Execution Setup - Accelerator</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6" name="Text Placeholder 7"/>
          <p:cNvSpPr>
            <a:spLocks noGrp="1"/>
          </p:cNvSpPr>
          <p:nvPr>
            <p:ph type="body" sz="quarter" idx="16"/>
          </p:nvPr>
        </p:nvSpPr>
        <p:spPr>
          <a:xfrm>
            <a:off x="202803" y="914400"/>
            <a:ext cx="11455797" cy="457200"/>
          </a:xfrm>
        </p:spPr>
        <p:txBody>
          <a:bodyPr/>
          <a:lstStyle/>
          <a:p>
            <a:r>
              <a:rPr lang="en-US" sz="2000" dirty="0">
                <a:solidFill>
                  <a:schemeClr val="accent3"/>
                </a:solidFill>
              </a:rPr>
              <a:t>The Flow</a:t>
            </a:r>
          </a:p>
        </p:txBody>
      </p:sp>
      <p:sp>
        <p:nvSpPr>
          <p:cNvPr id="4" name="Rectangle 3">
            <a:hlinkClick r:id="" action="ppaction://noaction"/>
          </p:cNvPr>
          <p:cNvSpPr/>
          <p:nvPr/>
        </p:nvSpPr>
        <p:spPr>
          <a:xfrm>
            <a:off x="76200" y="1443033"/>
            <a:ext cx="1578544" cy="885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Identify Themes / Use Cases</a:t>
            </a:r>
          </a:p>
        </p:txBody>
      </p:sp>
      <p:cxnSp>
        <p:nvCxnSpPr>
          <p:cNvPr id="14" name="Straight Arrow Connector 13"/>
          <p:cNvCxnSpPr>
            <a:stCxn id="4" idx="3"/>
            <a:endCxn id="17" idx="1"/>
          </p:cNvCxnSpPr>
          <p:nvPr/>
        </p:nvCxnSpPr>
        <p:spPr>
          <a:xfrm>
            <a:off x="1654745" y="1885946"/>
            <a:ext cx="257175" cy="770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hlinkClick r:id="" action="ppaction://noaction"/>
          </p:cNvPr>
          <p:cNvSpPr/>
          <p:nvPr/>
        </p:nvSpPr>
        <p:spPr>
          <a:xfrm>
            <a:off x="1911920" y="1588852"/>
            <a:ext cx="1564705" cy="6096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Invite Applications</a:t>
            </a:r>
          </a:p>
        </p:txBody>
      </p:sp>
      <p:cxnSp>
        <p:nvCxnSpPr>
          <p:cNvPr id="32" name="Straight Arrow Connector 31"/>
          <p:cNvCxnSpPr>
            <a:stCxn id="17" idx="3"/>
            <a:endCxn id="34" idx="1"/>
          </p:cNvCxnSpPr>
          <p:nvPr/>
        </p:nvCxnSpPr>
        <p:spPr>
          <a:xfrm>
            <a:off x="3476625" y="1893654"/>
            <a:ext cx="25717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733800" y="1588852"/>
            <a:ext cx="2057401" cy="6096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Filter Startups</a:t>
            </a:r>
          </a:p>
        </p:txBody>
      </p:sp>
      <p:cxnSp>
        <p:nvCxnSpPr>
          <p:cNvPr id="40" name="Straight Arrow Connector 39"/>
          <p:cNvCxnSpPr>
            <a:stCxn id="34" idx="3"/>
            <a:endCxn id="46" idx="1"/>
          </p:cNvCxnSpPr>
          <p:nvPr/>
        </p:nvCxnSpPr>
        <p:spPr>
          <a:xfrm flipV="1">
            <a:off x="5791200" y="1889362"/>
            <a:ext cx="180976" cy="429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972177" y="1352545"/>
            <a:ext cx="1945705" cy="10736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Onboard/Invest in Selected Startups</a:t>
            </a:r>
          </a:p>
        </p:txBody>
      </p:sp>
      <p:cxnSp>
        <p:nvCxnSpPr>
          <p:cNvPr id="50" name="Straight Arrow Connector 49"/>
          <p:cNvCxnSpPr>
            <a:stCxn id="46" idx="3"/>
            <a:endCxn id="51" idx="1"/>
          </p:cNvCxnSpPr>
          <p:nvPr/>
        </p:nvCxnSpPr>
        <p:spPr>
          <a:xfrm>
            <a:off x="7917882" y="1889362"/>
            <a:ext cx="235519" cy="1010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hlinkClick r:id="" action="ppaction://noaction"/>
          </p:cNvPr>
          <p:cNvSpPr/>
          <p:nvPr/>
        </p:nvSpPr>
        <p:spPr>
          <a:xfrm>
            <a:off x="8153400" y="1594668"/>
            <a:ext cx="1828800" cy="6096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Accelerator program</a:t>
            </a:r>
          </a:p>
        </p:txBody>
      </p:sp>
      <p:cxnSp>
        <p:nvCxnSpPr>
          <p:cNvPr id="20" name="Straight Arrow Connector 19"/>
          <p:cNvCxnSpPr>
            <a:stCxn id="51" idx="3"/>
            <a:endCxn id="21" idx="1"/>
          </p:cNvCxnSpPr>
          <p:nvPr/>
        </p:nvCxnSpPr>
        <p:spPr>
          <a:xfrm flipV="1">
            <a:off x="9982201" y="1897364"/>
            <a:ext cx="230187" cy="21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0212388" y="1602088"/>
            <a:ext cx="1903413"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Funding</a:t>
            </a:r>
          </a:p>
        </p:txBody>
      </p:sp>
      <p:sp>
        <p:nvSpPr>
          <p:cNvPr id="24" name="Rectangle 23"/>
          <p:cNvSpPr/>
          <p:nvPr/>
        </p:nvSpPr>
        <p:spPr>
          <a:xfrm>
            <a:off x="1911918" y="2509816"/>
            <a:ext cx="1564706" cy="2976585"/>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Via dedicated website </a:t>
            </a:r>
          </a:p>
          <a:p>
            <a:pPr marL="285750" indent="-285750">
              <a:buFont typeface="Arial" panose="020B0604020202020204" pitchFamily="34" charset="0"/>
              <a:buChar char="•"/>
            </a:pPr>
            <a:r>
              <a:rPr lang="en-US" sz="1600" dirty="0">
                <a:solidFill>
                  <a:srgbClr val="1F497D"/>
                </a:solidFill>
              </a:rPr>
              <a:t>Media Announcement</a:t>
            </a:r>
          </a:p>
          <a:p>
            <a:pPr marL="285750" indent="-285750">
              <a:buFont typeface="Arial" panose="020B0604020202020204" pitchFamily="34" charset="0"/>
              <a:buChar char="•"/>
            </a:pPr>
            <a:r>
              <a:rPr lang="en-US" sz="1600" dirty="0">
                <a:solidFill>
                  <a:srgbClr val="1F497D"/>
                </a:solidFill>
              </a:rPr>
              <a:t>Announcement on platforms like INC42, </a:t>
            </a:r>
            <a:r>
              <a:rPr lang="en-US" sz="1600" dirty="0" err="1">
                <a:solidFill>
                  <a:srgbClr val="1F497D"/>
                </a:solidFill>
              </a:rPr>
              <a:t>YourStory</a:t>
            </a:r>
            <a:r>
              <a:rPr lang="en-US" sz="1600" dirty="0">
                <a:solidFill>
                  <a:srgbClr val="1F497D"/>
                </a:solidFill>
              </a:rPr>
              <a:t> </a:t>
            </a:r>
            <a:r>
              <a:rPr lang="en-US" sz="1600" dirty="0" err="1">
                <a:solidFill>
                  <a:srgbClr val="1F497D"/>
                </a:solidFill>
              </a:rPr>
              <a:t>etc</a:t>
            </a:r>
            <a:endParaRPr lang="en-US" sz="1600" dirty="0">
              <a:solidFill>
                <a:srgbClr val="1F497D"/>
              </a:solidFill>
            </a:endParaRPr>
          </a:p>
        </p:txBody>
      </p:sp>
      <p:sp>
        <p:nvSpPr>
          <p:cNvPr id="28" name="Rectangle 27"/>
          <p:cNvSpPr/>
          <p:nvPr/>
        </p:nvSpPr>
        <p:spPr>
          <a:xfrm>
            <a:off x="3744914" y="2514600"/>
            <a:ext cx="2046286" cy="4038601"/>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3 Stage selection process</a:t>
            </a:r>
          </a:p>
          <a:p>
            <a:pPr marL="285750" indent="-285750">
              <a:buFont typeface="Arial" panose="020B0604020202020204" pitchFamily="34" charset="0"/>
              <a:buChar char="•"/>
            </a:pPr>
            <a:r>
              <a:rPr lang="en-US" sz="1600" dirty="0">
                <a:solidFill>
                  <a:srgbClr val="1F497D"/>
                </a:solidFill>
              </a:rPr>
              <a:t>Selection by panel of experts from within the company and outside the company</a:t>
            </a:r>
          </a:p>
          <a:p>
            <a:pPr marL="285750" indent="-285750">
              <a:buFont typeface="Arial" panose="020B0604020202020204" pitchFamily="34" charset="0"/>
              <a:buChar char="•"/>
            </a:pPr>
            <a:r>
              <a:rPr lang="en-US" sz="1600" dirty="0">
                <a:solidFill>
                  <a:srgbClr val="1F497D"/>
                </a:solidFill>
              </a:rPr>
              <a:t>Criteria: </a:t>
            </a:r>
          </a:p>
          <a:p>
            <a:pPr marL="742891" lvl="1" indent="-285750">
              <a:buFont typeface="Arial" panose="020B0604020202020204" pitchFamily="34" charset="0"/>
              <a:buChar char="•"/>
            </a:pPr>
            <a:r>
              <a:rPr lang="en-US" sz="1600" dirty="0">
                <a:solidFill>
                  <a:srgbClr val="1F497D"/>
                </a:solidFill>
              </a:rPr>
              <a:t>Relevance vintage, pedigree, funding  status, team size </a:t>
            </a:r>
            <a:r>
              <a:rPr lang="en-US" sz="1600" dirty="0" err="1">
                <a:solidFill>
                  <a:srgbClr val="1F497D"/>
                </a:solidFill>
              </a:rPr>
              <a:t>etc</a:t>
            </a:r>
            <a:endParaRPr lang="en-US" sz="1600" dirty="0">
              <a:solidFill>
                <a:srgbClr val="1F497D"/>
              </a:solidFill>
            </a:endParaRPr>
          </a:p>
        </p:txBody>
      </p:sp>
      <p:sp>
        <p:nvSpPr>
          <p:cNvPr id="29" name="Rectangle 28"/>
          <p:cNvSpPr/>
          <p:nvPr/>
        </p:nvSpPr>
        <p:spPr>
          <a:xfrm>
            <a:off x="5972176" y="2514600"/>
            <a:ext cx="1917978" cy="2362200"/>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Agreement</a:t>
            </a:r>
          </a:p>
          <a:p>
            <a:pPr marL="285750" indent="-285750">
              <a:buFont typeface="Arial" panose="020B0604020202020204" pitchFamily="34" charset="0"/>
              <a:buChar char="•"/>
            </a:pPr>
            <a:r>
              <a:rPr lang="en-US" sz="1600" dirty="0">
                <a:solidFill>
                  <a:srgbClr val="1F497D"/>
                </a:solidFill>
              </a:rPr>
              <a:t>NDA</a:t>
            </a:r>
          </a:p>
          <a:p>
            <a:pPr marL="285750" indent="-285750">
              <a:buFont typeface="Arial" panose="020B0604020202020204" pitchFamily="34" charset="0"/>
              <a:buChar char="•"/>
            </a:pPr>
            <a:r>
              <a:rPr lang="en-US" sz="1600" dirty="0">
                <a:solidFill>
                  <a:srgbClr val="1F497D"/>
                </a:solidFill>
              </a:rPr>
              <a:t>Term Sheet for investment</a:t>
            </a:r>
          </a:p>
          <a:p>
            <a:pPr marL="285750" indent="-285750">
              <a:buFont typeface="Arial" panose="020B0604020202020204" pitchFamily="34" charset="0"/>
              <a:buChar char="•"/>
            </a:pPr>
            <a:r>
              <a:rPr lang="en-US" sz="1600" dirty="0">
                <a:solidFill>
                  <a:srgbClr val="1F497D"/>
                </a:solidFill>
              </a:rPr>
              <a:t>Provide infrastructure</a:t>
            </a:r>
          </a:p>
          <a:p>
            <a:pPr marL="285750" indent="-285750">
              <a:buFont typeface="Arial" panose="020B0604020202020204" pitchFamily="34" charset="0"/>
              <a:buChar char="•"/>
            </a:pPr>
            <a:r>
              <a:rPr lang="en-US" sz="1600" dirty="0">
                <a:solidFill>
                  <a:srgbClr val="1F497D"/>
                </a:solidFill>
              </a:rPr>
              <a:t>Host On Premise / On Cloud</a:t>
            </a:r>
          </a:p>
        </p:txBody>
      </p:sp>
      <p:sp>
        <p:nvSpPr>
          <p:cNvPr id="47" name="Rectangle 46"/>
          <p:cNvSpPr/>
          <p:nvPr/>
        </p:nvSpPr>
        <p:spPr>
          <a:xfrm>
            <a:off x="8153400" y="2514600"/>
            <a:ext cx="1828800" cy="4191000"/>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Active mentoring once / twice a week by BU experts from I Sec</a:t>
            </a:r>
          </a:p>
          <a:p>
            <a:pPr marL="285750" indent="-285750">
              <a:buFont typeface="Arial" panose="020B0604020202020204" pitchFamily="34" charset="0"/>
              <a:buChar char="•"/>
            </a:pPr>
            <a:r>
              <a:rPr lang="en-US" sz="1600" dirty="0">
                <a:solidFill>
                  <a:srgbClr val="1F497D"/>
                </a:solidFill>
              </a:rPr>
              <a:t>Continuous evaluation and testing of their solutions w.r.t our use cases</a:t>
            </a:r>
          </a:p>
          <a:p>
            <a:pPr marL="285750" indent="-285750">
              <a:buFont typeface="Arial" panose="020B0604020202020204" pitchFamily="34" charset="0"/>
              <a:buChar char="•"/>
            </a:pPr>
            <a:r>
              <a:rPr lang="en-US" sz="1600" dirty="0">
                <a:solidFill>
                  <a:srgbClr val="1F497D"/>
                </a:solidFill>
              </a:rPr>
              <a:t>Get deployable solutions for our use cases as an output</a:t>
            </a:r>
          </a:p>
        </p:txBody>
      </p:sp>
      <p:sp>
        <p:nvSpPr>
          <p:cNvPr id="48" name="Rectangle 47"/>
          <p:cNvSpPr/>
          <p:nvPr/>
        </p:nvSpPr>
        <p:spPr>
          <a:xfrm>
            <a:off x="76200" y="2514601"/>
            <a:ext cx="1567428" cy="3089573"/>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Related to improving efficiency, margins </a:t>
            </a:r>
            <a:r>
              <a:rPr lang="en-US" sz="1600" dirty="0" err="1">
                <a:solidFill>
                  <a:srgbClr val="1F497D"/>
                </a:solidFill>
              </a:rPr>
              <a:t>etc</a:t>
            </a:r>
            <a:r>
              <a:rPr lang="en-US" sz="1600" dirty="0">
                <a:solidFill>
                  <a:srgbClr val="1F497D"/>
                </a:solidFill>
              </a:rPr>
              <a:t> in existing business</a:t>
            </a:r>
          </a:p>
          <a:p>
            <a:pPr marL="285750" indent="-285750">
              <a:buFont typeface="Arial" panose="020B0604020202020204" pitchFamily="34" charset="0"/>
              <a:buChar char="•"/>
            </a:pPr>
            <a:r>
              <a:rPr lang="en-US" sz="1600" dirty="0">
                <a:solidFill>
                  <a:srgbClr val="1F497D"/>
                </a:solidFill>
              </a:rPr>
              <a:t>Related to exploring new lines of business</a:t>
            </a:r>
          </a:p>
          <a:p>
            <a:pPr marL="285750" indent="-285750">
              <a:buFont typeface="Arial" panose="020B0604020202020204" pitchFamily="34" charset="0"/>
              <a:buChar char="•"/>
            </a:pPr>
            <a:r>
              <a:rPr lang="en-US" sz="1600" dirty="0">
                <a:solidFill>
                  <a:srgbClr val="1F497D"/>
                </a:solidFill>
              </a:rPr>
              <a:t>Related to RPA</a:t>
            </a:r>
          </a:p>
        </p:txBody>
      </p:sp>
      <p:sp>
        <p:nvSpPr>
          <p:cNvPr id="60" name="Rectangle 59"/>
          <p:cNvSpPr/>
          <p:nvPr/>
        </p:nvSpPr>
        <p:spPr>
          <a:xfrm>
            <a:off x="10206328" y="2514600"/>
            <a:ext cx="1909472" cy="3886206"/>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1F497D"/>
                </a:solidFill>
              </a:rPr>
              <a:t>Organize a demo day for VC/PE Investors</a:t>
            </a:r>
          </a:p>
          <a:p>
            <a:pPr marL="285750" indent="-285750">
              <a:buFont typeface="Arial" panose="020B0604020202020204" pitchFamily="34" charset="0"/>
              <a:buChar char="•"/>
            </a:pPr>
            <a:r>
              <a:rPr lang="en-US" sz="1600" dirty="0">
                <a:solidFill>
                  <a:srgbClr val="1F497D"/>
                </a:solidFill>
              </a:rPr>
              <a:t>They invest at a higher valuation</a:t>
            </a:r>
          </a:p>
          <a:p>
            <a:pPr marL="285750" indent="-285750">
              <a:buFont typeface="Arial" panose="020B0604020202020204" pitchFamily="34" charset="0"/>
              <a:buChar char="•"/>
            </a:pPr>
            <a:r>
              <a:rPr lang="en-US" sz="1600" dirty="0">
                <a:solidFill>
                  <a:srgbClr val="1F497D"/>
                </a:solidFill>
              </a:rPr>
              <a:t>Co invest* in subsequent rounds OR exit the investment</a:t>
            </a:r>
          </a:p>
          <a:p>
            <a:pPr marL="285750" indent="-285750">
              <a:buFont typeface="Arial" panose="020B0604020202020204" pitchFamily="34" charset="0"/>
              <a:buChar char="•"/>
            </a:pPr>
            <a:r>
              <a:rPr lang="en-US" sz="1600" dirty="0">
                <a:solidFill>
                  <a:srgbClr val="1F497D"/>
                </a:solidFill>
              </a:rPr>
              <a:t>Startups stay connected as Alumni of the accelerator </a:t>
            </a:r>
          </a:p>
        </p:txBody>
      </p:sp>
      <p:sp>
        <p:nvSpPr>
          <p:cNvPr id="25" name="Footer Placeholder 2"/>
          <p:cNvSpPr>
            <a:spLocks noGrp="1"/>
          </p:cNvSpPr>
          <p:nvPr>
            <p:ph type="ftr" sz="quarter" idx="3"/>
          </p:nvPr>
        </p:nvSpPr>
        <p:spPr>
          <a:xfrm>
            <a:off x="801678" y="6572797"/>
            <a:ext cx="7351722" cy="366183"/>
          </a:xfrm>
        </p:spPr>
        <p:txBody>
          <a:bodyPr/>
          <a:lstStyle/>
          <a:p>
            <a:pPr defTabSz="1218988"/>
            <a:r>
              <a:rPr dirty="0" smtClean="0"/>
              <a:t>* Can also be a proposition for interested Private </a:t>
            </a:r>
            <a:r>
              <a:rPr dirty="0"/>
              <a:t>W</a:t>
            </a:r>
            <a:r>
              <a:rPr dirty="0" smtClean="0"/>
              <a:t>ealth clients to co invest</a:t>
            </a:r>
            <a:endParaRPr dirty="0"/>
          </a:p>
          <a:p>
            <a:pPr defTabSz="1218988"/>
            <a:endParaRPr dirty="0"/>
          </a:p>
          <a:p>
            <a:pPr defTabSz="1218988"/>
            <a:endParaRPr dirty="0"/>
          </a:p>
        </p:txBody>
      </p:sp>
      <p:sp>
        <p:nvSpPr>
          <p:cNvPr id="3" name="TextBox 2"/>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317299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34" grpId="0" animBg="1"/>
      <p:bldP spid="46" grpId="0" animBg="1"/>
      <p:bldP spid="51" grpId="0" animBg="1"/>
      <p:bldP spid="21" grpId="0" animBg="1"/>
      <p:bldP spid="24" grpId="0" animBg="1"/>
      <p:bldP spid="28" grpId="0" animBg="1"/>
      <p:bldP spid="29" grpId="0" animBg="1"/>
      <p:bldP spid="47" grpId="0" animBg="1"/>
      <p:bldP spid="48" grpId="0" animBg="1"/>
      <p:bldP spid="60"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793" y="237072"/>
            <a:ext cx="11684000" cy="677329"/>
          </a:xfrm>
        </p:spPr>
        <p:txBody>
          <a:bodyPr/>
          <a:lstStyle/>
          <a:p>
            <a:r>
              <a:rPr lang="en-US" dirty="0" smtClean="0"/>
              <a:t>Accelerator Setup</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10" name="Rectangle 9"/>
          <p:cNvSpPr/>
          <p:nvPr/>
        </p:nvSpPr>
        <p:spPr>
          <a:xfrm>
            <a:off x="7188807" y="4339987"/>
            <a:ext cx="2290365" cy="36198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Ecosystem Partners</a:t>
            </a:r>
          </a:p>
        </p:txBody>
      </p:sp>
      <p:cxnSp>
        <p:nvCxnSpPr>
          <p:cNvPr id="11" name="Elbow Connector 10"/>
          <p:cNvCxnSpPr>
            <a:stCxn id="10" idx="3"/>
            <a:endCxn id="12" idx="1"/>
          </p:cNvCxnSpPr>
          <p:nvPr/>
        </p:nvCxnSpPr>
        <p:spPr>
          <a:xfrm flipV="1">
            <a:off x="9479171" y="4515531"/>
            <a:ext cx="511252" cy="54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90424" y="4282510"/>
            <a:ext cx="2150775" cy="466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Selection Partner</a:t>
            </a:r>
          </a:p>
          <a:p>
            <a:pPr algn="ctr"/>
            <a:r>
              <a:rPr lang="en-US" sz="1600" dirty="0">
                <a:solidFill>
                  <a:prstClr val="white"/>
                </a:solidFill>
              </a:rPr>
              <a:t>/Co Investor</a:t>
            </a:r>
          </a:p>
        </p:txBody>
      </p:sp>
      <p:sp>
        <p:nvSpPr>
          <p:cNvPr id="13" name="Rectangle 12"/>
          <p:cNvSpPr/>
          <p:nvPr/>
        </p:nvSpPr>
        <p:spPr>
          <a:xfrm>
            <a:off x="9983137" y="4786312"/>
            <a:ext cx="2150775" cy="3579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Media partner</a:t>
            </a:r>
          </a:p>
        </p:txBody>
      </p:sp>
      <p:sp>
        <p:nvSpPr>
          <p:cNvPr id="14" name="Rectangle 13"/>
          <p:cNvSpPr/>
          <p:nvPr/>
        </p:nvSpPr>
        <p:spPr>
          <a:xfrm>
            <a:off x="9976423" y="5181600"/>
            <a:ext cx="2150775" cy="3518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Legal partner</a:t>
            </a:r>
          </a:p>
        </p:txBody>
      </p:sp>
      <p:sp>
        <p:nvSpPr>
          <p:cNvPr id="15" name="Rectangle 14"/>
          <p:cNvSpPr/>
          <p:nvPr/>
        </p:nvSpPr>
        <p:spPr>
          <a:xfrm>
            <a:off x="9983528" y="5571072"/>
            <a:ext cx="2150775" cy="3963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Co working space</a:t>
            </a:r>
          </a:p>
        </p:txBody>
      </p:sp>
      <p:cxnSp>
        <p:nvCxnSpPr>
          <p:cNvPr id="19" name="Elbow Connector 18"/>
          <p:cNvCxnSpPr>
            <a:stCxn id="10" idx="3"/>
            <a:endCxn id="13" idx="1"/>
          </p:cNvCxnSpPr>
          <p:nvPr/>
        </p:nvCxnSpPr>
        <p:spPr>
          <a:xfrm>
            <a:off x="9479172" y="4520981"/>
            <a:ext cx="503965" cy="4443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5" idx="1"/>
          </p:cNvCxnSpPr>
          <p:nvPr/>
        </p:nvCxnSpPr>
        <p:spPr>
          <a:xfrm>
            <a:off x="9479171" y="4520982"/>
            <a:ext cx="504356" cy="12482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0" idx="3"/>
            <a:endCxn id="14" idx="1"/>
          </p:cNvCxnSpPr>
          <p:nvPr/>
        </p:nvCxnSpPr>
        <p:spPr>
          <a:xfrm>
            <a:off x="9479172" y="4520981"/>
            <a:ext cx="497251" cy="836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5234050" y="2561952"/>
            <a:ext cx="1737360" cy="173736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solidFill>
                  <a:prstClr val="white"/>
                </a:solidFill>
              </a:rPr>
              <a:t>I Sec Accelerator</a:t>
            </a:r>
          </a:p>
        </p:txBody>
      </p:sp>
      <p:cxnSp>
        <p:nvCxnSpPr>
          <p:cNvPr id="27" name="Straight Arrow Connector 26"/>
          <p:cNvCxnSpPr>
            <a:stCxn id="25" idx="5"/>
            <a:endCxn id="10" idx="1"/>
          </p:cNvCxnSpPr>
          <p:nvPr/>
        </p:nvCxnSpPr>
        <p:spPr>
          <a:xfrm>
            <a:off x="6716980" y="4044883"/>
            <a:ext cx="471826" cy="47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5" idx="6"/>
            <a:endCxn id="288" idx="1"/>
          </p:cNvCxnSpPr>
          <p:nvPr/>
        </p:nvCxnSpPr>
        <p:spPr>
          <a:xfrm flipV="1">
            <a:off x="6971410" y="3429000"/>
            <a:ext cx="578644" cy="1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7"/>
            <a:endCxn id="47" idx="1"/>
          </p:cNvCxnSpPr>
          <p:nvPr/>
        </p:nvCxnSpPr>
        <p:spPr>
          <a:xfrm flipV="1">
            <a:off x="6716980" y="2421860"/>
            <a:ext cx="593854" cy="3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0"/>
            <a:endCxn id="281" idx="2"/>
          </p:cNvCxnSpPr>
          <p:nvPr/>
        </p:nvCxnSpPr>
        <p:spPr>
          <a:xfrm flipV="1">
            <a:off x="6102730" y="2053574"/>
            <a:ext cx="3328" cy="508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1"/>
            <a:endCxn id="483" idx="3"/>
          </p:cNvCxnSpPr>
          <p:nvPr/>
        </p:nvCxnSpPr>
        <p:spPr>
          <a:xfrm flipH="1" flipV="1">
            <a:off x="4981196" y="2363386"/>
            <a:ext cx="507284" cy="45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5" idx="2"/>
            <a:endCxn id="101" idx="3"/>
          </p:cNvCxnSpPr>
          <p:nvPr/>
        </p:nvCxnSpPr>
        <p:spPr>
          <a:xfrm flipH="1">
            <a:off x="4712012" y="3430632"/>
            <a:ext cx="522039" cy="13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3"/>
            <a:endCxn id="60" idx="3"/>
          </p:cNvCxnSpPr>
          <p:nvPr/>
        </p:nvCxnSpPr>
        <p:spPr>
          <a:xfrm flipH="1">
            <a:off x="4957548" y="4044883"/>
            <a:ext cx="530932" cy="46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4"/>
            <a:endCxn id="105" idx="0"/>
          </p:cNvCxnSpPr>
          <p:nvPr/>
        </p:nvCxnSpPr>
        <p:spPr>
          <a:xfrm>
            <a:off x="6102730" y="4299313"/>
            <a:ext cx="5222" cy="617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310834" y="2250017"/>
            <a:ext cx="1848798" cy="343686"/>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Thrust Areas</a:t>
            </a:r>
          </a:p>
        </p:txBody>
      </p:sp>
      <p:sp>
        <p:nvSpPr>
          <p:cNvPr id="60" name="Rectangle 59"/>
          <p:cNvSpPr/>
          <p:nvPr/>
        </p:nvSpPr>
        <p:spPr>
          <a:xfrm>
            <a:off x="3435702" y="4327253"/>
            <a:ext cx="1521846" cy="360740"/>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Structure</a:t>
            </a:r>
          </a:p>
        </p:txBody>
      </p:sp>
      <p:cxnSp>
        <p:nvCxnSpPr>
          <p:cNvPr id="51" name="Elbow Connector 50"/>
          <p:cNvCxnSpPr>
            <a:stCxn id="47" idx="3"/>
            <a:endCxn id="52" idx="1"/>
          </p:cNvCxnSpPr>
          <p:nvPr/>
        </p:nvCxnSpPr>
        <p:spPr>
          <a:xfrm flipV="1">
            <a:off x="9159633" y="700216"/>
            <a:ext cx="841253" cy="17216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0000886" y="554357"/>
            <a:ext cx="2133599" cy="291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Investment Solutions</a:t>
            </a:r>
          </a:p>
        </p:txBody>
      </p:sp>
      <p:sp>
        <p:nvSpPr>
          <p:cNvPr id="53" name="Rectangle 52"/>
          <p:cNvSpPr/>
          <p:nvPr/>
        </p:nvSpPr>
        <p:spPr>
          <a:xfrm>
            <a:off x="10000886" y="875406"/>
            <a:ext cx="2133598" cy="3030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Artificial Intelligence</a:t>
            </a:r>
          </a:p>
        </p:txBody>
      </p:sp>
      <p:sp>
        <p:nvSpPr>
          <p:cNvPr id="54" name="Rectangle 53"/>
          <p:cNvSpPr/>
          <p:nvPr/>
        </p:nvSpPr>
        <p:spPr>
          <a:xfrm>
            <a:off x="10000886" y="1211932"/>
            <a:ext cx="2140313" cy="3030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Machine Learning</a:t>
            </a:r>
          </a:p>
        </p:txBody>
      </p:sp>
      <p:sp>
        <p:nvSpPr>
          <p:cNvPr id="55" name="Rectangle 54"/>
          <p:cNvSpPr/>
          <p:nvPr/>
        </p:nvSpPr>
        <p:spPr>
          <a:xfrm>
            <a:off x="10000886" y="1544642"/>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prstClr val="white"/>
                </a:solidFill>
              </a:rPr>
              <a:t>Robo</a:t>
            </a:r>
            <a:r>
              <a:rPr lang="en-US" sz="1600" dirty="0">
                <a:solidFill>
                  <a:prstClr val="white"/>
                </a:solidFill>
              </a:rPr>
              <a:t> Advisory</a:t>
            </a:r>
          </a:p>
        </p:txBody>
      </p:sp>
      <p:cxnSp>
        <p:nvCxnSpPr>
          <p:cNvPr id="56" name="Elbow Connector 55"/>
          <p:cNvCxnSpPr>
            <a:stCxn id="47" idx="3"/>
            <a:endCxn id="53" idx="1"/>
          </p:cNvCxnSpPr>
          <p:nvPr/>
        </p:nvCxnSpPr>
        <p:spPr>
          <a:xfrm flipV="1">
            <a:off x="9159632" y="1026946"/>
            <a:ext cx="841254" cy="13949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7" idx="3"/>
            <a:endCxn id="55" idx="1"/>
          </p:cNvCxnSpPr>
          <p:nvPr/>
        </p:nvCxnSpPr>
        <p:spPr>
          <a:xfrm flipV="1">
            <a:off x="9159632" y="1704810"/>
            <a:ext cx="841254" cy="717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7" idx="3"/>
            <a:endCxn id="54" idx="1"/>
          </p:cNvCxnSpPr>
          <p:nvPr/>
        </p:nvCxnSpPr>
        <p:spPr>
          <a:xfrm flipV="1">
            <a:off x="9159633" y="1363472"/>
            <a:ext cx="841253" cy="10583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10000886" y="1893406"/>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a:p>
            <a:pPr algn="ctr"/>
            <a:r>
              <a:rPr lang="en-US" sz="1600" dirty="0">
                <a:solidFill>
                  <a:prstClr val="white"/>
                </a:solidFill>
              </a:rPr>
              <a:t>Process Automation</a:t>
            </a:r>
          </a:p>
          <a:p>
            <a:pPr algn="ctr"/>
            <a:endParaRPr lang="en-US" sz="1600" dirty="0">
              <a:solidFill>
                <a:prstClr val="white"/>
              </a:solidFill>
            </a:endParaRPr>
          </a:p>
        </p:txBody>
      </p:sp>
      <p:cxnSp>
        <p:nvCxnSpPr>
          <p:cNvPr id="83" name="Elbow Connector 82"/>
          <p:cNvCxnSpPr>
            <a:stCxn id="47" idx="3"/>
            <a:endCxn id="82" idx="1"/>
          </p:cNvCxnSpPr>
          <p:nvPr/>
        </p:nvCxnSpPr>
        <p:spPr>
          <a:xfrm flipV="1">
            <a:off x="9159632" y="2053574"/>
            <a:ext cx="841254" cy="3682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10000886" y="2243212"/>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a:p>
            <a:pPr algn="ctr"/>
            <a:r>
              <a:rPr lang="en-US" sz="1600" dirty="0" err="1">
                <a:solidFill>
                  <a:prstClr val="white"/>
                </a:solidFill>
              </a:rPr>
              <a:t>Blockchain</a:t>
            </a:r>
            <a:endParaRPr lang="en-US" sz="1600" dirty="0">
              <a:solidFill>
                <a:prstClr val="white"/>
              </a:solidFill>
            </a:endParaRPr>
          </a:p>
          <a:p>
            <a:pPr algn="ctr"/>
            <a:endParaRPr lang="en-US" sz="1600" dirty="0">
              <a:solidFill>
                <a:prstClr val="white"/>
              </a:solidFill>
            </a:endParaRPr>
          </a:p>
        </p:txBody>
      </p:sp>
      <p:cxnSp>
        <p:nvCxnSpPr>
          <p:cNvPr id="93" name="Elbow Connector 92"/>
          <p:cNvCxnSpPr>
            <a:stCxn id="47" idx="3"/>
            <a:endCxn id="92" idx="1"/>
          </p:cNvCxnSpPr>
          <p:nvPr/>
        </p:nvCxnSpPr>
        <p:spPr>
          <a:xfrm flipV="1">
            <a:off x="9159632" y="2403380"/>
            <a:ext cx="841254" cy="184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997528" y="2600668"/>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a:p>
            <a:pPr algn="ctr"/>
            <a:r>
              <a:rPr lang="en-US" sz="1600" dirty="0">
                <a:solidFill>
                  <a:prstClr val="white"/>
                </a:solidFill>
              </a:rPr>
              <a:t>Digital Onboarding</a:t>
            </a:r>
          </a:p>
          <a:p>
            <a:pPr algn="ctr"/>
            <a:endParaRPr lang="en-US" sz="1600" dirty="0">
              <a:solidFill>
                <a:prstClr val="white"/>
              </a:solidFill>
            </a:endParaRPr>
          </a:p>
        </p:txBody>
      </p:sp>
      <p:cxnSp>
        <p:nvCxnSpPr>
          <p:cNvPr id="98" name="Elbow Connector 97"/>
          <p:cNvCxnSpPr>
            <a:stCxn id="47" idx="3"/>
            <a:endCxn id="97" idx="1"/>
          </p:cNvCxnSpPr>
          <p:nvPr/>
        </p:nvCxnSpPr>
        <p:spPr>
          <a:xfrm>
            <a:off x="9159632" y="2421861"/>
            <a:ext cx="837896" cy="338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3156853" y="3239989"/>
            <a:ext cx="1555158" cy="40911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Exit Strategy</a:t>
            </a:r>
          </a:p>
        </p:txBody>
      </p:sp>
      <p:sp>
        <p:nvSpPr>
          <p:cNvPr id="105" name="Rectangle 104">
            <a:hlinkClick r:id="" action="ppaction://noaction"/>
          </p:cNvPr>
          <p:cNvSpPr/>
          <p:nvPr/>
        </p:nvSpPr>
        <p:spPr>
          <a:xfrm>
            <a:off x="5183553" y="4916559"/>
            <a:ext cx="1848798" cy="335120"/>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Infrastructure</a:t>
            </a:r>
          </a:p>
        </p:txBody>
      </p:sp>
      <p:sp>
        <p:nvSpPr>
          <p:cNvPr id="113" name="Rectangle 112"/>
          <p:cNvSpPr/>
          <p:nvPr/>
        </p:nvSpPr>
        <p:spPr>
          <a:xfrm>
            <a:off x="76200" y="4939123"/>
            <a:ext cx="2377440" cy="291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2 Cycles / year</a:t>
            </a:r>
          </a:p>
        </p:txBody>
      </p:sp>
      <p:cxnSp>
        <p:nvCxnSpPr>
          <p:cNvPr id="116" name="Elbow Connector 115"/>
          <p:cNvCxnSpPr>
            <a:stCxn id="60" idx="1"/>
            <a:endCxn id="113" idx="3"/>
          </p:cNvCxnSpPr>
          <p:nvPr/>
        </p:nvCxnSpPr>
        <p:spPr>
          <a:xfrm rot="10800000" flipV="1">
            <a:off x="2453640" y="4507623"/>
            <a:ext cx="982062" cy="5773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76200" y="4539752"/>
            <a:ext cx="2377440" cy="324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8 – 10 Startups / cohort</a:t>
            </a:r>
          </a:p>
        </p:txBody>
      </p:sp>
      <p:cxnSp>
        <p:nvCxnSpPr>
          <p:cNvPr id="122" name="Elbow Connector 121"/>
          <p:cNvCxnSpPr>
            <a:stCxn id="60" idx="1"/>
            <a:endCxn id="117" idx="3"/>
          </p:cNvCxnSpPr>
          <p:nvPr/>
        </p:nvCxnSpPr>
        <p:spPr>
          <a:xfrm rot="10800000" flipV="1">
            <a:off x="2453640" y="4507623"/>
            <a:ext cx="982062" cy="1943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6200" y="5330778"/>
            <a:ext cx="2377440" cy="298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8 -</a:t>
            </a:r>
            <a:r>
              <a:rPr lang="en-US" sz="1600" dirty="0" smtClean="0">
                <a:solidFill>
                  <a:prstClr val="white"/>
                </a:solidFill>
              </a:rPr>
              <a:t>10 week </a:t>
            </a:r>
            <a:r>
              <a:rPr lang="en-US" sz="1600" dirty="0">
                <a:solidFill>
                  <a:prstClr val="white"/>
                </a:solidFill>
              </a:rPr>
              <a:t>program</a:t>
            </a:r>
          </a:p>
        </p:txBody>
      </p:sp>
      <p:cxnSp>
        <p:nvCxnSpPr>
          <p:cNvPr id="140" name="Elbow Connector 139"/>
          <p:cNvCxnSpPr>
            <a:stCxn id="60" idx="1"/>
            <a:endCxn id="133" idx="3"/>
          </p:cNvCxnSpPr>
          <p:nvPr/>
        </p:nvCxnSpPr>
        <p:spPr>
          <a:xfrm rot="10800000" flipV="1">
            <a:off x="2453640" y="4507623"/>
            <a:ext cx="982062" cy="9722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62935" y="3046298"/>
            <a:ext cx="2298825" cy="3318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Secondary Stake Sale</a:t>
            </a:r>
          </a:p>
        </p:txBody>
      </p:sp>
      <p:sp>
        <p:nvSpPr>
          <p:cNvPr id="155" name="Rectangle 154"/>
          <p:cNvSpPr/>
          <p:nvPr/>
        </p:nvSpPr>
        <p:spPr>
          <a:xfrm>
            <a:off x="76201" y="3522485"/>
            <a:ext cx="2288297" cy="3241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IPO</a:t>
            </a:r>
          </a:p>
        </p:txBody>
      </p:sp>
      <p:cxnSp>
        <p:nvCxnSpPr>
          <p:cNvPr id="159" name="Elbow Connector 158"/>
          <p:cNvCxnSpPr>
            <a:stCxn id="101" idx="1"/>
            <a:endCxn id="150" idx="3"/>
          </p:cNvCxnSpPr>
          <p:nvPr/>
        </p:nvCxnSpPr>
        <p:spPr>
          <a:xfrm rot="10800000">
            <a:off x="2361759" y="3212233"/>
            <a:ext cx="795094" cy="2323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01" idx="1"/>
            <a:endCxn id="155" idx="3"/>
          </p:cNvCxnSpPr>
          <p:nvPr/>
        </p:nvCxnSpPr>
        <p:spPr>
          <a:xfrm rot="10800000" flipV="1">
            <a:off x="2364497" y="3444548"/>
            <a:ext cx="792356" cy="2400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105" idx="2"/>
            <a:endCxn id="237" idx="0"/>
          </p:cNvCxnSpPr>
          <p:nvPr/>
        </p:nvCxnSpPr>
        <p:spPr>
          <a:xfrm rot="5400000">
            <a:off x="4433586" y="4706977"/>
            <a:ext cx="1129665" cy="22190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Rectangle 236"/>
          <p:cNvSpPr/>
          <p:nvPr/>
        </p:nvSpPr>
        <p:spPr>
          <a:xfrm>
            <a:off x="2177142" y="6381344"/>
            <a:ext cx="3423478" cy="312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Office Space &amp; ancillary facilities</a:t>
            </a:r>
          </a:p>
        </p:txBody>
      </p:sp>
      <p:sp>
        <p:nvSpPr>
          <p:cNvPr id="244" name="Rectangle 243"/>
          <p:cNvSpPr/>
          <p:nvPr/>
        </p:nvSpPr>
        <p:spPr>
          <a:xfrm>
            <a:off x="5669357" y="6394765"/>
            <a:ext cx="877190" cy="3066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API</a:t>
            </a:r>
          </a:p>
        </p:txBody>
      </p:sp>
      <p:cxnSp>
        <p:nvCxnSpPr>
          <p:cNvPr id="246" name="Elbow Connector 245"/>
          <p:cNvCxnSpPr>
            <a:stCxn id="105" idx="2"/>
            <a:endCxn id="244" idx="0"/>
          </p:cNvCxnSpPr>
          <p:nvPr/>
        </p:nvCxnSpPr>
        <p:spPr>
          <a:xfrm rot="5400000">
            <a:off x="5536411" y="5823221"/>
            <a:ext cx="114308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6613758" y="6394763"/>
            <a:ext cx="1394152" cy="306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Cloud</a:t>
            </a:r>
          </a:p>
        </p:txBody>
      </p:sp>
      <p:cxnSp>
        <p:nvCxnSpPr>
          <p:cNvPr id="252" name="Elbow Connector 251"/>
          <p:cNvCxnSpPr>
            <a:stCxn id="105" idx="2"/>
            <a:endCxn id="250" idx="0"/>
          </p:cNvCxnSpPr>
          <p:nvPr/>
        </p:nvCxnSpPr>
        <p:spPr>
          <a:xfrm rot="16200000" flipH="1">
            <a:off x="6137851" y="5221780"/>
            <a:ext cx="1143084" cy="12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a:xfrm>
            <a:off x="8076647" y="6401145"/>
            <a:ext cx="1394152" cy="306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Sandbox</a:t>
            </a:r>
          </a:p>
        </p:txBody>
      </p:sp>
      <p:cxnSp>
        <p:nvCxnSpPr>
          <p:cNvPr id="255" name="Elbow Connector 254"/>
          <p:cNvCxnSpPr>
            <a:stCxn id="105" idx="2"/>
            <a:endCxn id="253" idx="0"/>
          </p:cNvCxnSpPr>
          <p:nvPr/>
        </p:nvCxnSpPr>
        <p:spPr>
          <a:xfrm rot="16200000" flipH="1">
            <a:off x="6866104" y="4493527"/>
            <a:ext cx="1149466" cy="26657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1" name="Rectangle 280"/>
          <p:cNvSpPr/>
          <p:nvPr/>
        </p:nvSpPr>
        <p:spPr>
          <a:xfrm>
            <a:off x="5212130" y="1722281"/>
            <a:ext cx="1787857" cy="331293"/>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Mentors</a:t>
            </a:r>
          </a:p>
        </p:txBody>
      </p:sp>
      <p:sp>
        <p:nvSpPr>
          <p:cNvPr id="288" name="Rectangle 287"/>
          <p:cNvSpPr/>
          <p:nvPr/>
        </p:nvSpPr>
        <p:spPr>
          <a:xfrm>
            <a:off x="7550054" y="3237394"/>
            <a:ext cx="1365346" cy="383213"/>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Investment</a:t>
            </a:r>
          </a:p>
        </p:txBody>
      </p:sp>
      <p:sp>
        <p:nvSpPr>
          <p:cNvPr id="305" name="Rectangle 304"/>
          <p:cNvSpPr/>
          <p:nvPr/>
        </p:nvSpPr>
        <p:spPr>
          <a:xfrm>
            <a:off x="2476505" y="777083"/>
            <a:ext cx="1679649" cy="362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DC Members</a:t>
            </a:r>
          </a:p>
        </p:txBody>
      </p:sp>
      <p:sp>
        <p:nvSpPr>
          <p:cNvPr id="306" name="Rectangle 305"/>
          <p:cNvSpPr/>
          <p:nvPr/>
        </p:nvSpPr>
        <p:spPr>
          <a:xfrm>
            <a:off x="4225376" y="768606"/>
            <a:ext cx="2232577" cy="372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BU Experts from I Sec</a:t>
            </a:r>
          </a:p>
        </p:txBody>
      </p:sp>
      <p:sp>
        <p:nvSpPr>
          <p:cNvPr id="308" name="Rectangle 307"/>
          <p:cNvSpPr/>
          <p:nvPr/>
        </p:nvSpPr>
        <p:spPr>
          <a:xfrm>
            <a:off x="209254" y="781657"/>
            <a:ext cx="2205338" cy="365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Entrepreneurs &amp; VCs</a:t>
            </a:r>
          </a:p>
        </p:txBody>
      </p:sp>
      <p:cxnSp>
        <p:nvCxnSpPr>
          <p:cNvPr id="316" name="Elbow Connector 315"/>
          <p:cNvCxnSpPr>
            <a:stCxn id="281" idx="0"/>
            <a:endCxn id="305" idx="2"/>
          </p:cNvCxnSpPr>
          <p:nvPr/>
        </p:nvCxnSpPr>
        <p:spPr>
          <a:xfrm rot="16200000" flipV="1">
            <a:off x="4419961" y="36182"/>
            <a:ext cx="582469" cy="27897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8" name="Elbow Connector 357"/>
          <p:cNvCxnSpPr>
            <a:stCxn id="281" idx="0"/>
            <a:endCxn id="308" idx="2"/>
          </p:cNvCxnSpPr>
          <p:nvPr/>
        </p:nvCxnSpPr>
        <p:spPr>
          <a:xfrm rot="16200000" flipV="1">
            <a:off x="3421393" y="-962387"/>
            <a:ext cx="575199" cy="47941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9" name="Elbow Connector 398"/>
          <p:cNvCxnSpPr>
            <a:stCxn id="281" idx="0"/>
            <a:endCxn id="306" idx="2"/>
          </p:cNvCxnSpPr>
          <p:nvPr/>
        </p:nvCxnSpPr>
        <p:spPr>
          <a:xfrm rot="16200000" flipV="1">
            <a:off x="5433086" y="1049308"/>
            <a:ext cx="581550" cy="7643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a:xfrm>
            <a:off x="6548527" y="775937"/>
            <a:ext cx="2977286" cy="360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Industry Experts outside I Sec</a:t>
            </a:r>
          </a:p>
        </p:txBody>
      </p:sp>
      <p:cxnSp>
        <p:nvCxnSpPr>
          <p:cNvPr id="402" name="Elbow Connector 401"/>
          <p:cNvCxnSpPr/>
          <p:nvPr/>
        </p:nvCxnSpPr>
        <p:spPr>
          <a:xfrm rot="5400000" flipH="1" flipV="1">
            <a:off x="6778922" y="477478"/>
            <a:ext cx="585387" cy="19311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3" name="Rectangle 482">
            <a:hlinkClick r:id="" action="ppaction://noaction"/>
          </p:cNvPr>
          <p:cNvSpPr/>
          <p:nvPr/>
        </p:nvSpPr>
        <p:spPr>
          <a:xfrm>
            <a:off x="3100453" y="2068771"/>
            <a:ext cx="1880743" cy="589229"/>
          </a:xfrm>
          <a:prstGeom prst="rect">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Startup Sourcing</a:t>
            </a:r>
          </a:p>
        </p:txBody>
      </p:sp>
      <p:sp>
        <p:nvSpPr>
          <p:cNvPr id="484" name="Rectangle 483"/>
          <p:cNvSpPr/>
          <p:nvPr/>
        </p:nvSpPr>
        <p:spPr>
          <a:xfrm>
            <a:off x="62934" y="1991555"/>
            <a:ext cx="2377440" cy="291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Online Repositories</a:t>
            </a:r>
          </a:p>
        </p:txBody>
      </p:sp>
      <p:cxnSp>
        <p:nvCxnSpPr>
          <p:cNvPr id="485" name="Elbow Connector 484"/>
          <p:cNvCxnSpPr>
            <a:stCxn id="483" idx="1"/>
            <a:endCxn id="484" idx="3"/>
          </p:cNvCxnSpPr>
          <p:nvPr/>
        </p:nvCxnSpPr>
        <p:spPr>
          <a:xfrm rot="10800000">
            <a:off x="2440375" y="2137416"/>
            <a:ext cx="660079" cy="22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6" name="Rectangle 485"/>
          <p:cNvSpPr/>
          <p:nvPr/>
        </p:nvSpPr>
        <p:spPr>
          <a:xfrm>
            <a:off x="62934" y="1592184"/>
            <a:ext cx="2377440" cy="324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Dedicated Website</a:t>
            </a:r>
          </a:p>
        </p:txBody>
      </p:sp>
      <p:cxnSp>
        <p:nvCxnSpPr>
          <p:cNvPr id="487" name="Elbow Connector 486"/>
          <p:cNvCxnSpPr>
            <a:stCxn id="483" idx="1"/>
            <a:endCxn id="486" idx="3"/>
          </p:cNvCxnSpPr>
          <p:nvPr/>
        </p:nvCxnSpPr>
        <p:spPr>
          <a:xfrm rot="10800000">
            <a:off x="2440375" y="1754410"/>
            <a:ext cx="660079" cy="6089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8" name="Rectangle 487"/>
          <p:cNvSpPr/>
          <p:nvPr/>
        </p:nvSpPr>
        <p:spPr>
          <a:xfrm>
            <a:off x="62934" y="2383210"/>
            <a:ext cx="2377440" cy="298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College Competitions</a:t>
            </a:r>
          </a:p>
        </p:txBody>
      </p:sp>
      <p:cxnSp>
        <p:nvCxnSpPr>
          <p:cNvPr id="489" name="Elbow Connector 488"/>
          <p:cNvCxnSpPr>
            <a:stCxn id="483" idx="1"/>
            <a:endCxn id="488" idx="3"/>
          </p:cNvCxnSpPr>
          <p:nvPr/>
        </p:nvCxnSpPr>
        <p:spPr>
          <a:xfrm rot="10800000" flipV="1">
            <a:off x="2440375" y="2363385"/>
            <a:ext cx="660079" cy="1689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7" name="Elbow Connector 496"/>
          <p:cNvCxnSpPr>
            <a:stCxn id="288" idx="3"/>
            <a:endCxn id="499" idx="1"/>
          </p:cNvCxnSpPr>
          <p:nvPr/>
        </p:nvCxnSpPr>
        <p:spPr>
          <a:xfrm>
            <a:off x="8915401" y="3429001"/>
            <a:ext cx="1075023" cy="3706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9" name="Rectangle 498">
            <a:hlinkClick r:id="" action="ppaction://noaction"/>
          </p:cNvPr>
          <p:cNvSpPr/>
          <p:nvPr/>
        </p:nvSpPr>
        <p:spPr>
          <a:xfrm>
            <a:off x="9990423" y="3639470"/>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a:p>
            <a:pPr algn="ctr"/>
            <a:r>
              <a:rPr lang="en-US" sz="1600" dirty="0">
                <a:solidFill>
                  <a:prstClr val="white"/>
                </a:solidFill>
              </a:rPr>
              <a:t>CSR Funds</a:t>
            </a:r>
          </a:p>
          <a:p>
            <a:pPr algn="ctr"/>
            <a:endParaRPr lang="en-US" sz="1600" dirty="0">
              <a:solidFill>
                <a:prstClr val="white"/>
              </a:solidFill>
            </a:endParaRPr>
          </a:p>
        </p:txBody>
      </p:sp>
      <p:sp>
        <p:nvSpPr>
          <p:cNvPr id="505" name="Rectangle 504"/>
          <p:cNvSpPr/>
          <p:nvPr/>
        </p:nvSpPr>
        <p:spPr>
          <a:xfrm>
            <a:off x="9976422" y="3264692"/>
            <a:ext cx="2140312" cy="320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a:p>
            <a:pPr algn="ctr"/>
            <a:r>
              <a:rPr lang="en-US" sz="1600" dirty="0">
                <a:solidFill>
                  <a:prstClr val="white"/>
                </a:solidFill>
              </a:rPr>
              <a:t>Dedicated Corpus</a:t>
            </a:r>
          </a:p>
          <a:p>
            <a:pPr algn="ctr"/>
            <a:endParaRPr lang="en-US" sz="1600" dirty="0">
              <a:solidFill>
                <a:prstClr val="white"/>
              </a:solidFill>
            </a:endParaRPr>
          </a:p>
        </p:txBody>
      </p:sp>
      <p:cxnSp>
        <p:nvCxnSpPr>
          <p:cNvPr id="507" name="Elbow Connector 506"/>
          <p:cNvCxnSpPr>
            <a:stCxn id="288" idx="3"/>
            <a:endCxn id="505" idx="1"/>
          </p:cNvCxnSpPr>
          <p:nvPr/>
        </p:nvCxnSpPr>
        <p:spPr>
          <a:xfrm flipV="1">
            <a:off x="8915400" y="3424860"/>
            <a:ext cx="1061022" cy="4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976423" y="6021693"/>
            <a:ext cx="2150775" cy="436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Educational Institutions</a:t>
            </a:r>
          </a:p>
        </p:txBody>
      </p:sp>
      <p:cxnSp>
        <p:nvCxnSpPr>
          <p:cNvPr id="80" name="Elbow Connector 79"/>
          <p:cNvCxnSpPr>
            <a:stCxn id="10" idx="3"/>
            <a:endCxn id="79" idx="1"/>
          </p:cNvCxnSpPr>
          <p:nvPr/>
        </p:nvCxnSpPr>
        <p:spPr>
          <a:xfrm>
            <a:off x="9479172" y="4520981"/>
            <a:ext cx="497251" cy="17188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14077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4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5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5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5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5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6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8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9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9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47" grpId="0" animBg="1"/>
      <p:bldP spid="60" grpId="0" animBg="1"/>
      <p:bldP spid="52" grpId="0" animBg="1"/>
      <p:bldP spid="53" grpId="0" animBg="1"/>
      <p:bldP spid="54" grpId="0" animBg="1"/>
      <p:bldP spid="55" grpId="0" animBg="1"/>
      <p:bldP spid="82" grpId="0" animBg="1"/>
      <p:bldP spid="92" grpId="0" animBg="1"/>
      <p:bldP spid="97" grpId="0" animBg="1"/>
      <p:bldP spid="101" grpId="0" animBg="1"/>
      <p:bldP spid="105" grpId="0" animBg="1"/>
      <p:bldP spid="113" grpId="0" animBg="1"/>
      <p:bldP spid="117" grpId="0" animBg="1"/>
      <p:bldP spid="133" grpId="0" animBg="1"/>
      <p:bldP spid="150" grpId="0" animBg="1"/>
      <p:bldP spid="155" grpId="0" animBg="1"/>
      <p:bldP spid="237" grpId="0" animBg="1"/>
      <p:bldP spid="244" grpId="0" animBg="1"/>
      <p:bldP spid="250" grpId="0" animBg="1"/>
      <p:bldP spid="253" grpId="0" animBg="1"/>
      <p:bldP spid="281" grpId="0" animBg="1"/>
      <p:bldP spid="288" grpId="0" animBg="1"/>
      <p:bldP spid="305" grpId="0" animBg="1"/>
      <p:bldP spid="306" grpId="0" animBg="1"/>
      <p:bldP spid="308" grpId="0" animBg="1"/>
      <p:bldP spid="400" grpId="0" animBg="1"/>
      <p:bldP spid="483" grpId="0" animBg="1"/>
      <p:bldP spid="484" grpId="0" animBg="1"/>
      <p:bldP spid="486" grpId="0" animBg="1"/>
      <p:bldP spid="488" grpId="0" animBg="1"/>
      <p:bldP spid="499" grpId="0" animBg="1"/>
      <p:bldP spid="505" grpId="0" animBg="1"/>
      <p:bldP spid="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Accelerator</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6" name="Rectangle 5"/>
          <p:cNvSpPr/>
          <p:nvPr/>
        </p:nvSpPr>
        <p:spPr>
          <a:xfrm>
            <a:off x="2606742" y="914400"/>
            <a:ext cx="280345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Accelerator</a:t>
            </a:r>
          </a:p>
        </p:txBody>
      </p:sp>
      <p:sp>
        <p:nvSpPr>
          <p:cNvPr id="12" name="Rectangle 11"/>
          <p:cNvSpPr/>
          <p:nvPr/>
        </p:nvSpPr>
        <p:spPr>
          <a:xfrm>
            <a:off x="32112" y="966903"/>
            <a:ext cx="1720488" cy="885598"/>
          </a:xfrm>
          <a:prstGeom prst="rect">
            <a:avLst/>
          </a:prstGeom>
          <a:noFill/>
          <a:ln>
            <a:solidFill>
              <a:schemeClr val="accent3">
                <a:alpha val="96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F497D"/>
                </a:solidFill>
              </a:rPr>
              <a:t>API / Cloud / Sandbox</a:t>
            </a:r>
          </a:p>
        </p:txBody>
      </p:sp>
      <p:sp>
        <p:nvSpPr>
          <p:cNvPr id="16" name="Rectangle 15"/>
          <p:cNvSpPr/>
          <p:nvPr/>
        </p:nvSpPr>
        <p:spPr>
          <a:xfrm>
            <a:off x="6187775" y="522580"/>
            <a:ext cx="1696024" cy="1992020"/>
          </a:xfrm>
          <a:prstGeom prst="rect">
            <a:avLst/>
          </a:prstGeom>
          <a:noFill/>
          <a:ln>
            <a:solidFill>
              <a:schemeClr val="accent3">
                <a:alpha val="96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1F497D"/>
                </a:solidFill>
              </a:rPr>
              <a:t>Startups with:</a:t>
            </a:r>
          </a:p>
          <a:p>
            <a:pPr marL="342900" indent="-342900">
              <a:buFont typeface="+mj-lt"/>
              <a:buAutoNum type="arabicPeriod"/>
            </a:pPr>
            <a:r>
              <a:rPr lang="en-US" dirty="0">
                <a:solidFill>
                  <a:srgbClr val="1F497D"/>
                </a:solidFill>
              </a:rPr>
              <a:t>I Sec validated solution </a:t>
            </a:r>
          </a:p>
          <a:p>
            <a:pPr marL="342900" indent="-342900">
              <a:buFont typeface="+mj-lt"/>
              <a:buAutoNum type="arabicPeriod"/>
            </a:pPr>
            <a:r>
              <a:rPr lang="en-US" dirty="0">
                <a:solidFill>
                  <a:srgbClr val="1F497D"/>
                </a:solidFill>
              </a:rPr>
              <a:t>An operating framework</a:t>
            </a:r>
          </a:p>
        </p:txBody>
      </p:sp>
      <p:sp>
        <p:nvSpPr>
          <p:cNvPr id="18" name="Rectangle 17"/>
          <p:cNvSpPr/>
          <p:nvPr/>
        </p:nvSpPr>
        <p:spPr>
          <a:xfrm>
            <a:off x="2606742" y="1905000"/>
            <a:ext cx="2803458" cy="4861989"/>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1F497D"/>
                </a:solidFill>
              </a:rPr>
              <a:t>8 </a:t>
            </a:r>
            <a:r>
              <a:rPr lang="en-US" dirty="0">
                <a:solidFill>
                  <a:srgbClr val="1F497D"/>
                </a:solidFill>
              </a:rPr>
              <a:t>– 12 week cohort based program where participant startups: </a:t>
            </a:r>
          </a:p>
          <a:p>
            <a:pPr marL="285750" indent="-285750">
              <a:buFont typeface="Arial" panose="020B0604020202020204" pitchFamily="34" charset="0"/>
              <a:buChar char="•"/>
            </a:pPr>
            <a:r>
              <a:rPr lang="en-US" dirty="0">
                <a:solidFill>
                  <a:srgbClr val="1F497D"/>
                </a:solidFill>
              </a:rPr>
              <a:t>Get Mentored</a:t>
            </a:r>
          </a:p>
          <a:p>
            <a:pPr marL="285750" indent="-285750">
              <a:buFont typeface="Arial" panose="020B0604020202020204" pitchFamily="34" charset="0"/>
              <a:buChar char="•"/>
            </a:pPr>
            <a:r>
              <a:rPr lang="en-US" dirty="0">
                <a:solidFill>
                  <a:srgbClr val="1F497D"/>
                </a:solidFill>
              </a:rPr>
              <a:t>Pitch to a panel of investors</a:t>
            </a:r>
          </a:p>
          <a:p>
            <a:pPr marL="285750" indent="-285750">
              <a:buFont typeface="Arial" panose="020B0604020202020204" pitchFamily="34" charset="0"/>
              <a:buChar char="•"/>
            </a:pPr>
            <a:r>
              <a:rPr lang="en-US" dirty="0">
                <a:solidFill>
                  <a:srgbClr val="1F497D"/>
                </a:solidFill>
              </a:rPr>
              <a:t>Raise seed funding from ICICI Securities in exchange for equity</a:t>
            </a:r>
          </a:p>
          <a:p>
            <a:pPr marL="285750" indent="-285750">
              <a:buFont typeface="Arial" panose="020B0604020202020204" pitchFamily="34" charset="0"/>
              <a:buChar char="•"/>
            </a:pPr>
            <a:r>
              <a:rPr lang="en-US" dirty="0">
                <a:solidFill>
                  <a:srgbClr val="1F497D"/>
                </a:solidFill>
              </a:rPr>
              <a:t>Receive educational and technical Assistance</a:t>
            </a:r>
          </a:p>
          <a:p>
            <a:pPr marL="285750" indent="-285750">
              <a:buFont typeface="Arial" panose="020B0604020202020204" pitchFamily="34" charset="0"/>
              <a:buChar char="•"/>
            </a:pPr>
            <a:r>
              <a:rPr lang="en-US" dirty="0">
                <a:solidFill>
                  <a:srgbClr val="1F497D"/>
                </a:solidFill>
              </a:rPr>
              <a:t>Participate in skill building workshops</a:t>
            </a:r>
          </a:p>
          <a:p>
            <a:pPr marL="285750" indent="-285750">
              <a:buFont typeface="Arial" panose="020B0604020202020204" pitchFamily="34" charset="0"/>
              <a:buChar char="•"/>
            </a:pPr>
            <a:r>
              <a:rPr lang="en-US" dirty="0">
                <a:solidFill>
                  <a:srgbClr val="1F497D"/>
                </a:solidFill>
              </a:rPr>
              <a:t>Network with industry experts</a:t>
            </a:r>
          </a:p>
        </p:txBody>
      </p:sp>
      <p:sp>
        <p:nvSpPr>
          <p:cNvPr id="14" name="Rectangle 13"/>
          <p:cNvSpPr/>
          <p:nvPr/>
        </p:nvSpPr>
        <p:spPr>
          <a:xfrm>
            <a:off x="6187775" y="3718382"/>
            <a:ext cx="1696024" cy="1566312"/>
          </a:xfrm>
          <a:prstGeom prst="rect">
            <a:avLst/>
          </a:prstGeom>
          <a:noFill/>
          <a:ln>
            <a:solidFill>
              <a:schemeClr val="accent3">
                <a:alpha val="96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rgbClr val="1F497D"/>
                </a:solidFill>
              </a:rPr>
              <a:t>Public Pitch Event</a:t>
            </a:r>
          </a:p>
          <a:p>
            <a:pPr marL="342900" indent="-342900">
              <a:buFont typeface="+mj-lt"/>
              <a:buAutoNum type="arabicPeriod"/>
            </a:pPr>
            <a:r>
              <a:rPr lang="en-US" dirty="0">
                <a:solidFill>
                  <a:srgbClr val="1F497D"/>
                </a:solidFill>
              </a:rPr>
              <a:t>Demo Day for investors</a:t>
            </a:r>
          </a:p>
        </p:txBody>
      </p:sp>
      <p:sp>
        <p:nvSpPr>
          <p:cNvPr id="15" name="Right Arrow 14"/>
          <p:cNvSpPr/>
          <p:nvPr/>
        </p:nvSpPr>
        <p:spPr>
          <a:xfrm rot="16200000">
            <a:off x="595431" y="2105876"/>
            <a:ext cx="593850" cy="366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72085" y="2832138"/>
            <a:ext cx="1689075" cy="1914674"/>
          </a:xfrm>
          <a:prstGeom prst="rect">
            <a:avLst/>
          </a:prstGeom>
          <a:noFill/>
          <a:ln>
            <a:solidFill>
              <a:schemeClr val="accent3">
                <a:alpha val="96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1F497D"/>
                </a:solidFill>
              </a:rPr>
              <a:t>Startups with: </a:t>
            </a:r>
          </a:p>
          <a:p>
            <a:pPr marL="342900" indent="-342900">
              <a:buFont typeface="+mj-lt"/>
              <a:buAutoNum type="arabicPeriod"/>
            </a:pPr>
            <a:r>
              <a:rPr lang="en-US" dirty="0">
                <a:solidFill>
                  <a:srgbClr val="1F497D"/>
                </a:solidFill>
              </a:rPr>
              <a:t>established proof of concept </a:t>
            </a:r>
          </a:p>
          <a:p>
            <a:pPr marL="342900" indent="-342900">
              <a:buFont typeface="+mj-lt"/>
              <a:buAutoNum type="arabicPeriod"/>
            </a:pPr>
            <a:r>
              <a:rPr lang="en-US" dirty="0">
                <a:solidFill>
                  <a:srgbClr val="1F497D"/>
                </a:solidFill>
              </a:rPr>
              <a:t>Ready prototype</a:t>
            </a:r>
          </a:p>
        </p:txBody>
      </p:sp>
      <p:sp>
        <p:nvSpPr>
          <p:cNvPr id="4" name="Rectangle 3"/>
          <p:cNvSpPr/>
          <p:nvPr/>
        </p:nvSpPr>
        <p:spPr>
          <a:xfrm>
            <a:off x="8653790" y="451390"/>
            <a:ext cx="3427708" cy="6025611"/>
          </a:xfrm>
          <a:prstGeom prst="rect">
            <a:avLst/>
          </a:prstGeom>
          <a:noFill/>
          <a:ln>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pPr algn="ctr"/>
            <a:r>
              <a:rPr lang="en-US" b="1" u="sng" dirty="0">
                <a:solidFill>
                  <a:srgbClr val="1F497D"/>
                </a:solidFill>
              </a:rPr>
              <a:t>ROI Metric</a:t>
            </a:r>
          </a:p>
          <a:p>
            <a:pPr marL="342900" indent="-342900">
              <a:buFont typeface="Arial" panose="020B0604020202020204" pitchFamily="34" charset="0"/>
              <a:buChar char="•"/>
            </a:pPr>
            <a:endParaRPr lang="en-US" dirty="0">
              <a:solidFill>
                <a:srgbClr val="1F497D"/>
              </a:solidFill>
            </a:endParaRPr>
          </a:p>
          <a:p>
            <a:pPr marL="342900" indent="-342900">
              <a:buFont typeface="Arial" panose="020B0604020202020204" pitchFamily="34" charset="0"/>
              <a:buChar char="•"/>
            </a:pPr>
            <a:r>
              <a:rPr lang="en-US" dirty="0">
                <a:solidFill>
                  <a:srgbClr val="1F497D"/>
                </a:solidFill>
              </a:rPr>
              <a:t>additional business in terms of clients / revenue to I Sec </a:t>
            </a:r>
          </a:p>
          <a:p>
            <a:pPr marL="342900" indent="-342900">
              <a:buFont typeface="Arial" panose="020B0604020202020204" pitchFamily="34" charset="0"/>
              <a:buChar char="•"/>
            </a:pPr>
            <a:r>
              <a:rPr lang="en-US" dirty="0">
                <a:solidFill>
                  <a:srgbClr val="1F497D"/>
                </a:solidFill>
              </a:rPr>
              <a:t>improvement in customer engagement for I Sec</a:t>
            </a:r>
          </a:p>
          <a:p>
            <a:pPr marL="342900" indent="-342900">
              <a:buFont typeface="Arial" panose="020B0604020202020204" pitchFamily="34" charset="0"/>
              <a:buChar char="•"/>
            </a:pPr>
            <a:r>
              <a:rPr lang="en-US" dirty="0">
                <a:solidFill>
                  <a:srgbClr val="1F497D"/>
                </a:solidFill>
              </a:rPr>
              <a:t>Improvement in process efficiency / reduction in cost</a:t>
            </a:r>
          </a:p>
          <a:p>
            <a:pPr marL="342900" indent="-342900">
              <a:buFont typeface="Arial" panose="020B0604020202020204" pitchFamily="34" charset="0"/>
              <a:buChar char="•"/>
            </a:pPr>
            <a:r>
              <a:rPr lang="en-US" dirty="0">
                <a:solidFill>
                  <a:srgbClr val="1F497D"/>
                </a:solidFill>
              </a:rPr>
              <a:t>get the startup funded in 9 – 12 months by other investors </a:t>
            </a:r>
          </a:p>
          <a:p>
            <a:pPr marL="342900" indent="-342900">
              <a:buFont typeface="Arial" panose="020B0604020202020204" pitchFamily="34" charset="0"/>
              <a:buChar char="•"/>
            </a:pPr>
            <a:r>
              <a:rPr lang="en-US" dirty="0">
                <a:solidFill>
                  <a:srgbClr val="1F497D"/>
                </a:solidFill>
              </a:rPr>
              <a:t>successful exit after 3 – 5 years with an IPO or a secondary stake sale</a:t>
            </a:r>
          </a:p>
          <a:p>
            <a:pPr marL="342900" indent="-342900">
              <a:buFont typeface="Arial" panose="020B0604020202020204" pitchFamily="34" charset="0"/>
              <a:buChar char="•"/>
            </a:pPr>
            <a:r>
              <a:rPr lang="en-US" dirty="0">
                <a:solidFill>
                  <a:srgbClr val="1F497D"/>
                </a:solidFill>
              </a:rPr>
              <a:t>enable startups to generate revenues / profits from clients other than I Sec</a:t>
            </a:r>
          </a:p>
        </p:txBody>
      </p:sp>
      <p:sp>
        <p:nvSpPr>
          <p:cNvPr id="19" name="Right Arrow 18"/>
          <p:cNvSpPr/>
          <p:nvPr/>
        </p:nvSpPr>
        <p:spPr>
          <a:xfrm>
            <a:off x="1912875" y="1219817"/>
            <a:ext cx="593850" cy="366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ight Arrow 19"/>
          <p:cNvSpPr/>
          <p:nvPr/>
        </p:nvSpPr>
        <p:spPr>
          <a:xfrm>
            <a:off x="5504666" y="1188553"/>
            <a:ext cx="593850" cy="366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ight Arrow 20"/>
          <p:cNvSpPr/>
          <p:nvPr/>
        </p:nvSpPr>
        <p:spPr>
          <a:xfrm rot="5400000">
            <a:off x="6777770" y="3101428"/>
            <a:ext cx="593850" cy="366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ight Brace 4"/>
          <p:cNvSpPr/>
          <p:nvPr/>
        </p:nvSpPr>
        <p:spPr>
          <a:xfrm>
            <a:off x="7983815" y="451390"/>
            <a:ext cx="602978" cy="6163735"/>
          </a:xfrm>
          <a:prstGeom prst="rightBrace">
            <a:avLst>
              <a:gd name="adj1" fmla="val 13495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2" name="TextBox 21"/>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180982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6" grpId="0" animBg="1"/>
      <p:bldP spid="18" grpId="0" animBg="1"/>
      <p:bldP spid="14" grpId="0" animBg="1"/>
      <p:bldP spid="15" grpId="0" animBg="1"/>
      <p:bldP spid="17" grpId="0" animBg="1"/>
      <p:bldP spid="4" grpId="0" animBg="1"/>
      <p:bldP spid="19" grpId="0" animBg="1"/>
      <p:bldP spid="20" grpId="0" animBg="1"/>
      <p:bldP spid="21"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Timeline – Plan of Action</a:t>
            </a:r>
            <a:endParaRPr lang="en-US" dirty="0"/>
          </a:p>
        </p:txBody>
      </p:sp>
      <p:grpSp>
        <p:nvGrpSpPr>
          <p:cNvPr id="9" name="Group 8"/>
          <p:cNvGrpSpPr/>
          <p:nvPr/>
        </p:nvGrpSpPr>
        <p:grpSpPr>
          <a:xfrm>
            <a:off x="215154" y="1788459"/>
            <a:ext cx="2595282" cy="1735543"/>
            <a:chOff x="215154" y="1788459"/>
            <a:chExt cx="2595282" cy="1735543"/>
          </a:xfrm>
        </p:grpSpPr>
        <p:sp>
          <p:nvSpPr>
            <p:cNvPr id="3" name="Rectangle 2"/>
            <p:cNvSpPr/>
            <p:nvPr/>
          </p:nvSpPr>
          <p:spPr>
            <a:xfrm>
              <a:off x="215154" y="1788459"/>
              <a:ext cx="2595282" cy="96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LAUNCH MICROSITE</a:t>
              </a:r>
              <a:endParaRPr lang="en-US" dirty="0">
                <a:solidFill>
                  <a:prstClr val="white"/>
                </a:solidFill>
              </a:endParaRPr>
            </a:p>
          </p:txBody>
        </p:sp>
        <p:sp>
          <p:nvSpPr>
            <p:cNvPr id="8" name="TextBox 7"/>
            <p:cNvSpPr txBox="1"/>
            <p:nvPr/>
          </p:nvSpPr>
          <p:spPr>
            <a:xfrm>
              <a:off x="568139" y="2877671"/>
              <a:ext cx="1889311" cy="646331"/>
            </a:xfrm>
            <a:prstGeom prst="rect">
              <a:avLst/>
            </a:prstGeom>
            <a:noFill/>
          </p:spPr>
          <p:txBody>
            <a:bodyPr wrap="square" rtlCol="0">
              <a:spAutoFit/>
            </a:bodyPr>
            <a:lstStyle/>
            <a:p>
              <a:pPr algn="ctr"/>
              <a:r>
                <a:rPr lang="en-US" dirty="0" smtClean="0">
                  <a:solidFill>
                    <a:srgbClr val="1F497D"/>
                  </a:solidFill>
                </a:rPr>
                <a:t>Aug 10</a:t>
              </a:r>
              <a:r>
                <a:rPr lang="en-US" baseline="30000" dirty="0" smtClean="0">
                  <a:solidFill>
                    <a:srgbClr val="1F497D"/>
                  </a:solidFill>
                </a:rPr>
                <a:t>th</a:t>
              </a:r>
              <a:r>
                <a:rPr lang="en-US" dirty="0" smtClean="0">
                  <a:solidFill>
                    <a:srgbClr val="1F497D"/>
                  </a:solidFill>
                </a:rPr>
                <a:t>, 2019</a:t>
              </a:r>
            </a:p>
            <a:p>
              <a:pPr algn="ctr"/>
              <a:r>
                <a:rPr lang="en-US" dirty="0" smtClean="0">
                  <a:solidFill>
                    <a:srgbClr val="1F497D"/>
                  </a:solidFill>
                </a:rPr>
                <a:t>Tentative</a:t>
              </a:r>
              <a:endParaRPr lang="en-US" dirty="0">
                <a:solidFill>
                  <a:srgbClr val="1F497D"/>
                </a:solidFill>
              </a:endParaRPr>
            </a:p>
          </p:txBody>
        </p:sp>
      </p:grpSp>
      <p:grpSp>
        <p:nvGrpSpPr>
          <p:cNvPr id="10" name="Group 9"/>
          <p:cNvGrpSpPr/>
          <p:nvPr/>
        </p:nvGrpSpPr>
        <p:grpSpPr>
          <a:xfrm>
            <a:off x="3286531" y="1788459"/>
            <a:ext cx="2595282" cy="1735543"/>
            <a:chOff x="3996104" y="1788459"/>
            <a:chExt cx="2595282" cy="1735543"/>
          </a:xfrm>
        </p:grpSpPr>
        <p:sp>
          <p:nvSpPr>
            <p:cNvPr id="22" name="Rectangle 21"/>
            <p:cNvSpPr/>
            <p:nvPr/>
          </p:nvSpPr>
          <p:spPr>
            <a:xfrm>
              <a:off x="3996104" y="1788459"/>
              <a:ext cx="2595282" cy="96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CLOSE APPLICATIONS</a:t>
              </a:r>
              <a:endParaRPr lang="en-US" dirty="0">
                <a:solidFill>
                  <a:prstClr val="white"/>
                </a:solidFill>
              </a:endParaRPr>
            </a:p>
          </p:txBody>
        </p:sp>
        <p:sp>
          <p:nvSpPr>
            <p:cNvPr id="25" name="TextBox 24"/>
            <p:cNvSpPr txBox="1"/>
            <p:nvPr/>
          </p:nvSpPr>
          <p:spPr>
            <a:xfrm>
              <a:off x="4430935" y="2877671"/>
              <a:ext cx="1725620" cy="646331"/>
            </a:xfrm>
            <a:prstGeom prst="rect">
              <a:avLst/>
            </a:prstGeom>
            <a:noFill/>
          </p:spPr>
          <p:txBody>
            <a:bodyPr wrap="square" rtlCol="0">
              <a:spAutoFit/>
            </a:bodyPr>
            <a:lstStyle/>
            <a:p>
              <a:pPr algn="ctr"/>
              <a:r>
                <a:rPr lang="en-US" dirty="0" smtClean="0">
                  <a:solidFill>
                    <a:srgbClr val="1F497D"/>
                  </a:solidFill>
                </a:rPr>
                <a:t>2 weeks from launch</a:t>
              </a:r>
              <a:endParaRPr lang="en-US" dirty="0">
                <a:solidFill>
                  <a:srgbClr val="1F497D"/>
                </a:solidFill>
              </a:endParaRPr>
            </a:p>
          </p:txBody>
        </p:sp>
      </p:grpSp>
      <p:grpSp>
        <p:nvGrpSpPr>
          <p:cNvPr id="11" name="Group 10"/>
          <p:cNvGrpSpPr/>
          <p:nvPr/>
        </p:nvGrpSpPr>
        <p:grpSpPr>
          <a:xfrm>
            <a:off x="6357908" y="1788459"/>
            <a:ext cx="2595282" cy="2024210"/>
            <a:chOff x="7322010" y="1788459"/>
            <a:chExt cx="2595282" cy="2024210"/>
          </a:xfrm>
        </p:grpSpPr>
        <p:sp>
          <p:nvSpPr>
            <p:cNvPr id="23" name="Rectangle 22"/>
            <p:cNvSpPr/>
            <p:nvPr/>
          </p:nvSpPr>
          <p:spPr>
            <a:xfrm>
              <a:off x="7322010" y="1788459"/>
              <a:ext cx="2595282" cy="96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SCREENING</a:t>
              </a:r>
              <a:endParaRPr lang="en-US" dirty="0">
                <a:solidFill>
                  <a:prstClr val="white"/>
                </a:solidFill>
              </a:endParaRPr>
            </a:p>
          </p:txBody>
        </p:sp>
        <p:sp>
          <p:nvSpPr>
            <p:cNvPr id="26" name="TextBox 25"/>
            <p:cNvSpPr txBox="1"/>
            <p:nvPr/>
          </p:nvSpPr>
          <p:spPr>
            <a:xfrm>
              <a:off x="7662711" y="2889339"/>
              <a:ext cx="1725620" cy="923330"/>
            </a:xfrm>
            <a:prstGeom prst="rect">
              <a:avLst/>
            </a:prstGeom>
            <a:noFill/>
          </p:spPr>
          <p:txBody>
            <a:bodyPr wrap="square" rtlCol="0">
              <a:spAutoFit/>
            </a:bodyPr>
            <a:lstStyle/>
            <a:p>
              <a:pPr algn="ctr"/>
              <a:r>
                <a:rPr lang="en-US" dirty="0" smtClean="0">
                  <a:solidFill>
                    <a:srgbClr val="1F497D"/>
                  </a:solidFill>
                </a:rPr>
                <a:t>2 Weeks after applications close</a:t>
              </a:r>
              <a:endParaRPr lang="en-US" dirty="0">
                <a:solidFill>
                  <a:srgbClr val="1F497D"/>
                </a:solidFill>
              </a:endParaRPr>
            </a:p>
          </p:txBody>
        </p:sp>
      </p:grpSp>
      <p:grpSp>
        <p:nvGrpSpPr>
          <p:cNvPr id="28" name="Group 27"/>
          <p:cNvGrpSpPr/>
          <p:nvPr/>
        </p:nvGrpSpPr>
        <p:grpSpPr>
          <a:xfrm>
            <a:off x="9429284" y="1788459"/>
            <a:ext cx="2595282" cy="2024210"/>
            <a:chOff x="6981919" y="3258671"/>
            <a:chExt cx="2595282" cy="2024210"/>
          </a:xfrm>
        </p:grpSpPr>
        <p:sp>
          <p:nvSpPr>
            <p:cNvPr id="24" name="Rectangle 23"/>
            <p:cNvSpPr/>
            <p:nvPr/>
          </p:nvSpPr>
          <p:spPr>
            <a:xfrm>
              <a:off x="6981919" y="3258671"/>
              <a:ext cx="2595282" cy="96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BOOTCAMP</a:t>
              </a:r>
              <a:endParaRPr lang="en-US" dirty="0">
                <a:solidFill>
                  <a:prstClr val="white"/>
                </a:solidFill>
              </a:endParaRPr>
            </a:p>
          </p:txBody>
        </p:sp>
        <p:sp>
          <p:nvSpPr>
            <p:cNvPr id="27" name="TextBox 26"/>
            <p:cNvSpPr txBox="1"/>
            <p:nvPr/>
          </p:nvSpPr>
          <p:spPr>
            <a:xfrm>
              <a:off x="7416750" y="4359551"/>
              <a:ext cx="1725620" cy="923330"/>
            </a:xfrm>
            <a:prstGeom prst="rect">
              <a:avLst/>
            </a:prstGeom>
            <a:noFill/>
          </p:spPr>
          <p:txBody>
            <a:bodyPr wrap="square" rtlCol="0">
              <a:spAutoFit/>
            </a:bodyPr>
            <a:lstStyle/>
            <a:p>
              <a:pPr algn="ctr"/>
              <a:r>
                <a:rPr lang="en-US" dirty="0" smtClean="0">
                  <a:solidFill>
                    <a:srgbClr val="1F497D"/>
                  </a:solidFill>
                </a:rPr>
                <a:t>2 Weeks after </a:t>
              </a:r>
              <a:r>
                <a:rPr lang="en-US" dirty="0" err="1" smtClean="0">
                  <a:solidFill>
                    <a:srgbClr val="1F497D"/>
                  </a:solidFill>
                </a:rPr>
                <a:t>Fintechs</a:t>
              </a:r>
              <a:r>
                <a:rPr lang="en-US" dirty="0" smtClean="0">
                  <a:solidFill>
                    <a:srgbClr val="1F497D"/>
                  </a:solidFill>
                </a:rPr>
                <a:t> are selected </a:t>
              </a:r>
              <a:endParaRPr lang="en-US" dirty="0">
                <a:solidFill>
                  <a:srgbClr val="1F497D"/>
                </a:solidFill>
              </a:endParaRPr>
            </a:p>
          </p:txBody>
        </p:sp>
      </p:grpSp>
      <p:cxnSp>
        <p:nvCxnSpPr>
          <p:cNvPr id="30" name="Straight Arrow Connector 29"/>
          <p:cNvCxnSpPr>
            <a:stCxn id="3" idx="3"/>
            <a:endCxn id="22" idx="1"/>
          </p:cNvCxnSpPr>
          <p:nvPr/>
        </p:nvCxnSpPr>
        <p:spPr>
          <a:xfrm>
            <a:off x="2810436" y="2272553"/>
            <a:ext cx="476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3"/>
            <a:endCxn id="23" idx="1"/>
          </p:cNvCxnSpPr>
          <p:nvPr/>
        </p:nvCxnSpPr>
        <p:spPr>
          <a:xfrm>
            <a:off x="5881813" y="2272553"/>
            <a:ext cx="476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3"/>
            <a:endCxn id="24" idx="1"/>
          </p:cNvCxnSpPr>
          <p:nvPr/>
        </p:nvCxnSpPr>
        <p:spPr>
          <a:xfrm>
            <a:off x="8953190" y="2272553"/>
            <a:ext cx="476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15154" y="3565216"/>
            <a:ext cx="2595282" cy="1248831"/>
          </a:xfrm>
          <a:prstGeom prst="rect">
            <a:avLst/>
          </a:prstGeom>
          <a:solidFill>
            <a:srgbClr val="EAF2FA"/>
          </a:solidFill>
          <a:ln w="12700">
            <a:solidFill>
              <a:schemeClr val="accent3">
                <a:alpha val="9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err="1" smtClean="0">
                <a:solidFill>
                  <a:srgbClr val="1F497D"/>
                </a:solidFill>
              </a:rPr>
              <a:t>Finalise</a:t>
            </a:r>
            <a:r>
              <a:rPr lang="en-US" sz="1600" dirty="0" smtClean="0">
                <a:solidFill>
                  <a:srgbClr val="1F497D"/>
                </a:solidFill>
              </a:rPr>
              <a:t> Themes and Use Cases along with business</a:t>
            </a:r>
          </a:p>
          <a:p>
            <a:pPr marL="285750" indent="-285750">
              <a:buFont typeface="Arial" panose="020B0604020202020204" pitchFamily="34" charset="0"/>
              <a:buChar char="•"/>
            </a:pPr>
            <a:r>
              <a:rPr lang="en-US" sz="1600" dirty="0" smtClean="0">
                <a:solidFill>
                  <a:srgbClr val="1F497D"/>
                </a:solidFill>
              </a:rPr>
              <a:t>Open applications</a:t>
            </a:r>
          </a:p>
        </p:txBody>
      </p:sp>
      <p:sp>
        <p:nvSpPr>
          <p:cNvPr id="20" name="TextBox 19"/>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235497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Microsite Homepage</a:t>
            </a:r>
            <a:endParaRPr lang="en-US" dirty="0"/>
          </a:p>
        </p:txBody>
      </p:sp>
      <p:pic>
        <p:nvPicPr>
          <p:cNvPr id="4" name="Picture 3"/>
          <p:cNvPicPr>
            <a:picLocks noChangeAspect="1"/>
          </p:cNvPicPr>
          <p:nvPr/>
        </p:nvPicPr>
        <p:blipFill>
          <a:blip r:embed="rId2"/>
          <a:stretch>
            <a:fillRect/>
          </a:stretch>
        </p:blipFill>
        <p:spPr>
          <a:xfrm>
            <a:off x="821819" y="809300"/>
            <a:ext cx="10637575" cy="5161194"/>
          </a:xfrm>
          <a:prstGeom prst="rect">
            <a:avLst/>
          </a:prstGeom>
        </p:spPr>
      </p:pic>
      <p:sp>
        <p:nvSpPr>
          <p:cNvPr id="20" name="Footer Placeholder 2"/>
          <p:cNvSpPr>
            <a:spLocks noGrp="1"/>
          </p:cNvSpPr>
          <p:nvPr>
            <p:ph type="ftr" sz="quarter" idx="3"/>
          </p:nvPr>
        </p:nvSpPr>
        <p:spPr>
          <a:xfrm>
            <a:off x="963043" y="6502381"/>
            <a:ext cx="11088624" cy="315278"/>
          </a:xfrm>
        </p:spPr>
        <p:txBody>
          <a:bodyPr/>
          <a:lstStyle/>
          <a:p>
            <a:pPr defTabSz="1218988"/>
            <a:r>
              <a:rPr dirty="0" smtClean="0"/>
              <a:t>Link: </a:t>
            </a:r>
            <a:r>
              <a:rPr lang="en-US" dirty="0"/>
              <a:t>http://ldt.tlcphp.com/findirect/</a:t>
            </a:r>
            <a:endParaRPr dirty="0"/>
          </a:p>
          <a:p>
            <a:pPr defTabSz="1218988"/>
            <a:endParaRPr dirty="0"/>
          </a:p>
          <a:p>
            <a:pPr defTabSz="1218988"/>
            <a:endParaRPr dirty="0"/>
          </a:p>
        </p:txBody>
      </p:sp>
      <p:sp>
        <p:nvSpPr>
          <p:cNvPr id="5" name="TextBox 4"/>
          <p:cNvSpPr txBox="1"/>
          <p:nvPr/>
        </p:nvSpPr>
        <p:spPr>
          <a:xfrm>
            <a:off x="10200370" y="6480361"/>
            <a:ext cx="1415603" cy="369332"/>
          </a:xfrm>
          <a:prstGeom prst="rect">
            <a:avLst/>
          </a:prstGeom>
          <a:noFill/>
        </p:spPr>
        <p:txBody>
          <a:bodyPr wrap="square" rtlCol="0">
            <a:spAutoFit/>
          </a:bodyPr>
          <a:lstStyle/>
          <a:p>
            <a:r>
              <a:rPr lang="en-US" dirty="0" smtClean="0">
                <a:hlinkClick r:id="rId3" action="ppaction://hlinksldjump"/>
              </a:rPr>
              <a:t>Hyperlink</a:t>
            </a:r>
            <a:endParaRPr lang="en-US" dirty="0"/>
          </a:p>
        </p:txBody>
      </p:sp>
    </p:spTree>
    <p:extLst>
      <p:ext uri="{BB962C8B-B14F-4D97-AF65-F5344CB8AC3E}">
        <p14:creationId xmlns:p14="http://schemas.microsoft.com/office/powerpoint/2010/main" val="38461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Sample Themes</a:t>
            </a:r>
            <a:endParaRPr lang="en-US" dirty="0"/>
          </a:p>
        </p:txBody>
      </p:sp>
      <p:sp>
        <p:nvSpPr>
          <p:cNvPr id="6" name="Text Placeholder 5"/>
          <p:cNvSpPr>
            <a:spLocks noGrp="1"/>
          </p:cNvSpPr>
          <p:nvPr>
            <p:ph type="body" sz="quarter" idx="17"/>
          </p:nvPr>
        </p:nvSpPr>
        <p:spPr>
          <a:xfrm>
            <a:off x="203258" y="990605"/>
            <a:ext cx="5552084" cy="4800596"/>
          </a:xfrm>
        </p:spPr>
        <p:txBody>
          <a:bodyPr/>
          <a:lstStyle/>
          <a:p>
            <a:pPr marL="0" indent="0">
              <a:buNone/>
            </a:pPr>
            <a:r>
              <a:rPr lang="en-US" sz="1800" b="1" u="sng" dirty="0" smtClean="0"/>
              <a:t>Aditya Birla </a:t>
            </a:r>
            <a:r>
              <a:rPr lang="en-US" sz="1800" b="1" u="sng" dirty="0" err="1" smtClean="0"/>
              <a:t>Bizlabs</a:t>
            </a:r>
            <a:r>
              <a:rPr lang="en-US" sz="1800" b="1" u="sng" dirty="0" smtClean="0"/>
              <a:t>:</a:t>
            </a:r>
          </a:p>
          <a:p>
            <a:pPr marL="0" indent="0">
              <a:buNone/>
            </a:pPr>
            <a:r>
              <a:rPr lang="en-US" sz="1600" b="1" dirty="0" err="1">
                <a:solidFill>
                  <a:schemeClr val="accent2"/>
                </a:solidFill>
              </a:rPr>
              <a:t>InsureTech</a:t>
            </a:r>
            <a:r>
              <a:rPr lang="en-US" sz="1600" b="1" dirty="0">
                <a:solidFill>
                  <a:schemeClr val="accent2"/>
                </a:solidFill>
              </a:rPr>
              <a:t> : </a:t>
            </a:r>
          </a:p>
          <a:p>
            <a:r>
              <a:rPr lang="en-US" sz="1600" dirty="0" smtClean="0"/>
              <a:t>Solutions </a:t>
            </a:r>
            <a:r>
              <a:rPr lang="en-US" sz="1600" dirty="0"/>
              <a:t>that engage with customers to improve their health outcome e.g. smart monitoring of diseases and lifestyle issues, incentivizes healthy lifestyle, offers access to wellness providers</a:t>
            </a:r>
            <a:r>
              <a:rPr lang="en-US" sz="1600" dirty="0" smtClean="0"/>
              <a:t>.</a:t>
            </a:r>
          </a:p>
          <a:p>
            <a:pPr marL="0" indent="0">
              <a:buNone/>
            </a:pPr>
            <a:r>
              <a:rPr lang="en-US" sz="1600" b="1" dirty="0" smtClean="0">
                <a:solidFill>
                  <a:schemeClr val="accent2"/>
                </a:solidFill>
              </a:rPr>
              <a:t>Lending Tech : </a:t>
            </a:r>
          </a:p>
          <a:p>
            <a:r>
              <a:rPr lang="en-US" sz="1600" dirty="0" smtClean="0"/>
              <a:t>Scalable </a:t>
            </a:r>
            <a:r>
              <a:rPr lang="en-US" sz="1600" dirty="0"/>
              <a:t>segment specific digital lending solutions: e.g. supply chain finance solutions enabling on-boarding of corporate/SME anchors and their supply chain partners, real-time underwriting and monitoring</a:t>
            </a:r>
            <a:r>
              <a:rPr lang="en-US" sz="1600" dirty="0" smtClean="0"/>
              <a:t>.</a:t>
            </a:r>
          </a:p>
          <a:p>
            <a:pPr marL="0" indent="0">
              <a:buNone/>
            </a:pPr>
            <a:r>
              <a:rPr lang="en-US" sz="1600" b="1" dirty="0" smtClean="0">
                <a:solidFill>
                  <a:schemeClr val="accent2"/>
                </a:solidFill>
              </a:rPr>
              <a:t>Employee Tech:</a:t>
            </a:r>
          </a:p>
          <a:p>
            <a:r>
              <a:rPr lang="en-US" sz="1600" dirty="0"/>
              <a:t>AI based solutions that offer 'Recruitment tech' to enhance hiring effectiveness and talent retention using </a:t>
            </a:r>
            <a:r>
              <a:rPr lang="en-US" sz="1600" dirty="0" err="1"/>
              <a:t>behavioural</a:t>
            </a:r>
            <a:r>
              <a:rPr lang="en-US" sz="1600" dirty="0"/>
              <a:t> assessment, success prediction, etc</a:t>
            </a:r>
            <a:r>
              <a:rPr lang="en-US" sz="1600" dirty="0" smtClean="0"/>
              <a:t>.</a:t>
            </a:r>
          </a:p>
          <a:p>
            <a:r>
              <a:rPr lang="en-US" sz="1600" dirty="0"/>
              <a:t>AI based solutions that offer engagement analytics to predict attrition and performance potential via sentiment analysis, performance patterns, leave trends, etc.</a:t>
            </a:r>
            <a:endParaRPr lang="en-US" sz="1600" b="1" dirty="0" smtClean="0">
              <a:solidFill>
                <a:schemeClr val="accent2"/>
              </a:solidFill>
            </a:endParaRPr>
          </a:p>
          <a:p>
            <a:pPr marL="357141" indent="-357141"/>
            <a:endParaRPr lang="en-US" sz="2000"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9" name="Text Placeholder 5"/>
          <p:cNvSpPr>
            <a:spLocks noGrp="1"/>
          </p:cNvSpPr>
          <p:nvPr>
            <p:ph type="body" sz="quarter" idx="17"/>
          </p:nvPr>
        </p:nvSpPr>
        <p:spPr>
          <a:xfrm>
            <a:off x="6338218" y="990605"/>
            <a:ext cx="5552084" cy="5410202"/>
          </a:xfrm>
        </p:spPr>
        <p:txBody>
          <a:bodyPr/>
          <a:lstStyle/>
          <a:p>
            <a:pPr marL="0" indent="0">
              <a:buNone/>
            </a:pPr>
            <a:r>
              <a:rPr lang="en-US" sz="1800" b="1" u="sng" dirty="0" smtClean="0"/>
              <a:t>Yes Bank </a:t>
            </a:r>
            <a:r>
              <a:rPr lang="en-US" sz="1800" b="1" u="sng" dirty="0" err="1" smtClean="0"/>
              <a:t>Fintech</a:t>
            </a:r>
            <a:r>
              <a:rPr lang="en-US" sz="1800" b="1" u="sng" dirty="0" smtClean="0"/>
              <a:t> Accelerator</a:t>
            </a:r>
            <a:r>
              <a:rPr lang="en-US" sz="1800" dirty="0" smtClean="0"/>
              <a:t>:</a:t>
            </a:r>
          </a:p>
          <a:p>
            <a:pPr marL="0" indent="0">
              <a:buNone/>
            </a:pPr>
            <a:r>
              <a:rPr lang="en-US" sz="1800" b="1" dirty="0" smtClean="0">
                <a:solidFill>
                  <a:schemeClr val="accent2"/>
                </a:solidFill>
              </a:rPr>
              <a:t>Digital Payments :</a:t>
            </a:r>
            <a:endParaRPr lang="en-US" sz="1800" dirty="0" smtClean="0"/>
          </a:p>
          <a:p>
            <a:r>
              <a:rPr lang="en-IN" sz="1600" dirty="0"/>
              <a:t>Instant Cross-border Remittance Solutions [FEMA Compliant] </a:t>
            </a:r>
            <a:endParaRPr lang="en-IN" sz="1600" dirty="0" smtClean="0"/>
          </a:p>
          <a:p>
            <a:r>
              <a:rPr lang="en-IN" sz="1600" dirty="0"/>
              <a:t>P2P Payments </a:t>
            </a:r>
            <a:endParaRPr lang="en-IN" sz="1600" dirty="0" smtClean="0"/>
          </a:p>
          <a:p>
            <a:pPr marL="0" indent="0">
              <a:buNone/>
            </a:pPr>
            <a:r>
              <a:rPr lang="en-US" sz="1800" b="1" dirty="0" err="1">
                <a:solidFill>
                  <a:schemeClr val="accent2"/>
                </a:solidFill>
              </a:rPr>
              <a:t>Cybersecurity</a:t>
            </a:r>
            <a:r>
              <a:rPr lang="en-US" sz="1800" b="1" dirty="0" smtClean="0">
                <a:solidFill>
                  <a:schemeClr val="accent2"/>
                </a:solidFill>
              </a:rPr>
              <a:t>:</a:t>
            </a:r>
            <a:endParaRPr lang="en-IN" sz="1600" dirty="0" smtClean="0"/>
          </a:p>
          <a:p>
            <a:r>
              <a:rPr lang="en-IN" sz="1600" dirty="0"/>
              <a:t>Fraud Risk Monitoring and </a:t>
            </a:r>
            <a:r>
              <a:rPr lang="en-IN" sz="1600" dirty="0" smtClean="0"/>
              <a:t>Prevention</a:t>
            </a:r>
          </a:p>
          <a:p>
            <a:r>
              <a:rPr lang="en-US" sz="1600" dirty="0" smtClean="0"/>
              <a:t>Use </a:t>
            </a:r>
            <a:r>
              <a:rPr lang="en-US" sz="1600" dirty="0" err="1" smtClean="0"/>
              <a:t>gamification</a:t>
            </a:r>
            <a:r>
              <a:rPr lang="en-US" sz="1600" dirty="0" smtClean="0"/>
              <a:t> (leaderboards, live feed, daily winners etc.) to make the experience even more fun and engaging</a:t>
            </a:r>
          </a:p>
          <a:p>
            <a:pPr marL="0" indent="0">
              <a:buNone/>
            </a:pPr>
            <a:r>
              <a:rPr lang="en-US" sz="1800" b="1" dirty="0" smtClean="0">
                <a:solidFill>
                  <a:schemeClr val="accent2"/>
                </a:solidFill>
              </a:rPr>
              <a:t>Big Data and Analytics:</a:t>
            </a:r>
          </a:p>
          <a:p>
            <a:r>
              <a:rPr lang="en-IN" sz="1600" dirty="0"/>
              <a:t>Voice to Text </a:t>
            </a:r>
            <a:r>
              <a:rPr lang="en-IN" sz="1600" dirty="0" smtClean="0"/>
              <a:t>Solutions</a:t>
            </a:r>
          </a:p>
          <a:p>
            <a:r>
              <a:rPr lang="en-IN" sz="1600" dirty="0"/>
              <a:t>Risk Monitoring/Credit Portfolio </a:t>
            </a:r>
            <a:r>
              <a:rPr lang="en-IN" sz="1600" dirty="0" smtClean="0"/>
              <a:t>Analytics</a:t>
            </a:r>
          </a:p>
          <a:p>
            <a:r>
              <a:rPr lang="en-IN" sz="1600" dirty="0"/>
              <a:t>Reporting Solutions with Smart UI/ </a:t>
            </a:r>
            <a:r>
              <a:rPr lang="en-IN" sz="1600" dirty="0" smtClean="0"/>
              <a:t>UX</a:t>
            </a:r>
          </a:p>
          <a:p>
            <a:pPr marL="0" indent="0">
              <a:buNone/>
            </a:pPr>
            <a:r>
              <a:rPr lang="en-IN" sz="1600" b="1" dirty="0" smtClean="0">
                <a:solidFill>
                  <a:schemeClr val="accent2"/>
                </a:solidFill>
              </a:rPr>
              <a:t>Wealth Tech and Invest Tech</a:t>
            </a:r>
          </a:p>
          <a:p>
            <a:r>
              <a:rPr lang="en-IN" sz="1600" dirty="0" err="1"/>
              <a:t>Robo</a:t>
            </a:r>
            <a:r>
              <a:rPr lang="en-IN" sz="1600" dirty="0"/>
              <a:t> Advisory </a:t>
            </a:r>
            <a:r>
              <a:rPr lang="en-IN" sz="1600" dirty="0" smtClean="0"/>
              <a:t>Platform</a:t>
            </a:r>
          </a:p>
          <a:p>
            <a:r>
              <a:rPr lang="en-IN" sz="1600" dirty="0"/>
              <a:t>Multi-channel Customer Engagement [</a:t>
            </a:r>
            <a:r>
              <a:rPr lang="en-IN" sz="1600" dirty="0" err="1"/>
              <a:t>Onboarding</a:t>
            </a:r>
            <a:r>
              <a:rPr lang="en-IN" sz="1600" dirty="0"/>
              <a:t>, Order management, Reporting etc.]</a:t>
            </a:r>
            <a:endParaRPr lang="en-US" sz="1600" b="1" dirty="0" smtClean="0">
              <a:solidFill>
                <a:schemeClr val="accent2"/>
              </a:solidFill>
            </a:endParaRPr>
          </a:p>
          <a:p>
            <a:pPr marL="357141" indent="-357141"/>
            <a:endParaRPr lang="en-US" dirty="0"/>
          </a:p>
        </p:txBody>
      </p:sp>
      <p:sp>
        <p:nvSpPr>
          <p:cNvPr id="8" name="TextBox 7"/>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452775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1"/>
          <p:cNvSpPr>
            <a:spLocks noGrp="1"/>
          </p:cNvSpPr>
          <p:nvPr>
            <p:ph type="body" sz="quarter" idx="12"/>
          </p:nvPr>
        </p:nvSpPr>
        <p:spPr bwMode="auto">
          <a:xfrm>
            <a:off x="120651" y="68263"/>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en-US" smtClean="0"/>
              <a:t>Ideas Already Identified - 1</a:t>
            </a:r>
            <a:endParaRPr lang="en-IN" altLang="en-US" smtClean="0"/>
          </a:p>
        </p:txBody>
      </p:sp>
      <p:sp>
        <p:nvSpPr>
          <p:cNvPr id="19459"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87226A-5931-4D90-9D11-1FD2626A184D}" type="slidenum">
              <a:rPr lang="en-US" altLang="en-US" smtClean="0"/>
              <a:pPr/>
              <a:t>3</a:t>
            </a:fld>
            <a:endParaRPr lang="en-US" altLang="en-US" smtClean="0"/>
          </a:p>
        </p:txBody>
      </p:sp>
      <p:sp>
        <p:nvSpPr>
          <p:cNvPr id="9" name="Rounded Rectangle 8"/>
          <p:cNvSpPr/>
          <p:nvPr/>
        </p:nvSpPr>
        <p:spPr>
          <a:xfrm>
            <a:off x="204788" y="873126"/>
            <a:ext cx="5399088" cy="55419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fontAlgn="base">
              <a:spcBef>
                <a:spcPct val="0"/>
              </a:spcBef>
              <a:spcAft>
                <a:spcPct val="0"/>
              </a:spcAft>
              <a:defRPr/>
            </a:pPr>
            <a:r>
              <a:rPr lang="en-US" sz="2000" b="1" u="sng" dirty="0">
                <a:solidFill>
                  <a:srgbClr val="002060"/>
                </a:solidFill>
              </a:rPr>
              <a:t>Cross-Sell &amp; Up-Sell Strategy</a:t>
            </a:r>
          </a:p>
        </p:txBody>
      </p:sp>
      <p:sp>
        <p:nvSpPr>
          <p:cNvPr id="10" name="Rounded Rectangle 9"/>
          <p:cNvSpPr/>
          <p:nvPr/>
        </p:nvSpPr>
        <p:spPr>
          <a:xfrm>
            <a:off x="6186488" y="817563"/>
            <a:ext cx="5607050" cy="5541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fontAlgn="base">
              <a:spcBef>
                <a:spcPct val="0"/>
              </a:spcBef>
              <a:spcAft>
                <a:spcPct val="0"/>
              </a:spcAft>
              <a:defRPr/>
            </a:pPr>
            <a:r>
              <a:rPr lang="en-US" sz="2000" b="1" u="sng" dirty="0">
                <a:solidFill>
                  <a:srgbClr val="002060"/>
                </a:solidFill>
              </a:rPr>
              <a:t>Goal &amp; Solutions Based Advisory Automation for Insurance Products</a:t>
            </a:r>
          </a:p>
        </p:txBody>
      </p:sp>
      <p:sp>
        <p:nvSpPr>
          <p:cNvPr id="12" name="Text Placeholder 3"/>
          <p:cNvSpPr>
            <a:spLocks noGrp="1"/>
          </p:cNvSpPr>
          <p:nvPr>
            <p:ph type="body" sz="quarter" idx="17"/>
          </p:nvPr>
        </p:nvSpPr>
        <p:spPr>
          <a:xfrm>
            <a:off x="381002" y="1676401"/>
            <a:ext cx="5375275" cy="4532313"/>
          </a:xfrm>
        </p:spPr>
        <p:txBody>
          <a:bodyPr/>
          <a:lstStyle/>
          <a:p>
            <a:pPr eaLnBrk="1" hangingPunct="1">
              <a:defRPr/>
            </a:pPr>
            <a:r>
              <a:rPr lang="en-US" sz="1800" dirty="0"/>
              <a:t>Working with Hyderabad based FinTech: Habitual.AI - 3LOQ Labs</a:t>
            </a:r>
          </a:p>
          <a:p>
            <a:pPr eaLnBrk="1" hangingPunct="1">
              <a:defRPr/>
            </a:pPr>
            <a:r>
              <a:rPr lang="en-US" sz="1800" u="sng" dirty="0"/>
              <a:t>Capability</a:t>
            </a:r>
            <a:r>
              <a:rPr lang="en-US" sz="1800" dirty="0"/>
              <a:t>:</a:t>
            </a:r>
          </a:p>
          <a:p>
            <a:pPr lvl="1" eaLnBrk="1" hangingPunct="1">
              <a:defRPr/>
            </a:pPr>
            <a:r>
              <a:rPr lang="en-US" sz="1600" dirty="0"/>
              <a:t>Devising a Big Data system for analyzing customers transactional data across all products to come up with personalized Product/Feature recommendations &amp; deliver those to the customers with an Omni-channel approach</a:t>
            </a:r>
          </a:p>
          <a:p>
            <a:pPr lvl="1" eaLnBrk="1" hangingPunct="1">
              <a:defRPr/>
            </a:pPr>
            <a:r>
              <a:rPr lang="en-US" sz="1600" dirty="0"/>
              <a:t>Aim to drive Cross Sell, Up Sell, increase customer engagement, improve retention &amp; loyalty.</a:t>
            </a:r>
          </a:p>
          <a:p>
            <a:pPr eaLnBrk="1" hangingPunct="1">
              <a:defRPr/>
            </a:pPr>
            <a:r>
              <a:rPr lang="en-US" sz="1800" u="sng" dirty="0"/>
              <a:t>Timeline:</a:t>
            </a:r>
          </a:p>
          <a:p>
            <a:pPr lvl="1" eaLnBrk="1" hangingPunct="1">
              <a:defRPr/>
            </a:pPr>
            <a:r>
              <a:rPr lang="en-US" sz="1600" dirty="0"/>
              <a:t>1</a:t>
            </a:r>
            <a:r>
              <a:rPr lang="en-US" sz="1600" baseline="30000" dirty="0"/>
              <a:t>st</a:t>
            </a:r>
            <a:r>
              <a:rPr lang="en-US" sz="1600" dirty="0"/>
              <a:t> Set of Recommendation complete by 23</a:t>
            </a:r>
            <a:r>
              <a:rPr lang="en-US" sz="1600" baseline="30000" dirty="0"/>
              <a:t>rd</a:t>
            </a:r>
            <a:r>
              <a:rPr lang="en-US" sz="1600" dirty="0"/>
              <a:t> July.</a:t>
            </a:r>
          </a:p>
          <a:p>
            <a:pPr lvl="1" eaLnBrk="1" hangingPunct="1">
              <a:defRPr/>
            </a:pPr>
            <a:r>
              <a:rPr lang="en-US" sz="1600" dirty="0"/>
              <a:t>Expected to complete the POC by 15</a:t>
            </a:r>
            <a:r>
              <a:rPr lang="en-US" sz="1600" baseline="30000" dirty="0"/>
              <a:t>th</a:t>
            </a:r>
            <a:r>
              <a:rPr lang="en-US" sz="1600" dirty="0"/>
              <a:t> August, 2019</a:t>
            </a:r>
            <a:endParaRPr lang="en-IN" sz="1600" dirty="0"/>
          </a:p>
        </p:txBody>
      </p:sp>
      <p:sp>
        <p:nvSpPr>
          <p:cNvPr id="13" name="Text Placeholder 3"/>
          <p:cNvSpPr>
            <a:spLocks noGrp="1"/>
          </p:cNvSpPr>
          <p:nvPr>
            <p:ph type="body" sz="quarter" idx="17"/>
          </p:nvPr>
        </p:nvSpPr>
        <p:spPr>
          <a:xfrm>
            <a:off x="6172201" y="2078038"/>
            <a:ext cx="5607050" cy="4246562"/>
          </a:xfrm>
        </p:spPr>
        <p:txBody>
          <a:bodyPr/>
          <a:lstStyle/>
          <a:p>
            <a:pPr eaLnBrk="1" hangingPunct="1">
              <a:defRPr/>
            </a:pPr>
            <a:r>
              <a:rPr lang="en-US" sz="1800" dirty="0"/>
              <a:t>Working with Nvest Solutions</a:t>
            </a:r>
          </a:p>
          <a:p>
            <a:pPr eaLnBrk="1" hangingPunct="1">
              <a:defRPr/>
            </a:pPr>
            <a:r>
              <a:rPr lang="en-US" sz="1800" u="sng" dirty="0"/>
              <a:t>Capability</a:t>
            </a:r>
            <a:r>
              <a:rPr lang="en-US" sz="1800" dirty="0"/>
              <a:t>:</a:t>
            </a:r>
          </a:p>
          <a:p>
            <a:pPr lvl="1" eaLnBrk="1" hangingPunct="1">
              <a:defRPr/>
            </a:pPr>
            <a:r>
              <a:rPr lang="en-US" sz="1600" dirty="0"/>
              <a:t>Develop modules for Goal &amp; Solutions based advisory of Investment Products to start with Insurance products – Life, Health, Others</a:t>
            </a:r>
          </a:p>
          <a:p>
            <a:pPr lvl="1" eaLnBrk="1" hangingPunct="1">
              <a:defRPr/>
            </a:pPr>
            <a:r>
              <a:rPr lang="en-US" sz="1600" dirty="0"/>
              <a:t>Drive Insurance product distribution by end to end advisory solution for generating Quotations &amp; performing transactions with Principals directly</a:t>
            </a:r>
          </a:p>
          <a:p>
            <a:pPr eaLnBrk="1" hangingPunct="1">
              <a:defRPr/>
            </a:pPr>
            <a:r>
              <a:rPr lang="en-US" sz="1800" u="sng" dirty="0"/>
              <a:t>Timeline:</a:t>
            </a:r>
          </a:p>
          <a:p>
            <a:pPr lvl="1" eaLnBrk="1" hangingPunct="1">
              <a:defRPr/>
            </a:pPr>
            <a:r>
              <a:rPr lang="en-US" sz="1600" dirty="0"/>
              <a:t>Development is Progress </a:t>
            </a:r>
          </a:p>
          <a:p>
            <a:pPr lvl="1" eaLnBrk="1" hangingPunct="1">
              <a:defRPr/>
            </a:pPr>
            <a:r>
              <a:rPr lang="en-US" sz="1600" dirty="0"/>
              <a:t>Expected to complete the testing by 15</a:t>
            </a:r>
            <a:r>
              <a:rPr lang="en-US" sz="1600" baseline="30000" dirty="0"/>
              <a:t>th</a:t>
            </a:r>
            <a:r>
              <a:rPr lang="en-US" sz="1600" dirty="0"/>
              <a:t> September, 2019</a:t>
            </a:r>
            <a:endParaRPr lang="en-IN" sz="1600" dirty="0"/>
          </a:p>
        </p:txBody>
      </p:sp>
    </p:spTree>
    <p:extLst>
      <p:ext uri="{BB962C8B-B14F-4D97-AF65-F5344CB8AC3E}">
        <p14:creationId xmlns:p14="http://schemas.microsoft.com/office/powerpoint/2010/main" val="4268007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3BE33A7-F939-4B46-93B1-D9028019CEDE}"/>
              </a:ext>
            </a:extLst>
          </p:cNvPr>
          <p:cNvSpPr/>
          <p:nvPr/>
        </p:nvSpPr>
        <p:spPr>
          <a:xfrm>
            <a:off x="0" y="2859156"/>
            <a:ext cx="12192000" cy="1139688"/>
          </a:xfrm>
          <a:prstGeom prst="rect">
            <a:avLst/>
          </a:prstGeom>
          <a:solidFill>
            <a:srgbClr val="F7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Industry Benchmarking: Indian and Global Peers</a:t>
            </a:r>
          </a:p>
        </p:txBody>
      </p:sp>
      <p:sp>
        <p:nvSpPr>
          <p:cNvPr id="3" name="TextBox 2"/>
          <p:cNvSpPr txBox="1"/>
          <p:nvPr/>
        </p:nvSpPr>
        <p:spPr>
          <a:xfrm>
            <a:off x="10200370" y="6480361"/>
            <a:ext cx="1415603"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2863057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Digital Onboarding</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2755690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t>Objectives – Digital Onboarding</a:t>
            </a:r>
            <a:endParaRPr lang="en-IN" altLang="en-US" dirty="0" smtClean="0"/>
          </a:p>
        </p:txBody>
      </p:sp>
      <p:sp>
        <p:nvSpPr>
          <p:cNvPr id="4" name="Text Placeholder 3"/>
          <p:cNvSpPr>
            <a:spLocks noGrp="1"/>
          </p:cNvSpPr>
          <p:nvPr>
            <p:ph type="body" sz="quarter" idx="17"/>
          </p:nvPr>
        </p:nvSpPr>
        <p:spPr>
          <a:xfrm>
            <a:off x="204788" y="1143000"/>
            <a:ext cx="11684000" cy="2689412"/>
          </a:xfrm>
        </p:spPr>
        <p:txBody>
          <a:bodyPr/>
          <a:lstStyle/>
          <a:p>
            <a:pPr>
              <a:defRPr/>
            </a:pPr>
            <a:r>
              <a:rPr lang="en-US" dirty="0"/>
              <a:t>100% digital onboarding experience to prospective clients</a:t>
            </a:r>
          </a:p>
          <a:p>
            <a:pPr>
              <a:defRPr/>
            </a:pPr>
            <a:r>
              <a:rPr lang="en-US" dirty="0"/>
              <a:t>Reaching out to clients who are as of now out of our reach : Millennial, Tier 3 &amp; 4 cities, Rural</a:t>
            </a:r>
          </a:p>
          <a:p>
            <a:pPr>
              <a:defRPr/>
            </a:pPr>
            <a:r>
              <a:rPr lang="en-US" dirty="0"/>
              <a:t>Target increasing monthly New Client Acquisition manifolds from the current 30-35k per month. </a:t>
            </a:r>
          </a:p>
          <a:p>
            <a:pPr>
              <a:defRPr/>
            </a:pPr>
            <a:r>
              <a:rPr lang="en-US" dirty="0"/>
              <a:t>Reducing the Cost of Acquisition (Use of digital channel)</a:t>
            </a:r>
            <a:endParaRPr lang="en-US" dirty="0" smtClean="0"/>
          </a:p>
        </p:txBody>
      </p:sp>
      <p:sp>
        <p:nvSpPr>
          <p:cNvPr id="30724"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607D3E-6EBF-4FA2-8CC0-410AAE04768F}" type="slidenum">
              <a:rPr lang="en-US" altLang="en-US" smtClean="0"/>
              <a:pPr/>
              <a:t>32</a:t>
            </a:fld>
            <a:endParaRPr lang="en-US" altLang="en-US" smtClean="0"/>
          </a:p>
        </p:txBody>
      </p:sp>
    </p:spTree>
    <p:extLst>
      <p:ext uri="{BB962C8B-B14F-4D97-AF65-F5344CB8AC3E}">
        <p14:creationId xmlns:p14="http://schemas.microsoft.com/office/powerpoint/2010/main" val="3877807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defTabSz="914011">
              <a:defRPr/>
            </a:pPr>
            <a:fld id="{050E451D-5525-4539-B07D-AF98FB2E324F}" type="slidenum">
              <a:rPr lang="en-US">
                <a:solidFill>
                  <a:srgbClr val="1F497D"/>
                </a:solidFill>
              </a:rPr>
              <a:pPr defTabSz="914011">
                <a:defRPr/>
              </a:pPr>
              <a:t>33</a:t>
            </a:fld>
            <a:endParaRPr lang="en-US" dirty="0">
              <a:solidFill>
                <a:srgbClr val="1F497D"/>
              </a:solidFill>
            </a:endParaRPr>
          </a:p>
        </p:txBody>
      </p:sp>
      <p:sp>
        <p:nvSpPr>
          <p:cNvPr id="17" name="Text Placeholder 1"/>
          <p:cNvSpPr>
            <a:spLocks noGrp="1"/>
          </p:cNvSpPr>
          <p:nvPr>
            <p:ph type="body" sz="quarter" idx="12"/>
          </p:nvPr>
        </p:nvSpPr>
        <p:spPr>
          <a:xfrm>
            <a:off x="76200" y="76201"/>
            <a:ext cx="11963400" cy="601129"/>
          </a:xfrm>
        </p:spPr>
        <p:txBody>
          <a:bodyPr/>
          <a:lstStyle/>
          <a:p>
            <a:r>
              <a:rPr lang="en-US" dirty="0" smtClean="0"/>
              <a:t>Account Opening Flow </a:t>
            </a:r>
            <a:r>
              <a:rPr lang="en-US" i="1" dirty="0" smtClean="0">
                <a:solidFill>
                  <a:schemeClr val="accent3">
                    <a:lumMod val="60000"/>
                    <a:lumOff val="40000"/>
                  </a:schemeClr>
                </a:solidFill>
              </a:rPr>
              <a:t>(Trading in 30 Minutes)</a:t>
            </a:r>
            <a:endParaRPr lang="en-US" i="1" dirty="0">
              <a:solidFill>
                <a:schemeClr val="accent3">
                  <a:lumMod val="60000"/>
                  <a:lumOff val="40000"/>
                </a:schemeClr>
              </a:solidFill>
            </a:endParaRPr>
          </a:p>
        </p:txBody>
      </p:sp>
      <p:sp>
        <p:nvSpPr>
          <p:cNvPr id="19" name="Rectangle 18"/>
          <p:cNvSpPr/>
          <p:nvPr/>
        </p:nvSpPr>
        <p:spPr>
          <a:xfrm>
            <a:off x="10285870" y="2919626"/>
            <a:ext cx="1825426" cy="3023975"/>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Fill in personal  Details and accept FATCA :</a:t>
            </a:r>
          </a:p>
          <a:p>
            <a:pPr marL="285750" indent="-285750">
              <a:buFont typeface="Arial" panose="020B0604020202020204" pitchFamily="34" charset="0"/>
              <a:buChar char="•"/>
            </a:pPr>
            <a:r>
              <a:rPr lang="en-US" sz="1600" dirty="0"/>
              <a:t>Address</a:t>
            </a:r>
          </a:p>
          <a:p>
            <a:pPr marL="285750" indent="-285750">
              <a:buFont typeface="Arial" panose="020B0604020202020204" pitchFamily="34" charset="0"/>
              <a:buChar char="•"/>
            </a:pPr>
            <a:r>
              <a:rPr lang="en-US" sz="1600" dirty="0"/>
              <a:t>E mail</a:t>
            </a:r>
          </a:p>
          <a:p>
            <a:pPr marL="285750" indent="-285750">
              <a:buFont typeface="Arial" panose="020B0604020202020204" pitchFamily="34" charset="0"/>
              <a:buChar char="•"/>
            </a:pPr>
            <a:r>
              <a:rPr lang="en-US" sz="1600" dirty="0"/>
              <a:t>Gender</a:t>
            </a:r>
          </a:p>
          <a:p>
            <a:pPr marL="285750" indent="-285750">
              <a:buFont typeface="Arial" panose="020B0604020202020204" pitchFamily="34" charset="0"/>
              <a:buChar char="•"/>
            </a:pPr>
            <a:r>
              <a:rPr lang="en-US" sz="1600" dirty="0"/>
              <a:t>Annual Income</a:t>
            </a:r>
          </a:p>
          <a:p>
            <a:pPr marL="285750" indent="-285750">
              <a:buFont typeface="Arial" panose="020B0604020202020204" pitchFamily="34" charset="0"/>
              <a:buChar char="•"/>
            </a:pPr>
            <a:r>
              <a:rPr lang="en-US" sz="1600" dirty="0"/>
              <a:t>Father’s name</a:t>
            </a:r>
          </a:p>
          <a:p>
            <a:pPr marL="285750" indent="-285750">
              <a:buFont typeface="Arial" panose="020B0604020202020204" pitchFamily="34" charset="0"/>
              <a:buChar char="•"/>
            </a:pPr>
            <a:r>
              <a:rPr lang="en-US" sz="1600" dirty="0"/>
              <a:t>Mother’s name etc.</a:t>
            </a:r>
          </a:p>
        </p:txBody>
      </p:sp>
      <p:sp>
        <p:nvSpPr>
          <p:cNvPr id="34" name="TextBox 33"/>
          <p:cNvSpPr txBox="1"/>
          <p:nvPr/>
        </p:nvSpPr>
        <p:spPr>
          <a:xfrm>
            <a:off x="41308" y="3645547"/>
            <a:ext cx="1874732" cy="1569660"/>
          </a:xfrm>
          <a:prstGeom prst="rect">
            <a:avLst/>
          </a:prstGeom>
          <a:noFill/>
          <a:ln>
            <a:solidFill>
              <a:schemeClr val="accent3">
                <a:alpha val="50000"/>
              </a:schemeClr>
            </a:solidFill>
          </a:ln>
        </p:spPr>
        <p:txBody>
          <a:bodyPr wrap="square" rtlCol="0">
            <a:spAutoFit/>
          </a:bodyPr>
          <a:lstStyle/>
          <a:p>
            <a:r>
              <a:rPr lang="en-US" sz="1600" dirty="0">
                <a:solidFill>
                  <a:schemeClr val="tx2"/>
                </a:solidFill>
              </a:rPr>
              <a:t>Account is ready for trading in half an hour.</a:t>
            </a:r>
          </a:p>
          <a:p>
            <a:r>
              <a:rPr lang="en-US" sz="1600" dirty="0">
                <a:solidFill>
                  <a:schemeClr val="tx2"/>
                </a:solidFill>
              </a:rPr>
              <a:t>User ID and account details shared via email</a:t>
            </a:r>
          </a:p>
        </p:txBody>
      </p:sp>
      <p:sp>
        <p:nvSpPr>
          <p:cNvPr id="35" name="Rectangle 34"/>
          <p:cNvSpPr/>
          <p:nvPr/>
        </p:nvSpPr>
        <p:spPr>
          <a:xfrm>
            <a:off x="41308" y="1062534"/>
            <a:ext cx="1874736" cy="1467052"/>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Fill in basic details :</a:t>
            </a:r>
          </a:p>
          <a:p>
            <a:pPr marL="285750" indent="-285750">
              <a:buFont typeface="Arial" panose="020B0604020202020204" pitchFamily="34" charset="0"/>
              <a:buChar char="•"/>
            </a:pPr>
            <a:r>
              <a:rPr lang="en-US" sz="1600" dirty="0"/>
              <a:t>Name </a:t>
            </a:r>
          </a:p>
          <a:p>
            <a:pPr marL="285750" indent="-285750">
              <a:buFont typeface="Arial" panose="020B0604020202020204" pitchFamily="34" charset="0"/>
              <a:buChar char="•"/>
            </a:pPr>
            <a:r>
              <a:rPr lang="en-US" sz="1600" dirty="0"/>
              <a:t>Phone Number</a:t>
            </a:r>
          </a:p>
          <a:p>
            <a:pPr marL="285750" indent="-285750">
              <a:buFont typeface="Arial" panose="020B0604020202020204" pitchFamily="34" charset="0"/>
              <a:buChar char="•"/>
            </a:pPr>
            <a:r>
              <a:rPr lang="en-US" sz="1600" dirty="0"/>
              <a:t>City</a:t>
            </a:r>
          </a:p>
        </p:txBody>
      </p:sp>
      <p:sp>
        <p:nvSpPr>
          <p:cNvPr id="37" name="Rectangle 36"/>
          <p:cNvSpPr/>
          <p:nvPr/>
        </p:nvSpPr>
        <p:spPr>
          <a:xfrm>
            <a:off x="2090220" y="1048074"/>
            <a:ext cx="1874736" cy="1481512"/>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Enter proof details:</a:t>
            </a:r>
          </a:p>
          <a:p>
            <a:pPr marL="285750" indent="-285750">
              <a:buFont typeface="Arial" panose="020B0604020202020204" pitchFamily="34" charset="0"/>
              <a:buChar char="•"/>
            </a:pPr>
            <a:r>
              <a:rPr lang="en-US" sz="1600" dirty="0"/>
              <a:t>PAN</a:t>
            </a:r>
          </a:p>
          <a:p>
            <a:pPr marL="285750" indent="-285750">
              <a:buFont typeface="Arial" panose="020B0604020202020204" pitchFamily="34" charset="0"/>
              <a:buChar char="•"/>
            </a:pPr>
            <a:r>
              <a:rPr lang="en-US" sz="1600" dirty="0"/>
              <a:t>AADHAR</a:t>
            </a:r>
          </a:p>
          <a:p>
            <a:pPr marL="285750" indent="-285750">
              <a:buFont typeface="Arial" panose="020B0604020202020204" pitchFamily="34" charset="0"/>
              <a:buChar char="•"/>
            </a:pPr>
            <a:r>
              <a:rPr lang="en-US" sz="1600" dirty="0"/>
              <a:t>Date of Birth</a:t>
            </a:r>
          </a:p>
        </p:txBody>
      </p:sp>
      <p:sp>
        <p:nvSpPr>
          <p:cNvPr id="38" name="Rectangle 37"/>
          <p:cNvSpPr/>
          <p:nvPr/>
        </p:nvSpPr>
        <p:spPr>
          <a:xfrm>
            <a:off x="4139132" y="1058919"/>
            <a:ext cx="1874736" cy="1461094"/>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Chose brokerage / prepaid plan</a:t>
            </a:r>
          </a:p>
        </p:txBody>
      </p:sp>
      <p:sp>
        <p:nvSpPr>
          <p:cNvPr id="39" name="Rectangle 38"/>
          <p:cNvSpPr/>
          <p:nvPr/>
        </p:nvSpPr>
        <p:spPr>
          <a:xfrm>
            <a:off x="6188044" y="1072108"/>
            <a:ext cx="1874736" cy="1437061"/>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Link Bank Account</a:t>
            </a:r>
          </a:p>
          <a:p>
            <a:r>
              <a:rPr lang="en-US" sz="1600" dirty="0"/>
              <a:t>(Search Bank by IFSC / MICR)</a:t>
            </a:r>
          </a:p>
        </p:txBody>
      </p:sp>
      <p:sp>
        <p:nvSpPr>
          <p:cNvPr id="40" name="Rectangle 39"/>
          <p:cNvSpPr/>
          <p:nvPr/>
        </p:nvSpPr>
        <p:spPr>
          <a:xfrm>
            <a:off x="8236956" y="1051689"/>
            <a:ext cx="1874736" cy="1477897"/>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Fund Transfer Via:</a:t>
            </a:r>
          </a:p>
          <a:p>
            <a:pPr marL="285750" indent="-285750">
              <a:buFont typeface="Arial" panose="020B0604020202020204" pitchFamily="34" charset="0"/>
              <a:buChar char="•"/>
            </a:pPr>
            <a:r>
              <a:rPr lang="en-US" sz="1600" dirty="0"/>
              <a:t>Net Banking</a:t>
            </a:r>
          </a:p>
          <a:p>
            <a:pPr marL="285750" indent="-285750">
              <a:buFont typeface="Arial" panose="020B0604020202020204" pitchFamily="34" charset="0"/>
              <a:buChar char="•"/>
            </a:pPr>
            <a:r>
              <a:rPr lang="en-US" sz="1600" dirty="0"/>
              <a:t>Debit Card</a:t>
            </a:r>
          </a:p>
          <a:p>
            <a:pPr marL="285750" indent="-285750">
              <a:buFont typeface="Arial" panose="020B0604020202020204" pitchFamily="34" charset="0"/>
              <a:buChar char="•"/>
            </a:pPr>
            <a:r>
              <a:rPr lang="en-US" sz="1600" dirty="0"/>
              <a:t>UPI </a:t>
            </a:r>
          </a:p>
        </p:txBody>
      </p:sp>
      <p:sp>
        <p:nvSpPr>
          <p:cNvPr id="41" name="Rectangle 40"/>
          <p:cNvSpPr/>
          <p:nvPr/>
        </p:nvSpPr>
        <p:spPr>
          <a:xfrm>
            <a:off x="10285870" y="1055304"/>
            <a:ext cx="1825426" cy="1461094"/>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Select Segment and Net worth:</a:t>
            </a:r>
          </a:p>
          <a:p>
            <a:pPr marL="285750" indent="-285750">
              <a:buFont typeface="Arial" panose="020B0604020202020204" pitchFamily="34" charset="0"/>
              <a:buChar char="•"/>
            </a:pPr>
            <a:r>
              <a:rPr lang="en-US" sz="1600" dirty="0"/>
              <a:t>Equity</a:t>
            </a:r>
          </a:p>
          <a:p>
            <a:pPr marL="285750" indent="-285750">
              <a:buFont typeface="Arial" panose="020B0604020202020204" pitchFamily="34" charset="0"/>
              <a:buChar char="•"/>
            </a:pPr>
            <a:r>
              <a:rPr lang="en-US" sz="1600" dirty="0" err="1"/>
              <a:t>FnO</a:t>
            </a:r>
            <a:endParaRPr lang="en-US" sz="1600" dirty="0"/>
          </a:p>
          <a:p>
            <a:pPr marL="285750" indent="-285750">
              <a:buFont typeface="Arial" panose="020B0604020202020204" pitchFamily="34" charset="0"/>
              <a:buChar char="•"/>
            </a:pPr>
            <a:r>
              <a:rPr lang="en-US" sz="1600" dirty="0"/>
              <a:t>Commodity</a:t>
            </a:r>
          </a:p>
          <a:p>
            <a:pPr marL="285750" indent="-285750">
              <a:buFont typeface="Arial" panose="020B0604020202020204" pitchFamily="34" charset="0"/>
              <a:buChar char="•"/>
            </a:pPr>
            <a:r>
              <a:rPr lang="en-US" sz="1600" dirty="0"/>
              <a:t>Currency</a:t>
            </a:r>
          </a:p>
        </p:txBody>
      </p:sp>
      <p:cxnSp>
        <p:nvCxnSpPr>
          <p:cNvPr id="42" name="Straight Arrow Connector 41"/>
          <p:cNvCxnSpPr>
            <a:stCxn id="35" idx="3"/>
            <a:endCxn id="37" idx="1"/>
          </p:cNvCxnSpPr>
          <p:nvPr/>
        </p:nvCxnSpPr>
        <p:spPr>
          <a:xfrm flipV="1">
            <a:off x="1916044" y="1788830"/>
            <a:ext cx="174176" cy="7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7" idx="3"/>
            <a:endCxn id="38" idx="1"/>
          </p:cNvCxnSpPr>
          <p:nvPr/>
        </p:nvCxnSpPr>
        <p:spPr>
          <a:xfrm>
            <a:off x="3964956" y="1788830"/>
            <a:ext cx="174176" cy="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3"/>
            <a:endCxn id="39" idx="1"/>
          </p:cNvCxnSpPr>
          <p:nvPr/>
        </p:nvCxnSpPr>
        <p:spPr>
          <a:xfrm>
            <a:off x="6013868" y="1789466"/>
            <a:ext cx="174176" cy="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0" idx="1"/>
          </p:cNvCxnSpPr>
          <p:nvPr/>
        </p:nvCxnSpPr>
        <p:spPr>
          <a:xfrm flipV="1">
            <a:off x="8062780" y="1790638"/>
            <a:ext cx="1741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3"/>
            <a:endCxn id="41" idx="1"/>
          </p:cNvCxnSpPr>
          <p:nvPr/>
        </p:nvCxnSpPr>
        <p:spPr>
          <a:xfrm flipV="1">
            <a:off x="10111692" y="1785851"/>
            <a:ext cx="174178" cy="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hlinkClick r:id="rId2" action="ppaction://hlinksldjump"/>
          </p:cNvPr>
          <p:cNvPicPr>
            <a:picLocks noChangeAspect="1"/>
          </p:cNvPicPr>
          <p:nvPr/>
        </p:nvPicPr>
        <p:blipFill rotWithShape="1">
          <a:blip r:embed="rId3">
            <a:extLst>
              <a:ext uri="{28A0092B-C50C-407E-A947-70E740481C1C}">
                <a14:useLocalDpi xmlns:a14="http://schemas.microsoft.com/office/drawing/2010/main" val="0"/>
              </a:ext>
            </a:extLst>
          </a:blip>
          <a:srcRect l="4674" r="2398" b="27154"/>
          <a:stretch/>
        </p:blipFill>
        <p:spPr>
          <a:xfrm>
            <a:off x="9883340" y="188926"/>
            <a:ext cx="1931940" cy="497490"/>
          </a:xfrm>
          <a:prstGeom prst="rect">
            <a:avLst/>
          </a:prstGeom>
        </p:spPr>
      </p:pic>
      <p:cxnSp>
        <p:nvCxnSpPr>
          <p:cNvPr id="82" name="Straight Arrow Connector 81"/>
          <p:cNvCxnSpPr>
            <a:stCxn id="41" idx="2"/>
            <a:endCxn id="19" idx="0"/>
          </p:cNvCxnSpPr>
          <p:nvPr/>
        </p:nvCxnSpPr>
        <p:spPr>
          <a:xfrm>
            <a:off x="11198583" y="2516399"/>
            <a:ext cx="0" cy="403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9" idx="1"/>
            <a:endCxn id="117" idx="3"/>
          </p:cNvCxnSpPr>
          <p:nvPr/>
        </p:nvCxnSpPr>
        <p:spPr>
          <a:xfrm flipH="1" flipV="1">
            <a:off x="10111692" y="4430379"/>
            <a:ext cx="174178" cy="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236956" y="4069122"/>
            <a:ext cx="1874736" cy="722513"/>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Add a nominee</a:t>
            </a:r>
          </a:p>
        </p:txBody>
      </p:sp>
      <p:sp>
        <p:nvSpPr>
          <p:cNvPr id="120" name="Rectangle 119"/>
          <p:cNvSpPr/>
          <p:nvPr/>
        </p:nvSpPr>
        <p:spPr>
          <a:xfrm>
            <a:off x="4139132" y="3215460"/>
            <a:ext cx="3923646" cy="2414375"/>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Upload proofs for verification:</a:t>
            </a:r>
          </a:p>
          <a:p>
            <a:pPr marL="285750" indent="-285750">
              <a:buFont typeface="Arial" panose="020B0604020202020204" pitchFamily="34" charset="0"/>
              <a:buChar char="•"/>
            </a:pPr>
            <a:r>
              <a:rPr lang="en-US" sz="1600" dirty="0"/>
              <a:t>PAN</a:t>
            </a:r>
            <a:br>
              <a:rPr lang="en-US" sz="1600" dirty="0"/>
            </a:br>
            <a:r>
              <a:rPr lang="en-US" sz="1600" dirty="0"/>
              <a:t>AADHAR</a:t>
            </a:r>
          </a:p>
          <a:p>
            <a:pPr marL="285750" indent="-285750">
              <a:buFont typeface="Arial" panose="020B0604020202020204" pitchFamily="34" charset="0"/>
              <a:buChar char="•"/>
            </a:pPr>
            <a:r>
              <a:rPr lang="en-US" sz="1600" dirty="0"/>
              <a:t>Photograph</a:t>
            </a:r>
          </a:p>
          <a:p>
            <a:pPr marL="285750" indent="-285750">
              <a:buFont typeface="Arial" panose="020B0604020202020204" pitchFamily="34" charset="0"/>
              <a:buChar char="•"/>
            </a:pPr>
            <a:r>
              <a:rPr lang="en-US" sz="1600" dirty="0"/>
              <a:t>Signature</a:t>
            </a:r>
          </a:p>
          <a:p>
            <a:pPr marL="285750" indent="-285750">
              <a:buFont typeface="Arial" panose="020B0604020202020204" pitchFamily="34" charset="0"/>
              <a:buChar char="•"/>
            </a:pPr>
            <a:endParaRPr lang="en-US" sz="1600" dirty="0"/>
          </a:p>
          <a:p>
            <a:r>
              <a:rPr lang="en-US" sz="1600" dirty="0"/>
              <a:t>(Instant chat popup from a company representative showing that documents uploaded are being verified</a:t>
            </a:r>
          </a:p>
        </p:txBody>
      </p:sp>
      <p:cxnSp>
        <p:nvCxnSpPr>
          <p:cNvPr id="121" name="Straight Arrow Connector 120"/>
          <p:cNvCxnSpPr>
            <a:stCxn id="117" idx="1"/>
            <a:endCxn id="120" idx="3"/>
          </p:cNvCxnSpPr>
          <p:nvPr/>
        </p:nvCxnSpPr>
        <p:spPr>
          <a:xfrm flipH="1" flipV="1">
            <a:off x="8062778" y="4422648"/>
            <a:ext cx="174178" cy="7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2090220" y="3812544"/>
            <a:ext cx="1874734" cy="1235666"/>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t>eSign</a:t>
            </a:r>
            <a:r>
              <a:rPr lang="en-US" sz="1600" dirty="0"/>
              <a:t> the application using </a:t>
            </a:r>
            <a:r>
              <a:rPr lang="en-US" sz="1600" dirty="0" err="1"/>
              <a:t>Aadhar</a:t>
            </a:r>
            <a:r>
              <a:rPr lang="en-US" sz="1600" dirty="0"/>
              <a:t> through NSDL </a:t>
            </a:r>
            <a:r>
              <a:rPr lang="en-US" sz="1600" dirty="0" err="1"/>
              <a:t>eSign</a:t>
            </a:r>
            <a:r>
              <a:rPr lang="en-US" sz="1600" dirty="0"/>
              <a:t> Service</a:t>
            </a:r>
          </a:p>
        </p:txBody>
      </p:sp>
      <p:cxnSp>
        <p:nvCxnSpPr>
          <p:cNvPr id="134" name="Straight Arrow Connector 133"/>
          <p:cNvCxnSpPr>
            <a:stCxn id="120" idx="1"/>
            <a:endCxn id="133" idx="3"/>
          </p:cNvCxnSpPr>
          <p:nvPr/>
        </p:nvCxnSpPr>
        <p:spPr>
          <a:xfrm flipH="1">
            <a:off x="3964954" y="4422648"/>
            <a:ext cx="174178" cy="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33" idx="1"/>
            <a:endCxn id="34" idx="3"/>
          </p:cNvCxnSpPr>
          <p:nvPr/>
        </p:nvCxnSpPr>
        <p:spPr>
          <a:xfrm flipH="1">
            <a:off x="1916040" y="4430377"/>
            <a:ext cx="174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093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defTabSz="914011">
              <a:defRPr/>
            </a:pPr>
            <a:fld id="{050E451D-5525-4539-B07D-AF98FB2E324F}" type="slidenum">
              <a:rPr lang="en-US">
                <a:solidFill>
                  <a:srgbClr val="1F497D"/>
                </a:solidFill>
              </a:rPr>
              <a:pPr defTabSz="914011">
                <a:defRPr/>
              </a:pPr>
              <a:t>34</a:t>
            </a:fld>
            <a:endParaRPr lang="en-US" dirty="0">
              <a:solidFill>
                <a:srgbClr val="1F497D"/>
              </a:solidFill>
            </a:endParaRPr>
          </a:p>
        </p:txBody>
      </p:sp>
      <p:sp>
        <p:nvSpPr>
          <p:cNvPr id="17" name="Text Placeholder 1"/>
          <p:cNvSpPr>
            <a:spLocks noGrp="1"/>
          </p:cNvSpPr>
          <p:nvPr>
            <p:ph type="body" sz="quarter" idx="12"/>
          </p:nvPr>
        </p:nvSpPr>
        <p:spPr>
          <a:xfrm>
            <a:off x="76200" y="76201"/>
            <a:ext cx="11963400" cy="601129"/>
          </a:xfrm>
        </p:spPr>
        <p:txBody>
          <a:bodyPr/>
          <a:lstStyle/>
          <a:p>
            <a:r>
              <a:rPr lang="en-US" dirty="0" smtClean="0"/>
              <a:t>Account Opening Flow </a:t>
            </a:r>
            <a:r>
              <a:rPr lang="en-US" i="1" dirty="0">
                <a:solidFill>
                  <a:schemeClr val="accent3">
                    <a:lumMod val="60000"/>
                    <a:lumOff val="40000"/>
                  </a:schemeClr>
                </a:solidFill>
              </a:rPr>
              <a:t>(Trading in </a:t>
            </a:r>
            <a:r>
              <a:rPr lang="en-US" i="1" dirty="0" smtClean="0">
                <a:solidFill>
                  <a:schemeClr val="accent3">
                    <a:lumMod val="60000"/>
                    <a:lumOff val="40000"/>
                  </a:schemeClr>
                </a:solidFill>
              </a:rPr>
              <a:t>12 </a:t>
            </a:r>
            <a:r>
              <a:rPr lang="en-US" i="1" dirty="0" err="1" smtClean="0">
                <a:solidFill>
                  <a:schemeClr val="accent3">
                    <a:lumMod val="60000"/>
                    <a:lumOff val="40000"/>
                  </a:schemeClr>
                </a:solidFill>
              </a:rPr>
              <a:t>Hrs</a:t>
            </a:r>
            <a:r>
              <a:rPr lang="en-US" i="1" dirty="0" smtClean="0">
                <a:solidFill>
                  <a:schemeClr val="accent3">
                    <a:lumMod val="60000"/>
                    <a:lumOff val="40000"/>
                  </a:schemeClr>
                </a:solidFill>
              </a:rPr>
              <a:t>)</a:t>
            </a:r>
            <a:endParaRPr lang="en-US" i="1" dirty="0">
              <a:solidFill>
                <a:schemeClr val="accent3">
                  <a:lumMod val="60000"/>
                  <a:lumOff val="40000"/>
                </a:schemeClr>
              </a:solidFill>
            </a:endParaRPr>
          </a:p>
          <a:p>
            <a:endParaRPr lang="en-US" dirty="0"/>
          </a:p>
        </p:txBody>
      </p:sp>
      <p:sp>
        <p:nvSpPr>
          <p:cNvPr id="34" name="TextBox 33"/>
          <p:cNvSpPr txBox="1"/>
          <p:nvPr/>
        </p:nvSpPr>
        <p:spPr>
          <a:xfrm>
            <a:off x="6188044" y="4542039"/>
            <a:ext cx="1875230" cy="584775"/>
          </a:xfrm>
          <a:prstGeom prst="rect">
            <a:avLst/>
          </a:prstGeom>
          <a:noFill/>
          <a:ln>
            <a:solidFill>
              <a:schemeClr val="accent3">
                <a:alpha val="50000"/>
              </a:schemeClr>
            </a:solidFill>
          </a:ln>
        </p:spPr>
        <p:txBody>
          <a:bodyPr wrap="square" rtlCol="0">
            <a:spAutoFit/>
          </a:bodyPr>
          <a:lstStyle/>
          <a:p>
            <a:r>
              <a:rPr lang="en-US" sz="1600" dirty="0">
                <a:solidFill>
                  <a:schemeClr val="tx2"/>
                </a:solidFill>
              </a:rPr>
              <a:t>Start trading next day</a:t>
            </a:r>
          </a:p>
        </p:txBody>
      </p:sp>
      <p:sp>
        <p:nvSpPr>
          <p:cNvPr id="39" name="Rectangle 38"/>
          <p:cNvSpPr/>
          <p:nvPr/>
        </p:nvSpPr>
        <p:spPr>
          <a:xfrm>
            <a:off x="5979795" y="776532"/>
            <a:ext cx="2082982" cy="2986911"/>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Fill in personal and FATCA Details:</a:t>
            </a:r>
          </a:p>
          <a:p>
            <a:pPr marL="285750" indent="-285750">
              <a:buFont typeface="Arial" panose="020B0604020202020204" pitchFamily="34" charset="0"/>
              <a:buChar char="•"/>
            </a:pPr>
            <a:r>
              <a:rPr lang="en-US" sz="1600" dirty="0"/>
              <a:t>Gender</a:t>
            </a:r>
          </a:p>
          <a:p>
            <a:pPr marL="285750" indent="-285750">
              <a:buFont typeface="Arial" panose="020B0604020202020204" pitchFamily="34" charset="0"/>
              <a:buChar char="•"/>
            </a:pPr>
            <a:r>
              <a:rPr lang="en-US" sz="1600" dirty="0"/>
              <a:t>Father’s name</a:t>
            </a:r>
          </a:p>
          <a:p>
            <a:pPr marL="285750" indent="-285750">
              <a:buFont typeface="Arial" panose="020B0604020202020204" pitchFamily="34" charset="0"/>
              <a:buChar char="•"/>
            </a:pPr>
            <a:r>
              <a:rPr lang="en-US" sz="1600" dirty="0"/>
              <a:t>Mother’s name etc.</a:t>
            </a:r>
          </a:p>
          <a:p>
            <a:pPr marL="285750" indent="-285750">
              <a:buFont typeface="Arial" panose="020B0604020202020204" pitchFamily="34" charset="0"/>
              <a:buChar char="•"/>
            </a:pPr>
            <a:r>
              <a:rPr lang="en-US" sz="1600" dirty="0"/>
              <a:t>Educational qualifications &amp; occupation</a:t>
            </a:r>
          </a:p>
          <a:p>
            <a:pPr marL="285750" indent="-285750">
              <a:buFont typeface="Arial" panose="020B0604020202020204" pitchFamily="34" charset="0"/>
              <a:buChar char="•"/>
            </a:pPr>
            <a:r>
              <a:rPr lang="en-US" sz="1600" dirty="0"/>
              <a:t>Correspondence Address</a:t>
            </a:r>
          </a:p>
        </p:txBody>
      </p:sp>
      <p:sp>
        <p:nvSpPr>
          <p:cNvPr id="40" name="Rectangle 39"/>
          <p:cNvSpPr/>
          <p:nvPr/>
        </p:nvSpPr>
        <p:spPr>
          <a:xfrm>
            <a:off x="8223509" y="1315154"/>
            <a:ext cx="1874736" cy="1920111"/>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Select Segment and Account Plan:</a:t>
            </a:r>
          </a:p>
          <a:p>
            <a:pPr marL="285750" indent="-285750">
              <a:buFont typeface="Arial" panose="020B0604020202020204" pitchFamily="34" charset="0"/>
              <a:buChar char="•"/>
            </a:pPr>
            <a:r>
              <a:rPr lang="en-US" sz="1600" dirty="0"/>
              <a:t>Equity</a:t>
            </a:r>
          </a:p>
          <a:p>
            <a:pPr marL="285750" indent="-285750">
              <a:buFont typeface="Arial" panose="020B0604020202020204" pitchFamily="34" charset="0"/>
              <a:buChar char="•"/>
            </a:pPr>
            <a:r>
              <a:rPr lang="en-US" sz="1600" dirty="0" err="1"/>
              <a:t>FnO</a:t>
            </a:r>
            <a:endParaRPr lang="en-US" sz="1600" dirty="0"/>
          </a:p>
          <a:p>
            <a:pPr marL="285750" indent="-285750">
              <a:buFont typeface="Arial" panose="020B0604020202020204" pitchFamily="34" charset="0"/>
              <a:buChar char="•"/>
            </a:pPr>
            <a:r>
              <a:rPr lang="en-US" sz="1600" dirty="0"/>
              <a:t>Commodity</a:t>
            </a:r>
          </a:p>
          <a:p>
            <a:pPr marL="285750" indent="-285750">
              <a:buFont typeface="Arial" panose="020B0604020202020204" pitchFamily="34" charset="0"/>
              <a:buChar char="•"/>
            </a:pPr>
            <a:r>
              <a:rPr lang="en-US" sz="1600" dirty="0"/>
              <a:t>Currency</a:t>
            </a:r>
          </a:p>
        </p:txBody>
      </p:sp>
      <p:sp>
        <p:nvSpPr>
          <p:cNvPr id="41" name="Rectangle 40"/>
          <p:cNvSpPr/>
          <p:nvPr/>
        </p:nvSpPr>
        <p:spPr>
          <a:xfrm>
            <a:off x="10289321" y="1552584"/>
            <a:ext cx="1825426" cy="1461094"/>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Agree to getting free Bharat 22 ETF</a:t>
            </a:r>
          </a:p>
        </p:txBody>
      </p:sp>
      <p:cxnSp>
        <p:nvCxnSpPr>
          <p:cNvPr id="44" name="Straight Arrow Connector 43"/>
          <p:cNvCxnSpPr>
            <a:stCxn id="38" idx="3"/>
            <a:endCxn id="39" idx="1"/>
          </p:cNvCxnSpPr>
          <p:nvPr/>
        </p:nvCxnSpPr>
        <p:spPr>
          <a:xfrm>
            <a:off x="5769265" y="2266371"/>
            <a:ext cx="210530" cy="3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0" idx="1"/>
          </p:cNvCxnSpPr>
          <p:nvPr/>
        </p:nvCxnSpPr>
        <p:spPr>
          <a:xfrm>
            <a:off x="8062777" y="2269988"/>
            <a:ext cx="160732" cy="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3"/>
            <a:endCxn id="41" idx="1"/>
          </p:cNvCxnSpPr>
          <p:nvPr/>
        </p:nvCxnSpPr>
        <p:spPr>
          <a:xfrm>
            <a:off x="10098245" y="2275210"/>
            <a:ext cx="191076" cy="7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2"/>
            <a:endCxn id="120" idx="0"/>
          </p:cNvCxnSpPr>
          <p:nvPr/>
        </p:nvCxnSpPr>
        <p:spPr>
          <a:xfrm flipH="1">
            <a:off x="11198584" y="3013678"/>
            <a:ext cx="3450" cy="56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10285871" y="3576181"/>
            <a:ext cx="1825426" cy="2524300"/>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Upload proofs for verification:</a:t>
            </a:r>
          </a:p>
          <a:p>
            <a:pPr marL="285750" indent="-285750">
              <a:buFont typeface="Arial" panose="020B0604020202020204" pitchFamily="34" charset="0"/>
              <a:buChar char="•"/>
            </a:pPr>
            <a:r>
              <a:rPr lang="en-US" sz="1600" dirty="0"/>
              <a:t>PAN</a:t>
            </a:r>
          </a:p>
          <a:p>
            <a:pPr marL="285750" indent="-285750">
              <a:buFont typeface="Arial" panose="020B0604020202020204" pitchFamily="34" charset="0"/>
              <a:buChar char="•"/>
            </a:pPr>
            <a:r>
              <a:rPr lang="en-US" sz="1600" dirty="0"/>
              <a:t>Photograph</a:t>
            </a:r>
          </a:p>
          <a:p>
            <a:pPr marL="285750" indent="-285750">
              <a:buFont typeface="Arial" panose="020B0604020202020204" pitchFamily="34" charset="0"/>
              <a:buChar char="•"/>
            </a:pPr>
            <a:r>
              <a:rPr lang="en-US" sz="1600" dirty="0"/>
              <a:t>Signature</a:t>
            </a:r>
          </a:p>
          <a:p>
            <a:pPr marL="285750" indent="-285750">
              <a:buFont typeface="Arial" panose="020B0604020202020204" pitchFamily="34" charset="0"/>
              <a:buChar char="•"/>
            </a:pPr>
            <a:r>
              <a:rPr lang="en-US" sz="1600" dirty="0"/>
              <a:t>Bank Proof</a:t>
            </a:r>
          </a:p>
          <a:p>
            <a:pPr marL="285750" indent="-285750">
              <a:buFont typeface="Arial" panose="020B0604020202020204" pitchFamily="34" charset="0"/>
              <a:buChar char="•"/>
            </a:pPr>
            <a:r>
              <a:rPr lang="en-US" sz="1600" dirty="0"/>
              <a:t>Financial Proof</a:t>
            </a:r>
          </a:p>
        </p:txBody>
      </p:sp>
      <p:sp>
        <p:nvSpPr>
          <p:cNvPr id="133" name="Rectangle 132"/>
          <p:cNvSpPr/>
          <p:nvPr/>
        </p:nvSpPr>
        <p:spPr>
          <a:xfrm>
            <a:off x="8236958" y="4209351"/>
            <a:ext cx="1874734" cy="1250153"/>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t>eSign</a:t>
            </a:r>
            <a:r>
              <a:rPr lang="en-US" sz="1600" dirty="0"/>
              <a:t> the application using </a:t>
            </a:r>
            <a:r>
              <a:rPr lang="en-US" sz="1600" dirty="0" err="1"/>
              <a:t>Aadhar</a:t>
            </a:r>
            <a:r>
              <a:rPr lang="en-US" sz="1600" dirty="0"/>
              <a:t> through NSDL </a:t>
            </a:r>
            <a:r>
              <a:rPr lang="en-US" sz="1600" dirty="0" err="1"/>
              <a:t>eSign</a:t>
            </a:r>
            <a:r>
              <a:rPr lang="en-US" sz="1600" dirty="0"/>
              <a:t> Service</a:t>
            </a:r>
          </a:p>
        </p:txBody>
      </p:sp>
      <p:cxnSp>
        <p:nvCxnSpPr>
          <p:cNvPr id="134" name="Straight Arrow Connector 133"/>
          <p:cNvCxnSpPr>
            <a:stCxn id="120" idx="1"/>
            <a:endCxn id="133" idx="3"/>
          </p:cNvCxnSpPr>
          <p:nvPr/>
        </p:nvCxnSpPr>
        <p:spPr>
          <a:xfrm flipH="1" flipV="1">
            <a:off x="10111692" y="4834428"/>
            <a:ext cx="174179" cy="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33" idx="1"/>
            <a:endCxn id="34" idx="3"/>
          </p:cNvCxnSpPr>
          <p:nvPr/>
        </p:nvCxnSpPr>
        <p:spPr>
          <a:xfrm flipH="1" flipV="1">
            <a:off x="8063274" y="4834427"/>
            <a:ext cx="1736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6" descr="Image result for 5 paisa logo">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7262" y="44095"/>
            <a:ext cx="851338" cy="71790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861620" y="1421987"/>
            <a:ext cx="1874736" cy="1684282"/>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Enter basic details:</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Email</a:t>
            </a:r>
          </a:p>
          <a:p>
            <a:pPr marL="285750" indent="-285750">
              <a:buFont typeface="Arial" panose="020B0604020202020204" pitchFamily="34" charset="0"/>
              <a:buChar char="•"/>
            </a:pPr>
            <a:r>
              <a:rPr lang="en-US" sz="1600" dirty="0"/>
              <a:t>Password</a:t>
            </a:r>
          </a:p>
          <a:p>
            <a:pPr marL="285750" indent="-285750">
              <a:buFont typeface="Arial" panose="020B0604020202020204" pitchFamily="34" charset="0"/>
              <a:buChar char="•"/>
            </a:pPr>
            <a:r>
              <a:rPr lang="en-US" sz="1600" dirty="0"/>
              <a:t>Agree to T&amp;C</a:t>
            </a:r>
          </a:p>
        </p:txBody>
      </p:sp>
      <p:sp>
        <p:nvSpPr>
          <p:cNvPr id="38" name="Rectangle 37"/>
          <p:cNvSpPr/>
          <p:nvPr/>
        </p:nvSpPr>
        <p:spPr>
          <a:xfrm>
            <a:off x="3894529" y="1233730"/>
            <a:ext cx="1874736" cy="2065281"/>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Input KYC (PAN, DOB, contact no. &amp; email id) and Bank account details. Verification done in the same step</a:t>
            </a:r>
          </a:p>
        </p:txBody>
      </p:sp>
      <p:cxnSp>
        <p:nvCxnSpPr>
          <p:cNvPr id="47" name="Straight Arrow Connector 46"/>
          <p:cNvCxnSpPr>
            <a:stCxn id="37" idx="3"/>
            <a:endCxn id="38" idx="1"/>
          </p:cNvCxnSpPr>
          <p:nvPr/>
        </p:nvCxnSpPr>
        <p:spPr>
          <a:xfrm>
            <a:off x="3736356" y="2264128"/>
            <a:ext cx="158173" cy="2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5" idx="3"/>
            <a:endCxn id="37" idx="1"/>
          </p:cNvCxnSpPr>
          <p:nvPr/>
        </p:nvCxnSpPr>
        <p:spPr>
          <a:xfrm flipV="1">
            <a:off x="1600200" y="2264128"/>
            <a:ext cx="261420" cy="2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1308" y="1533179"/>
            <a:ext cx="1558892" cy="1467052"/>
          </a:xfrm>
          <a:prstGeom prst="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Enter mobile number</a:t>
            </a:r>
          </a:p>
        </p:txBody>
      </p:sp>
    </p:spTree>
    <p:extLst>
      <p:ext uri="{BB962C8B-B14F-4D97-AF65-F5344CB8AC3E}">
        <p14:creationId xmlns:p14="http://schemas.microsoft.com/office/powerpoint/2010/main" val="1450784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Takeaways and Recommendations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6" name="TextBox 5"/>
          <p:cNvSpPr txBox="1"/>
          <p:nvPr/>
        </p:nvSpPr>
        <p:spPr>
          <a:xfrm>
            <a:off x="245135" y="1004051"/>
            <a:ext cx="11683999" cy="5016758"/>
          </a:xfrm>
          <a:prstGeom prst="rect">
            <a:avLst/>
          </a:prstGeom>
          <a:noFill/>
        </p:spPr>
        <p:txBody>
          <a:bodyPr wrap="square" rtlCol="0">
            <a:spAutoFit/>
          </a:bodyPr>
          <a:lstStyle/>
          <a:p>
            <a:r>
              <a:rPr lang="en-IN" sz="2000" dirty="0">
                <a:solidFill>
                  <a:schemeClr val="tx2"/>
                </a:solidFill>
              </a:rPr>
              <a:t>Currently, industry peers:</a:t>
            </a:r>
          </a:p>
          <a:p>
            <a:endParaRPr lang="en-IN" sz="2000" dirty="0">
              <a:solidFill>
                <a:schemeClr val="tx2"/>
              </a:solidFill>
            </a:endParaRPr>
          </a:p>
          <a:p>
            <a:pPr marL="457200" indent="-457200">
              <a:buFont typeface="+mj-lt"/>
              <a:buAutoNum type="arabicPeriod"/>
            </a:pPr>
            <a:r>
              <a:rPr lang="en-IN" sz="2000" dirty="0">
                <a:solidFill>
                  <a:schemeClr val="tx2"/>
                </a:solidFill>
              </a:rPr>
              <a:t>Accept multiple modes of payment while charging account opening fees (UPI, Net Banking, Credit Card, Debit Card etc.)</a:t>
            </a:r>
          </a:p>
          <a:p>
            <a:pPr marL="457200" indent="-457200">
              <a:buFont typeface="+mj-lt"/>
              <a:buAutoNum type="arabicPeriod"/>
            </a:pPr>
            <a:r>
              <a:rPr lang="en-IN" sz="2000" dirty="0">
                <a:solidFill>
                  <a:schemeClr val="tx2"/>
                </a:solidFill>
              </a:rPr>
              <a:t>Have a simple online account opening form that requires client to enter </a:t>
            </a:r>
            <a:r>
              <a:rPr lang="en-IN" sz="2000" u="sng" dirty="0">
                <a:solidFill>
                  <a:srgbClr val="0070C0"/>
                </a:solidFill>
                <a:hlinkClick r:id="rId3" action="ppaction://hlinksldjump"/>
              </a:rPr>
              <a:t>minimal details</a:t>
            </a:r>
            <a:endParaRPr lang="en-IN" sz="2000" u="sng" dirty="0">
              <a:solidFill>
                <a:srgbClr val="0070C0"/>
              </a:solidFill>
            </a:endParaRPr>
          </a:p>
          <a:p>
            <a:pPr marL="457200" indent="-457200">
              <a:buFont typeface="+mj-lt"/>
              <a:buAutoNum type="arabicPeriod"/>
            </a:pPr>
            <a:r>
              <a:rPr lang="en-IN" sz="2000" dirty="0">
                <a:solidFill>
                  <a:schemeClr val="tx2"/>
                </a:solidFill>
              </a:rPr>
              <a:t>Auto fetch details using </a:t>
            </a:r>
            <a:r>
              <a:rPr lang="en-IN" sz="2000" dirty="0">
                <a:solidFill>
                  <a:schemeClr val="accent3">
                    <a:lumMod val="60000"/>
                    <a:lumOff val="40000"/>
                  </a:schemeClr>
                </a:solidFill>
                <a:hlinkClick r:id="rId4" action="ppaction://hlinksldjump"/>
              </a:rPr>
              <a:t>KRA</a:t>
            </a:r>
            <a:r>
              <a:rPr lang="en-IN" sz="2000" dirty="0">
                <a:solidFill>
                  <a:schemeClr val="tx2"/>
                </a:solidFill>
                <a:hlinkClick r:id="rId5" action="ppaction://hlinksldjump"/>
              </a:rPr>
              <a:t> </a:t>
            </a:r>
            <a:r>
              <a:rPr lang="en-IN" sz="2000" dirty="0">
                <a:solidFill>
                  <a:schemeClr val="tx2"/>
                </a:solidFill>
              </a:rPr>
              <a:t>and IFSC/MICR code</a:t>
            </a:r>
          </a:p>
          <a:p>
            <a:pPr marL="457200" indent="-457200">
              <a:buFont typeface="+mj-lt"/>
              <a:buAutoNum type="arabicPeriod"/>
            </a:pPr>
            <a:r>
              <a:rPr lang="en-IN" sz="2000" dirty="0">
                <a:solidFill>
                  <a:schemeClr val="accent3">
                    <a:lumMod val="60000"/>
                    <a:lumOff val="40000"/>
                  </a:schemeClr>
                </a:solidFill>
                <a:hlinkClick r:id="rId6" action="ppaction://hlinksldjump"/>
              </a:rPr>
              <a:t>Use </a:t>
            </a:r>
            <a:r>
              <a:rPr lang="en-IN" sz="2000" dirty="0" err="1">
                <a:solidFill>
                  <a:schemeClr val="accent3">
                    <a:lumMod val="60000"/>
                    <a:lumOff val="40000"/>
                  </a:schemeClr>
                </a:solidFill>
                <a:hlinkClick r:id="rId6" action="ppaction://hlinksldjump"/>
              </a:rPr>
              <a:t>eDIS</a:t>
            </a:r>
            <a:r>
              <a:rPr lang="en-IN" sz="2000" dirty="0">
                <a:solidFill>
                  <a:schemeClr val="accent3">
                    <a:lumMod val="60000"/>
                    <a:lumOff val="40000"/>
                  </a:schemeClr>
                </a:solidFill>
                <a:hlinkClick r:id="rId6" action="ppaction://hlinksldjump"/>
              </a:rPr>
              <a:t> for enabling instant trading </a:t>
            </a:r>
            <a:endParaRPr lang="en-IN" sz="2000" dirty="0">
              <a:solidFill>
                <a:schemeClr val="accent3">
                  <a:lumMod val="60000"/>
                  <a:lumOff val="40000"/>
                </a:schemeClr>
              </a:solidFill>
            </a:endParaRPr>
          </a:p>
          <a:p>
            <a:pPr marL="457200" indent="-457200">
              <a:buFont typeface="+mj-lt"/>
              <a:buAutoNum type="arabicPeriod"/>
            </a:pPr>
            <a:r>
              <a:rPr lang="en-US" sz="2000" dirty="0">
                <a:solidFill>
                  <a:schemeClr val="tx2"/>
                </a:solidFill>
              </a:rPr>
              <a:t>Do </a:t>
            </a:r>
            <a:r>
              <a:rPr lang="en-US" sz="2000" dirty="0">
                <a:solidFill>
                  <a:schemeClr val="accent3">
                    <a:lumMod val="60000"/>
                    <a:lumOff val="40000"/>
                  </a:schemeClr>
                </a:solidFill>
                <a:hlinkClick r:id="rId7" action="ppaction://hlinksldjump"/>
              </a:rPr>
              <a:t>eKYC</a:t>
            </a:r>
            <a:r>
              <a:rPr lang="en-US" sz="2000" dirty="0">
                <a:solidFill>
                  <a:schemeClr val="tx2"/>
                </a:solidFill>
                <a:hlinkClick r:id="rId7" action="ppaction://hlinksldjump"/>
              </a:rPr>
              <a:t> via </a:t>
            </a:r>
            <a:r>
              <a:rPr lang="en-US" sz="2000" dirty="0">
                <a:solidFill>
                  <a:schemeClr val="accent3">
                    <a:lumMod val="60000"/>
                    <a:lumOff val="40000"/>
                  </a:schemeClr>
                </a:solidFill>
                <a:hlinkClick r:id="rId7" action="ppaction://hlinksldjump"/>
              </a:rPr>
              <a:t>UIDAI</a:t>
            </a:r>
            <a:r>
              <a:rPr lang="en-US" sz="2000" dirty="0">
                <a:solidFill>
                  <a:schemeClr val="tx2"/>
                </a:solidFill>
                <a:hlinkClick r:id="rId7" action="ppaction://hlinksldjump"/>
              </a:rPr>
              <a:t> </a:t>
            </a:r>
            <a:r>
              <a:rPr lang="en-US" sz="2000" dirty="0">
                <a:solidFill>
                  <a:schemeClr val="tx2"/>
                </a:solidFill>
              </a:rPr>
              <a:t>or Digi-Locker</a:t>
            </a:r>
          </a:p>
          <a:p>
            <a:pPr marL="457200" indent="-457200">
              <a:buFont typeface="+mj-lt"/>
              <a:buAutoNum type="arabicPeriod"/>
            </a:pPr>
            <a:r>
              <a:rPr lang="en-IN" sz="2000" dirty="0">
                <a:solidFill>
                  <a:schemeClr val="tx2"/>
                </a:solidFill>
              </a:rPr>
              <a:t>Reduce TAT, Make the account ready for trading within 30 </a:t>
            </a:r>
            <a:r>
              <a:rPr lang="en-IN" sz="2000" dirty="0" err="1">
                <a:solidFill>
                  <a:schemeClr val="tx2"/>
                </a:solidFill>
              </a:rPr>
              <a:t>mins</a:t>
            </a:r>
            <a:r>
              <a:rPr lang="en-IN" sz="2000" dirty="0">
                <a:solidFill>
                  <a:schemeClr val="tx2"/>
                </a:solidFill>
              </a:rPr>
              <a:t> of digital on-boarding through </a:t>
            </a:r>
            <a:r>
              <a:rPr lang="en-IN" sz="2000" dirty="0">
                <a:solidFill>
                  <a:schemeClr val="accent3">
                    <a:lumMod val="60000"/>
                    <a:lumOff val="40000"/>
                  </a:schemeClr>
                </a:solidFill>
                <a:hlinkClick r:id="rId8" action="ppaction://hlinksldjump"/>
              </a:rPr>
              <a:t>any bank </a:t>
            </a:r>
            <a:r>
              <a:rPr lang="en-IN" sz="2000" dirty="0">
                <a:solidFill>
                  <a:schemeClr val="tx2"/>
                </a:solidFill>
              </a:rPr>
              <a:t>account</a:t>
            </a:r>
          </a:p>
          <a:p>
            <a:pPr marL="457200" indent="-457200">
              <a:buFont typeface="+mj-lt"/>
              <a:buAutoNum type="arabicPeriod"/>
            </a:pPr>
            <a:r>
              <a:rPr lang="en-IN" sz="2000" dirty="0">
                <a:solidFill>
                  <a:schemeClr val="tx2"/>
                </a:solidFill>
              </a:rPr>
              <a:t>Accept uploaded documents in multiple formats </a:t>
            </a:r>
            <a:r>
              <a:rPr lang="en-IN" sz="2000" dirty="0">
                <a:solidFill>
                  <a:schemeClr val="accent3">
                    <a:lumMod val="60000"/>
                    <a:lumOff val="40000"/>
                  </a:schemeClr>
                </a:solidFill>
                <a:hlinkClick r:id="rId9" action="ppaction://hlinksldjump"/>
              </a:rPr>
              <a:t>like </a:t>
            </a:r>
            <a:r>
              <a:rPr lang="en-IN" sz="2000" dirty="0" err="1">
                <a:solidFill>
                  <a:schemeClr val="accent3">
                    <a:lumMod val="60000"/>
                    <a:lumOff val="40000"/>
                  </a:schemeClr>
                </a:solidFill>
                <a:hlinkClick r:id="rId9" action="ppaction://hlinksldjump"/>
              </a:rPr>
              <a:t>png</a:t>
            </a:r>
            <a:r>
              <a:rPr lang="en-IN" sz="2000" dirty="0">
                <a:solidFill>
                  <a:schemeClr val="accent3">
                    <a:lumMod val="60000"/>
                    <a:lumOff val="40000"/>
                  </a:schemeClr>
                </a:solidFill>
                <a:hlinkClick r:id="rId9" action="ppaction://hlinksldjump"/>
              </a:rPr>
              <a:t>, jpg, pdf, etc.</a:t>
            </a:r>
            <a:endParaRPr lang="en-IN" sz="2000" dirty="0">
              <a:solidFill>
                <a:schemeClr val="accent3">
                  <a:lumMod val="60000"/>
                  <a:lumOff val="40000"/>
                </a:schemeClr>
              </a:solidFill>
            </a:endParaRPr>
          </a:p>
          <a:p>
            <a:pPr marL="457200" indent="-457200">
              <a:buFont typeface="+mj-lt"/>
              <a:buAutoNum type="arabicPeriod"/>
            </a:pPr>
            <a:r>
              <a:rPr lang="en-IN" sz="2000" dirty="0">
                <a:solidFill>
                  <a:schemeClr val="tx2"/>
                </a:solidFill>
              </a:rPr>
              <a:t>Have moved towards innovations by allowing facial recognition and finger print </a:t>
            </a:r>
            <a:r>
              <a:rPr lang="en-IN" sz="2000" dirty="0" err="1">
                <a:solidFill>
                  <a:schemeClr val="tx2"/>
                </a:solidFill>
              </a:rPr>
              <a:t>etc</a:t>
            </a:r>
            <a:r>
              <a:rPr lang="en-IN" sz="2000" dirty="0">
                <a:solidFill>
                  <a:schemeClr val="tx2"/>
                </a:solidFill>
              </a:rPr>
              <a:t> for login purpose.</a:t>
            </a:r>
          </a:p>
          <a:p>
            <a:endParaRPr lang="en-IN" sz="2000" dirty="0">
              <a:solidFill>
                <a:schemeClr val="tx2"/>
              </a:solidFill>
            </a:endParaRPr>
          </a:p>
          <a:p>
            <a:pPr lvl="1"/>
            <a:r>
              <a:rPr lang="en-IN" sz="2000" dirty="0">
                <a:solidFill>
                  <a:schemeClr val="tx2"/>
                </a:solidFill>
              </a:rPr>
              <a:t>Can we do this?</a:t>
            </a:r>
          </a:p>
          <a:p>
            <a:pPr marL="457200" indent="-457200">
              <a:buFont typeface="+mj-lt"/>
              <a:buAutoNum type="arabicPeriod"/>
            </a:pPr>
            <a:endParaRPr lang="en-IN" sz="2000" dirty="0">
              <a:solidFill>
                <a:schemeClr val="accent3">
                  <a:lumMod val="60000"/>
                  <a:lumOff val="40000"/>
                </a:schemeClr>
              </a:solidFill>
            </a:endParaRPr>
          </a:p>
        </p:txBody>
      </p:sp>
    </p:spTree>
    <p:extLst>
      <p:ext uri="{BB962C8B-B14F-4D97-AF65-F5344CB8AC3E}">
        <p14:creationId xmlns:p14="http://schemas.microsoft.com/office/powerpoint/2010/main" val="1084999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Digital Advisory (</a:t>
            </a:r>
            <a:r>
              <a:rPr lang="en-US" b="1" dirty="0" err="1" smtClean="0">
                <a:latin typeface="+mj-lt"/>
              </a:rPr>
              <a:t>Robo</a:t>
            </a:r>
            <a:r>
              <a:rPr lang="en-US" b="1" dirty="0" smtClean="0">
                <a:latin typeface="+mj-lt"/>
              </a:rPr>
              <a:t>)</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
        <p:nvSpPr>
          <p:cNvPr id="4" name="TextBox 3"/>
          <p:cNvSpPr txBox="1"/>
          <p:nvPr/>
        </p:nvSpPr>
        <p:spPr>
          <a:xfrm>
            <a:off x="9999373" y="6412468"/>
            <a:ext cx="1506828" cy="369332"/>
          </a:xfrm>
          <a:prstGeom prst="rect">
            <a:avLst/>
          </a:prstGeom>
          <a:noFill/>
        </p:spPr>
        <p:txBody>
          <a:bodyPr wrap="square" rtlCol="0">
            <a:spAutoFit/>
          </a:bodyPr>
          <a:lstStyle/>
          <a:p>
            <a:r>
              <a:rPr lang="en-US" dirty="0" smtClean="0">
                <a:hlinkClick r:id="rId3" action="ppaction://hlinksldjump"/>
              </a:rPr>
              <a:t>Hyperlink</a:t>
            </a:r>
            <a:endParaRPr lang="en-US" dirty="0"/>
          </a:p>
        </p:txBody>
      </p:sp>
    </p:spTree>
    <p:extLst>
      <p:ext uri="{BB962C8B-B14F-4D97-AF65-F5344CB8AC3E}">
        <p14:creationId xmlns:p14="http://schemas.microsoft.com/office/powerpoint/2010/main" val="2655529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Objectives – Digital Robo Advisory</a:t>
            </a:r>
            <a:endParaRPr lang="en-IN" altLang="en-US" smtClean="0"/>
          </a:p>
        </p:txBody>
      </p:sp>
      <p:sp>
        <p:nvSpPr>
          <p:cNvPr id="4" name="Text Placeholder 3"/>
          <p:cNvSpPr>
            <a:spLocks noGrp="1"/>
          </p:cNvSpPr>
          <p:nvPr>
            <p:ph type="body" sz="quarter" idx="17"/>
          </p:nvPr>
        </p:nvSpPr>
        <p:spPr>
          <a:xfrm>
            <a:off x="204788" y="1143000"/>
            <a:ext cx="11684000" cy="3962400"/>
          </a:xfrm>
        </p:spPr>
        <p:txBody>
          <a:bodyPr/>
          <a:lstStyle/>
          <a:p>
            <a:pPr>
              <a:defRPr/>
            </a:pPr>
            <a:r>
              <a:rPr lang="en-US" dirty="0" smtClean="0"/>
              <a:t>Focus on Retail and Mass </a:t>
            </a:r>
            <a:r>
              <a:rPr lang="en-US" dirty="0"/>
              <a:t>A</a:t>
            </a:r>
            <a:r>
              <a:rPr lang="en-US" dirty="0" smtClean="0"/>
              <a:t>ffluent customers</a:t>
            </a:r>
          </a:p>
          <a:p>
            <a:pPr>
              <a:defRPr/>
            </a:pPr>
            <a:r>
              <a:rPr lang="en-US" dirty="0" smtClean="0"/>
              <a:t>Augment and Optimize existing Services</a:t>
            </a:r>
          </a:p>
          <a:p>
            <a:pPr>
              <a:defRPr/>
            </a:pPr>
            <a:r>
              <a:rPr lang="en-US" dirty="0" smtClean="0"/>
              <a:t>Goals-Based Financial Planning and Advisory to customers</a:t>
            </a:r>
          </a:p>
          <a:p>
            <a:pPr>
              <a:defRPr/>
            </a:pPr>
            <a:r>
              <a:rPr lang="en-US" dirty="0" smtClean="0"/>
              <a:t>Improved Customer Engagement</a:t>
            </a:r>
          </a:p>
          <a:p>
            <a:pPr>
              <a:defRPr/>
            </a:pPr>
            <a:r>
              <a:rPr lang="en-US" dirty="0" smtClean="0"/>
              <a:t>Improve Cost to Income ratio</a:t>
            </a:r>
          </a:p>
          <a:p>
            <a:pPr>
              <a:defRPr/>
            </a:pPr>
            <a:r>
              <a:rPr lang="en-US" dirty="0" smtClean="0"/>
              <a:t>Rapid Growth in Assets Under Advisory (AUA)</a:t>
            </a:r>
          </a:p>
        </p:txBody>
      </p:sp>
      <p:sp>
        <p:nvSpPr>
          <p:cNvPr id="30724"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607D3E-6EBF-4FA2-8CC0-410AAE04768F}" type="slidenum">
              <a:rPr lang="en-US" altLang="en-US" smtClean="0"/>
              <a:pPr/>
              <a:t>37</a:t>
            </a:fld>
            <a:endParaRPr lang="en-US" altLang="en-US" smtClean="0"/>
          </a:p>
        </p:txBody>
      </p:sp>
      <p:sp>
        <p:nvSpPr>
          <p:cNvPr id="2" name="TextBox 1"/>
          <p:cNvSpPr txBox="1"/>
          <p:nvPr/>
        </p:nvSpPr>
        <p:spPr>
          <a:xfrm>
            <a:off x="9999373" y="6412468"/>
            <a:ext cx="1506828" cy="369332"/>
          </a:xfrm>
          <a:prstGeom prst="rect">
            <a:avLst/>
          </a:prstGeom>
          <a:noFill/>
        </p:spPr>
        <p:txBody>
          <a:bodyPr wrap="square" rtlCol="0">
            <a:spAutoFit/>
          </a:bodyPr>
          <a:lstStyle/>
          <a:p>
            <a:r>
              <a:rPr lang="en-US" dirty="0" smtClean="0">
                <a:hlinkClick r:id="rId2" action="ppaction://hlinksldjump"/>
              </a:rPr>
              <a:t>Hyperlink</a:t>
            </a:r>
            <a:endParaRPr lang="en-US" dirty="0"/>
          </a:p>
        </p:txBody>
      </p:sp>
    </p:spTree>
    <p:extLst>
      <p:ext uri="{BB962C8B-B14F-4D97-AF65-F5344CB8AC3E}">
        <p14:creationId xmlns:p14="http://schemas.microsoft.com/office/powerpoint/2010/main" val="535372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Placeholder 1"/>
          <p:cNvSpPr>
            <a:spLocks noGrp="1"/>
          </p:cNvSpPr>
          <p:nvPr>
            <p:ph type="body" sz="quarter" idx="12"/>
          </p:nvPr>
        </p:nvSpPr>
        <p:spPr bwMode="auto">
          <a:xfrm>
            <a:off x="127001" y="1524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Why Robo Advisory?</a:t>
            </a:r>
            <a:endParaRPr lang="en-IN" altLang="en-US" smtClean="0"/>
          </a:p>
        </p:txBody>
      </p:sp>
      <p:sp>
        <p:nvSpPr>
          <p:cNvPr id="31747"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6FE8F8-9CF0-4C47-A69B-88E895F8D7B3}" type="slidenum">
              <a:rPr lang="en-US" altLang="en-US" smtClean="0"/>
              <a:pPr/>
              <a:t>38</a:t>
            </a:fld>
            <a:endParaRPr lang="en-US" altLang="en-US" smtClean="0"/>
          </a:p>
        </p:txBody>
      </p:sp>
      <p:pic>
        <p:nvPicPr>
          <p:cNvPr id="3174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1" y="800637"/>
            <a:ext cx="76962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Placeholder 2"/>
          <p:cNvSpPr>
            <a:spLocks noGrp="1"/>
          </p:cNvSpPr>
          <p:nvPr>
            <p:ph type="body" sz="quarter" idx="16"/>
          </p:nvPr>
        </p:nvSpPr>
        <p:spPr bwMode="auto">
          <a:xfrm>
            <a:off x="127001" y="5062538"/>
            <a:ext cx="3911600" cy="10334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ctr"/>
            <a:r>
              <a:rPr lang="en-US" altLang="en-US" sz="2000" b="0"/>
              <a:t>Start-up’s iterating repeatedly to lower fees &amp; acquire customers</a:t>
            </a:r>
            <a:endParaRPr lang="en-IN" altLang="en-US" sz="2000" b="0"/>
          </a:p>
        </p:txBody>
      </p:sp>
      <p:sp>
        <p:nvSpPr>
          <p:cNvPr id="31750" name="Text Placeholder 2"/>
          <p:cNvSpPr>
            <a:spLocks noGrp="1"/>
          </p:cNvSpPr>
          <p:nvPr>
            <p:ph type="body" sz="quarter" idx="16"/>
          </p:nvPr>
        </p:nvSpPr>
        <p:spPr bwMode="auto">
          <a:xfrm>
            <a:off x="3962401" y="5057775"/>
            <a:ext cx="3911600" cy="954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ctr"/>
            <a:r>
              <a:rPr lang="en-US" altLang="en-US" sz="2000" b="0"/>
              <a:t>There’s no shortage of digital insurgents to keep us up at night.</a:t>
            </a:r>
            <a:endParaRPr lang="en-IN" altLang="en-US" sz="2000" b="0"/>
          </a:p>
        </p:txBody>
      </p:sp>
      <p:sp>
        <p:nvSpPr>
          <p:cNvPr id="7" name="Text Placeholder 2"/>
          <p:cNvSpPr>
            <a:spLocks noGrp="1"/>
          </p:cNvSpPr>
          <p:nvPr>
            <p:ph type="body" sz="quarter" idx="16"/>
          </p:nvPr>
        </p:nvSpPr>
        <p:spPr bwMode="auto">
          <a:xfrm>
            <a:off x="8120431" y="347483"/>
            <a:ext cx="3892550" cy="533829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defRPr/>
            </a:pPr>
            <a:endParaRPr lang="en-US" altLang="en-US" sz="2000" u="sng" dirty="0" smtClean="0"/>
          </a:p>
          <a:p>
            <a:pPr>
              <a:defRPr/>
            </a:pPr>
            <a:endParaRPr lang="en-US" altLang="en-US" sz="2000" u="sng" dirty="0"/>
          </a:p>
          <a:p>
            <a:pPr>
              <a:defRPr/>
            </a:pPr>
            <a:endParaRPr lang="en-US" altLang="en-US" sz="2000" u="sng" dirty="0" smtClean="0"/>
          </a:p>
          <a:p>
            <a:pPr>
              <a:defRPr/>
            </a:pPr>
            <a:r>
              <a:rPr lang="en-US" altLang="en-US" sz="2000" u="sng" dirty="0" smtClean="0"/>
              <a:t>ICICI </a:t>
            </a:r>
            <a:r>
              <a:rPr lang="en-US" altLang="en-US" sz="2000" u="sng" dirty="0"/>
              <a:t>Securities Human Capital:</a:t>
            </a:r>
          </a:p>
          <a:p>
            <a:pPr marL="285750" indent="-285750">
              <a:buFont typeface="Arial" panose="020B0604020202020204" pitchFamily="34" charset="0"/>
              <a:buChar char="•"/>
              <a:defRPr/>
            </a:pPr>
            <a:r>
              <a:rPr lang="en-US" altLang="en-US" sz="1700" dirty="0"/>
              <a:t>1200</a:t>
            </a:r>
            <a:r>
              <a:rPr lang="en-US" altLang="en-US" sz="1700" b="0" dirty="0"/>
              <a:t>+ Relationship Managers</a:t>
            </a:r>
          </a:p>
          <a:p>
            <a:pPr marL="285750" indent="-285750">
              <a:buFont typeface="Arial" panose="020B0604020202020204" pitchFamily="34" charset="0"/>
              <a:buChar char="•"/>
              <a:defRPr/>
            </a:pPr>
            <a:endParaRPr lang="en-US" altLang="en-US" sz="1700" dirty="0" smtClean="0"/>
          </a:p>
          <a:p>
            <a:pPr marL="285750" indent="-285750">
              <a:buFont typeface="Arial" panose="020B0604020202020204" pitchFamily="34" charset="0"/>
              <a:buChar char="•"/>
              <a:defRPr/>
            </a:pPr>
            <a:r>
              <a:rPr lang="en-US" altLang="en-US" sz="1700" dirty="0" smtClean="0"/>
              <a:t>418</a:t>
            </a:r>
            <a:r>
              <a:rPr lang="en-US" altLang="en-US" sz="1700" b="0" dirty="0" smtClean="0"/>
              <a:t> </a:t>
            </a:r>
            <a:r>
              <a:rPr lang="en-US" altLang="en-US" sz="1700" b="0" dirty="0"/>
              <a:t>Personnel’s in Support Functions</a:t>
            </a:r>
          </a:p>
          <a:p>
            <a:pPr marL="285750" indent="-285750">
              <a:buFont typeface="Arial" panose="020B0604020202020204" pitchFamily="34" charset="0"/>
              <a:buChar char="•"/>
              <a:defRPr/>
            </a:pPr>
            <a:endParaRPr lang="en-US" altLang="en-US" sz="1700" dirty="0"/>
          </a:p>
          <a:p>
            <a:pPr marL="285750" indent="-285750">
              <a:buFont typeface="Arial" panose="020B0604020202020204" pitchFamily="34" charset="0"/>
              <a:buChar char="•"/>
              <a:defRPr/>
            </a:pPr>
            <a:r>
              <a:rPr lang="en-US" altLang="en-US" sz="1700" dirty="0" smtClean="0"/>
              <a:t>45</a:t>
            </a:r>
            <a:r>
              <a:rPr lang="en-US" altLang="en-US" sz="1700" b="0" dirty="0" smtClean="0"/>
              <a:t> </a:t>
            </a:r>
            <a:r>
              <a:rPr lang="en-US" altLang="en-US" sz="1700" b="0" dirty="0"/>
              <a:t>Retail Broking Research Team</a:t>
            </a:r>
          </a:p>
          <a:p>
            <a:pPr marL="285750" indent="-285750">
              <a:buFont typeface="Arial" panose="020B0604020202020204" pitchFamily="34" charset="0"/>
              <a:buChar char="•"/>
              <a:defRPr/>
            </a:pPr>
            <a:endParaRPr lang="en-US" altLang="en-US" sz="1700" dirty="0" smtClean="0"/>
          </a:p>
          <a:p>
            <a:pPr marL="285750" indent="-285750">
              <a:buFont typeface="Arial" panose="020B0604020202020204" pitchFamily="34" charset="0"/>
              <a:buChar char="•"/>
              <a:defRPr/>
            </a:pPr>
            <a:r>
              <a:rPr lang="en-US" altLang="en-US" sz="1700" dirty="0" smtClean="0"/>
              <a:t>199</a:t>
            </a:r>
            <a:r>
              <a:rPr lang="en-US" altLang="en-US" sz="1700" b="0" dirty="0" smtClean="0"/>
              <a:t> </a:t>
            </a:r>
            <a:r>
              <a:rPr lang="en-US" altLang="en-US" sz="1700" b="0" dirty="0"/>
              <a:t>Number of Branches</a:t>
            </a:r>
          </a:p>
        </p:txBody>
      </p:sp>
      <p:sp>
        <p:nvSpPr>
          <p:cNvPr id="9" name="Rounded Rectangle 8"/>
          <p:cNvSpPr/>
          <p:nvPr/>
        </p:nvSpPr>
        <p:spPr>
          <a:xfrm>
            <a:off x="7975602" y="199130"/>
            <a:ext cx="3971925" cy="5557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IN" dirty="0">
              <a:solidFill>
                <a:srgbClr val="002060"/>
              </a:solidFill>
            </a:endParaRPr>
          </a:p>
        </p:txBody>
      </p:sp>
      <p:sp>
        <p:nvSpPr>
          <p:cNvPr id="3" name="Text Placeholder 2"/>
          <p:cNvSpPr>
            <a:spLocks noGrp="1"/>
          </p:cNvSpPr>
          <p:nvPr>
            <p:ph type="body" sz="quarter" idx="16"/>
          </p:nvPr>
        </p:nvSpPr>
        <p:spPr/>
        <p:txBody>
          <a:bodyPr/>
          <a:lstStyle/>
          <a:p>
            <a:endParaRPr lang="en-IN" dirty="0" smtClean="0"/>
          </a:p>
          <a:p>
            <a:endParaRPr lang="en-IN" dirty="0"/>
          </a:p>
        </p:txBody>
      </p:sp>
      <p:sp>
        <p:nvSpPr>
          <p:cNvPr id="10" name="TextBox 9"/>
          <p:cNvSpPr txBox="1"/>
          <p:nvPr/>
        </p:nvSpPr>
        <p:spPr>
          <a:xfrm>
            <a:off x="9999373" y="6412468"/>
            <a:ext cx="1506828" cy="369332"/>
          </a:xfrm>
          <a:prstGeom prst="rect">
            <a:avLst/>
          </a:prstGeom>
          <a:noFill/>
        </p:spPr>
        <p:txBody>
          <a:bodyPr wrap="square" rtlCol="0">
            <a:spAutoFit/>
          </a:bodyPr>
          <a:lstStyle/>
          <a:p>
            <a:r>
              <a:rPr lang="en-US" dirty="0" smtClean="0">
                <a:hlinkClick r:id="rId3" action="ppaction://hlinksldjump"/>
              </a:rPr>
              <a:t>Hyperlink</a:t>
            </a:r>
            <a:endParaRPr lang="en-US" dirty="0"/>
          </a:p>
        </p:txBody>
      </p:sp>
    </p:spTree>
    <p:extLst>
      <p:ext uri="{BB962C8B-B14F-4D97-AF65-F5344CB8AC3E}">
        <p14:creationId xmlns:p14="http://schemas.microsoft.com/office/powerpoint/2010/main" val="3957020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Placeholder 1"/>
          <p:cNvSpPr>
            <a:spLocks noGrp="1"/>
          </p:cNvSpPr>
          <p:nvPr>
            <p:ph type="body" sz="quarter" idx="12"/>
          </p:nvPr>
        </p:nvSpPr>
        <p:spPr bwMode="auto">
          <a:xfrm>
            <a:off x="228601" y="-14288"/>
            <a:ext cx="11684000" cy="461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800"/>
              <a:t>Market Mapping - India</a:t>
            </a:r>
            <a:endParaRPr lang="en-IN" altLang="en-US" sz="2800"/>
          </a:p>
        </p:txBody>
      </p:sp>
      <p:sp>
        <p:nvSpPr>
          <p:cNvPr id="32771"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334428-AE6B-498A-852A-A549BDA7A587}" type="slidenum">
              <a:rPr lang="en-US" altLang="en-US" smtClean="0"/>
              <a:pPr/>
              <a:t>39</a:t>
            </a:fld>
            <a:endParaRPr lang="en-US" altLang="en-US" smtClean="0"/>
          </a:p>
        </p:txBody>
      </p:sp>
      <p:sp>
        <p:nvSpPr>
          <p:cNvPr id="11" name="Rounded Rectangle 10"/>
          <p:cNvSpPr/>
          <p:nvPr/>
        </p:nvSpPr>
        <p:spPr>
          <a:xfrm>
            <a:off x="228602" y="2514600"/>
            <a:ext cx="8326437" cy="424815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2060"/>
                </a:solidFill>
              </a:rPr>
              <a:t>B2C</a:t>
            </a:r>
            <a:endParaRPr lang="en-IN" b="1" dirty="0">
              <a:solidFill>
                <a:srgbClr val="002060"/>
              </a:solidFill>
            </a:endParaRPr>
          </a:p>
        </p:txBody>
      </p:sp>
      <p:pic>
        <p:nvPicPr>
          <p:cNvPr id="32773" name="Picture 5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876" y="3130550"/>
            <a:ext cx="19034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1" y="3806826"/>
            <a:ext cx="18288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554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0326" y="3103564"/>
            <a:ext cx="18859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2239" y="3784601"/>
            <a:ext cx="15351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0063" y="5703889"/>
            <a:ext cx="14811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913" y="6067426"/>
            <a:ext cx="14922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6553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09839" y="3048001"/>
            <a:ext cx="168116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44501" y="5067300"/>
            <a:ext cx="1657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21201" y="3013076"/>
            <a:ext cx="17208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6877" y="4457700"/>
            <a:ext cx="16922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648202" y="3790950"/>
            <a:ext cx="13684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4" name="Group 3"/>
          <p:cNvGrpSpPr>
            <a:grpSpLocks/>
          </p:cNvGrpSpPr>
          <p:nvPr/>
        </p:nvGrpSpPr>
        <p:grpSpPr bwMode="auto">
          <a:xfrm>
            <a:off x="4473577" y="485776"/>
            <a:ext cx="3705225" cy="1941513"/>
            <a:chOff x="4418013" y="4872038"/>
            <a:chExt cx="3705225" cy="1941512"/>
          </a:xfrm>
        </p:grpSpPr>
        <p:sp>
          <p:nvSpPr>
            <p:cNvPr id="12" name="Rectangle 11"/>
            <p:cNvSpPr/>
            <p:nvPr/>
          </p:nvSpPr>
          <p:spPr>
            <a:xfrm>
              <a:off x="4418013" y="4872038"/>
              <a:ext cx="3705225" cy="194151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rgbClr val="1F497D"/>
                  </a:solidFill>
                </a:rPr>
                <a:t>B2B2C</a:t>
              </a:r>
              <a:endParaRPr lang="en-IN" sz="2400" b="1" dirty="0">
                <a:solidFill>
                  <a:srgbClr val="1F497D"/>
                </a:solidFill>
              </a:endParaRPr>
            </a:p>
          </p:txBody>
        </p:sp>
        <p:pic>
          <p:nvPicPr>
            <p:cNvPr id="2" name="Picture 3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684712" y="5587205"/>
              <a:ext cx="1398589" cy="60310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354900" y="5645944"/>
              <a:ext cx="1411287" cy="41751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5" name="Group 2"/>
          <p:cNvGrpSpPr>
            <a:grpSpLocks/>
          </p:cNvGrpSpPr>
          <p:nvPr/>
        </p:nvGrpSpPr>
        <p:grpSpPr bwMode="auto">
          <a:xfrm>
            <a:off x="228601" y="511176"/>
            <a:ext cx="4038600" cy="1922463"/>
            <a:chOff x="227013" y="4854575"/>
            <a:chExt cx="4038600" cy="1927225"/>
          </a:xfrm>
        </p:grpSpPr>
        <p:sp>
          <p:nvSpPr>
            <p:cNvPr id="10" name="Rectangle 9"/>
            <p:cNvSpPr/>
            <p:nvPr/>
          </p:nvSpPr>
          <p:spPr>
            <a:xfrm>
              <a:off x="227013" y="4854575"/>
              <a:ext cx="4038600" cy="19272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rgbClr val="1F497D"/>
                  </a:solidFill>
                </a:rPr>
                <a:t>B2B</a:t>
              </a:r>
              <a:endParaRPr lang="en-IN" dirty="0">
                <a:solidFill>
                  <a:prstClr val="white"/>
                </a:solidFill>
              </a:endParaRPr>
            </a:p>
          </p:txBody>
        </p:sp>
        <p:pic>
          <p:nvPicPr>
            <p:cNvPr id="32788" name="Picture 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241550" y="6136721"/>
              <a:ext cx="1836738" cy="42068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208213" y="5411576"/>
              <a:ext cx="1947863" cy="477838"/>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79413" y="6022686"/>
              <a:ext cx="1662113" cy="66516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554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55613" y="5411576"/>
              <a:ext cx="1520825" cy="43973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6" name="Group 4"/>
          <p:cNvGrpSpPr>
            <a:grpSpLocks/>
          </p:cNvGrpSpPr>
          <p:nvPr/>
        </p:nvGrpSpPr>
        <p:grpSpPr bwMode="auto">
          <a:xfrm>
            <a:off x="8351839" y="466726"/>
            <a:ext cx="3636963" cy="1941513"/>
            <a:chOff x="8248650" y="4840288"/>
            <a:chExt cx="3636963" cy="1941512"/>
          </a:xfrm>
        </p:grpSpPr>
        <p:sp>
          <p:nvSpPr>
            <p:cNvPr id="59" name="Rectangle 58"/>
            <p:cNvSpPr/>
            <p:nvPr/>
          </p:nvSpPr>
          <p:spPr>
            <a:xfrm>
              <a:off x="8248650" y="4840288"/>
              <a:ext cx="3636963" cy="194151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rgbClr val="1F497D"/>
                  </a:solidFill>
                </a:rPr>
                <a:t>Brokers</a:t>
              </a:r>
              <a:endParaRPr lang="en-IN" sz="2000" b="1" dirty="0">
                <a:solidFill>
                  <a:srgbClr val="1F497D"/>
                </a:solidFill>
              </a:endParaRPr>
            </a:p>
          </p:txBody>
        </p:sp>
        <p:pic>
          <p:nvPicPr>
            <p:cNvPr id="7" name="Picture 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8494713" y="5292725"/>
              <a:ext cx="1485900" cy="566738"/>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0133013" y="5310188"/>
              <a:ext cx="1595437" cy="48101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465261" y="6100763"/>
              <a:ext cx="1692275" cy="45720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87" name="Text Placeholder 2"/>
          <p:cNvSpPr>
            <a:spLocks noGrp="1"/>
          </p:cNvSpPr>
          <p:nvPr>
            <p:ph type="body" sz="quarter" idx="16"/>
          </p:nvPr>
        </p:nvSpPr>
        <p:spPr bwMode="auto">
          <a:xfrm>
            <a:off x="2424113" y="5276850"/>
            <a:ext cx="5988050" cy="1123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buFont typeface="Arial" panose="020B0604020202020204" pitchFamily="34" charset="0"/>
              <a:buChar char="•"/>
            </a:pPr>
            <a:r>
              <a:rPr lang="en-US" altLang="en-US" sz="1600" b="0"/>
              <a:t>30+ Robo Advisory &amp; Investment Platforms in India</a:t>
            </a:r>
          </a:p>
          <a:p>
            <a:pPr marL="342900" indent="-342900">
              <a:buFont typeface="Arial" panose="020B0604020202020204" pitchFamily="34" charset="0"/>
              <a:buChar char="•"/>
            </a:pPr>
            <a:r>
              <a:rPr lang="en-US" altLang="en-US" sz="1600" b="0"/>
              <a:t>Ranging from PFM Solutions, Robo-Retirement Solutions, Credit, Tax Planning, Real-estate advisory, Lifestyle advisory, Will Drafting etc.</a:t>
            </a:r>
            <a:endParaRPr lang="en-IN" altLang="en-US" sz="1600" b="0"/>
          </a:p>
        </p:txBody>
      </p:sp>
      <p:sp>
        <p:nvSpPr>
          <p:cNvPr id="60" name="Rounded Rectangle 59"/>
          <p:cNvSpPr/>
          <p:nvPr/>
        </p:nvSpPr>
        <p:spPr>
          <a:xfrm>
            <a:off x="8763001" y="2525714"/>
            <a:ext cx="3225800" cy="425608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2060"/>
                </a:solidFill>
              </a:rPr>
              <a:t>Robo Advisory – Large Global FI’s</a:t>
            </a:r>
            <a:endParaRPr lang="en-IN" b="1" dirty="0">
              <a:solidFill>
                <a:srgbClr val="002060"/>
              </a:solidFill>
            </a:endParaRPr>
          </a:p>
        </p:txBody>
      </p:sp>
      <p:pic>
        <p:nvPicPr>
          <p:cNvPr id="32789" name="Picture 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374188" y="3276600"/>
            <a:ext cx="17907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0" name="Picture 6"/>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196389" y="4986338"/>
            <a:ext cx="2360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1" name="Picture 6"/>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9464677" y="4048126"/>
            <a:ext cx="16478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2" name="Picture 4" descr="Image result for jp morgan logo"/>
          <p:cNvPicPr>
            <a:picLocks noChangeAspect="1" noChangeArrowheads="1"/>
          </p:cNvPicPr>
          <p:nvPr/>
        </p:nvPicPr>
        <p:blipFill>
          <a:blip r:embed="rId25">
            <a:extLst>
              <a:ext uri="{28A0092B-C50C-407E-A947-70E740481C1C}">
                <a14:useLocalDpi xmlns:a14="http://schemas.microsoft.com/office/drawing/2010/main" val="0"/>
              </a:ext>
            </a:extLst>
          </a:blip>
          <a:srcRect t="29935" b="32077"/>
          <a:stretch>
            <a:fillRect/>
          </a:stretch>
        </p:blipFill>
        <p:spPr bwMode="auto">
          <a:xfrm>
            <a:off x="8951914" y="6172200"/>
            <a:ext cx="164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3" name="Picture 8" descr="Image result for morgan stanley logo"/>
          <p:cNvPicPr>
            <a:picLocks noChangeAspect="1" noChangeArrowheads="1"/>
          </p:cNvPicPr>
          <p:nvPr/>
        </p:nvPicPr>
        <p:blipFill>
          <a:blip r:embed="rId26">
            <a:extLst>
              <a:ext uri="{28A0092B-C50C-407E-A947-70E740481C1C}">
                <a14:useLocalDpi xmlns:a14="http://schemas.microsoft.com/office/drawing/2010/main" val="0"/>
              </a:ext>
            </a:extLst>
          </a:blip>
          <a:srcRect t="35287" b="36588"/>
          <a:stretch>
            <a:fillRect/>
          </a:stretch>
        </p:blipFill>
        <p:spPr bwMode="auto">
          <a:xfrm>
            <a:off x="9102726" y="5638801"/>
            <a:ext cx="24685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4" name="Picture 10" descr="Image result for sigfig"/>
          <p:cNvPicPr>
            <a:picLocks noChangeAspect="1" noChangeArrowheads="1"/>
          </p:cNvPicPr>
          <p:nvPr/>
        </p:nvPicPr>
        <p:blipFill>
          <a:blip r:embed="rId27">
            <a:extLst>
              <a:ext uri="{28A0092B-C50C-407E-A947-70E740481C1C}">
                <a14:useLocalDpi xmlns:a14="http://schemas.microsoft.com/office/drawing/2010/main" val="0"/>
              </a:ext>
            </a:extLst>
          </a:blip>
          <a:srcRect t="32158" b="33333"/>
          <a:stretch>
            <a:fillRect/>
          </a:stretch>
        </p:blipFill>
        <p:spPr bwMode="auto">
          <a:xfrm>
            <a:off x="10710863" y="6173788"/>
            <a:ext cx="11001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5" name="Picture 5"/>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10466389" y="1689100"/>
            <a:ext cx="11715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6" name="Picture 65549"/>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703763" y="4395788"/>
            <a:ext cx="131603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7" name="Picture 13"/>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855914" y="4494214"/>
            <a:ext cx="11985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8" name="Picture 8"/>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6397627" y="3781425"/>
            <a:ext cx="18557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9" name="Picture 20"/>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364289" y="4500564"/>
            <a:ext cx="20478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p:nvPr/>
        </p:nvSpPr>
        <p:spPr>
          <a:xfrm>
            <a:off x="9999373" y="6412468"/>
            <a:ext cx="1506828" cy="369332"/>
          </a:xfrm>
          <a:prstGeom prst="rect">
            <a:avLst/>
          </a:prstGeom>
          <a:noFill/>
        </p:spPr>
        <p:txBody>
          <a:bodyPr wrap="square" rtlCol="0">
            <a:spAutoFit/>
          </a:bodyPr>
          <a:lstStyle/>
          <a:p>
            <a:r>
              <a:rPr lang="en-US" dirty="0" smtClean="0">
                <a:hlinkClick r:id="rId33" action="ppaction://hlinksldjump"/>
              </a:rPr>
              <a:t>Hyperlink</a:t>
            </a:r>
            <a:endParaRPr lang="en-US" dirty="0"/>
          </a:p>
        </p:txBody>
      </p:sp>
    </p:spTree>
    <p:extLst>
      <p:ext uri="{BB962C8B-B14F-4D97-AF65-F5344CB8AC3E}">
        <p14:creationId xmlns:p14="http://schemas.microsoft.com/office/powerpoint/2010/main" val="1511396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en-US" dirty="0" smtClean="0"/>
              <a:t>Ideas Already Identified - 2</a:t>
            </a:r>
            <a:endParaRPr lang="en-IN" altLang="en-US" dirty="0" smtClean="0"/>
          </a:p>
        </p:txBody>
      </p:sp>
      <p:sp>
        <p:nvSpPr>
          <p:cNvPr id="20483"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755C9BC-09DF-4481-B82C-6C87F228791B}" type="slidenum">
              <a:rPr lang="en-US" altLang="en-US" smtClean="0"/>
              <a:pPr/>
              <a:t>4</a:t>
            </a:fld>
            <a:endParaRPr lang="en-US" altLang="en-US" smtClean="0"/>
          </a:p>
        </p:txBody>
      </p:sp>
      <p:sp>
        <p:nvSpPr>
          <p:cNvPr id="9" name="Rounded Rectangle 8"/>
          <p:cNvSpPr/>
          <p:nvPr/>
        </p:nvSpPr>
        <p:spPr>
          <a:xfrm>
            <a:off x="204788" y="989013"/>
            <a:ext cx="5399088" cy="5541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fontAlgn="base">
              <a:spcBef>
                <a:spcPct val="0"/>
              </a:spcBef>
              <a:spcAft>
                <a:spcPct val="0"/>
              </a:spcAft>
              <a:defRPr/>
            </a:pPr>
            <a:r>
              <a:rPr lang="en-US" sz="2000" b="1" u="sng" dirty="0">
                <a:solidFill>
                  <a:srgbClr val="002060"/>
                </a:solidFill>
              </a:rPr>
              <a:t>Held Away Asset Consolidation, Portfolio Aggregation &amp; Optimizer</a:t>
            </a:r>
          </a:p>
        </p:txBody>
      </p:sp>
      <p:sp>
        <p:nvSpPr>
          <p:cNvPr id="10" name="Rounded Rectangle 9"/>
          <p:cNvSpPr/>
          <p:nvPr/>
        </p:nvSpPr>
        <p:spPr>
          <a:xfrm>
            <a:off x="6172201" y="989013"/>
            <a:ext cx="5607050" cy="5541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fontAlgn="base">
              <a:spcBef>
                <a:spcPct val="0"/>
              </a:spcBef>
              <a:spcAft>
                <a:spcPct val="0"/>
              </a:spcAft>
              <a:defRPr/>
            </a:pPr>
            <a:r>
              <a:rPr lang="en-US" sz="2000" b="1" u="sng" dirty="0">
                <a:solidFill>
                  <a:srgbClr val="002060"/>
                </a:solidFill>
              </a:rPr>
              <a:t>Marketing – Web Personalization &amp; Customer Referral Program</a:t>
            </a:r>
          </a:p>
        </p:txBody>
      </p:sp>
      <p:sp>
        <p:nvSpPr>
          <p:cNvPr id="12" name="Text Placeholder 3"/>
          <p:cNvSpPr>
            <a:spLocks noGrp="1"/>
          </p:cNvSpPr>
          <p:nvPr>
            <p:ph type="body" sz="quarter" idx="17"/>
          </p:nvPr>
        </p:nvSpPr>
        <p:spPr>
          <a:xfrm>
            <a:off x="228602" y="2146300"/>
            <a:ext cx="5375275" cy="3251200"/>
          </a:xfrm>
        </p:spPr>
        <p:txBody>
          <a:bodyPr/>
          <a:lstStyle/>
          <a:p>
            <a:pPr eaLnBrk="1" hangingPunct="1">
              <a:defRPr/>
            </a:pPr>
            <a:r>
              <a:rPr lang="en-US" sz="1800" dirty="0"/>
              <a:t>Evaluation in progress for In-house.</a:t>
            </a:r>
          </a:p>
          <a:p>
            <a:pPr eaLnBrk="1" hangingPunct="1">
              <a:defRPr/>
            </a:pPr>
            <a:r>
              <a:rPr lang="en-US" sz="1800" dirty="0"/>
              <a:t>Gumption Labs was the earlier selection.</a:t>
            </a:r>
          </a:p>
          <a:p>
            <a:pPr eaLnBrk="1" hangingPunct="1">
              <a:defRPr/>
            </a:pPr>
            <a:r>
              <a:rPr lang="en-US" sz="1800" u="sng" dirty="0"/>
              <a:t>Capability</a:t>
            </a:r>
            <a:r>
              <a:rPr lang="en-US" sz="1800" dirty="0"/>
              <a:t>:</a:t>
            </a:r>
          </a:p>
          <a:p>
            <a:pPr lvl="1" eaLnBrk="1" hangingPunct="1">
              <a:defRPr/>
            </a:pPr>
            <a:r>
              <a:rPr lang="en-US" sz="1600" dirty="0"/>
              <a:t>Solution helps consolidate Client portfolios in all asset classes held away with other advisors or brokers</a:t>
            </a:r>
          </a:p>
          <a:p>
            <a:pPr lvl="1" eaLnBrk="1" hangingPunct="1">
              <a:defRPr/>
            </a:pPr>
            <a:r>
              <a:rPr lang="en-US" sz="1600" dirty="0"/>
              <a:t>Help increase Wallet Share with ISEC by effective advisory</a:t>
            </a:r>
          </a:p>
          <a:p>
            <a:pPr eaLnBrk="1" hangingPunct="1">
              <a:defRPr/>
            </a:pPr>
            <a:r>
              <a:rPr lang="en-US" sz="1800" u="sng" dirty="0"/>
              <a:t>Timeline:</a:t>
            </a:r>
          </a:p>
          <a:p>
            <a:pPr lvl="1" eaLnBrk="1" hangingPunct="1">
              <a:defRPr/>
            </a:pPr>
            <a:r>
              <a:rPr lang="en-US" sz="1600" dirty="0" smtClean="0">
                <a:solidFill>
                  <a:schemeClr val="tx2"/>
                </a:solidFill>
              </a:rPr>
              <a:t>Our Tech Team is working on it</a:t>
            </a:r>
            <a:endParaRPr lang="en-IN" sz="1600" dirty="0">
              <a:solidFill>
                <a:schemeClr val="tx2"/>
              </a:solidFill>
            </a:endParaRPr>
          </a:p>
        </p:txBody>
      </p:sp>
      <p:sp>
        <p:nvSpPr>
          <p:cNvPr id="13" name="Text Placeholder 3"/>
          <p:cNvSpPr>
            <a:spLocks noGrp="1"/>
          </p:cNvSpPr>
          <p:nvPr>
            <p:ph type="body" sz="quarter" idx="17"/>
          </p:nvPr>
        </p:nvSpPr>
        <p:spPr>
          <a:xfrm>
            <a:off x="6172201" y="2146300"/>
            <a:ext cx="5607050" cy="4025900"/>
          </a:xfrm>
        </p:spPr>
        <p:txBody>
          <a:bodyPr/>
          <a:lstStyle/>
          <a:p>
            <a:pPr eaLnBrk="1" hangingPunct="1">
              <a:defRPr/>
            </a:pPr>
            <a:r>
              <a:rPr lang="en-US" sz="1800" dirty="0"/>
              <a:t>Evaluated Notify Visitors</a:t>
            </a:r>
          </a:p>
          <a:p>
            <a:pPr eaLnBrk="1" hangingPunct="1">
              <a:defRPr/>
            </a:pPr>
            <a:r>
              <a:rPr lang="en-US" sz="1800" u="sng" dirty="0"/>
              <a:t>Capability</a:t>
            </a:r>
            <a:r>
              <a:rPr lang="en-US" sz="1800" dirty="0"/>
              <a:t>:</a:t>
            </a:r>
          </a:p>
          <a:p>
            <a:pPr lvl="1" eaLnBrk="1" hangingPunct="1">
              <a:defRPr/>
            </a:pPr>
            <a:r>
              <a:rPr lang="en-US" sz="1600" dirty="0"/>
              <a:t>Drive cross sell &amp; up sell with effective personalization of the Website &amp; Mobile App</a:t>
            </a:r>
          </a:p>
          <a:p>
            <a:pPr lvl="1" eaLnBrk="1" hangingPunct="1">
              <a:defRPr/>
            </a:pPr>
            <a:r>
              <a:rPr lang="en-US" sz="1600" dirty="0"/>
              <a:t>Use Marketing Journey Building Tools, different landing pages, Conversion rate optimization tools like Heat-maps, Form Analysis etc. for better marketing approaches</a:t>
            </a:r>
          </a:p>
          <a:p>
            <a:pPr lvl="1" eaLnBrk="1" hangingPunct="1">
              <a:defRPr/>
            </a:pPr>
            <a:r>
              <a:rPr lang="en-US" sz="1600" dirty="0"/>
              <a:t>Drop lead nurturing, Drip Marketing</a:t>
            </a:r>
          </a:p>
          <a:p>
            <a:pPr eaLnBrk="1" hangingPunct="1">
              <a:defRPr/>
            </a:pPr>
            <a:r>
              <a:rPr lang="en-US" sz="1800" u="sng" dirty="0"/>
              <a:t>Timeline:</a:t>
            </a:r>
          </a:p>
          <a:p>
            <a:pPr lvl="1" eaLnBrk="1" hangingPunct="1">
              <a:defRPr/>
            </a:pPr>
            <a:r>
              <a:rPr lang="en-US" sz="1600" dirty="0"/>
              <a:t>Evaluation completed</a:t>
            </a:r>
          </a:p>
          <a:p>
            <a:pPr lvl="1" eaLnBrk="1" hangingPunct="1">
              <a:defRPr/>
            </a:pPr>
            <a:r>
              <a:rPr lang="en-US" sz="1600" dirty="0" smtClean="0">
                <a:solidFill>
                  <a:schemeClr val="tx2"/>
                </a:solidFill>
              </a:rPr>
              <a:t>On hold, will be taken up after the marketing automation implementations</a:t>
            </a:r>
            <a:endParaRPr lang="en-IN" sz="1600" dirty="0">
              <a:solidFill>
                <a:schemeClr val="tx2"/>
              </a:solidFill>
            </a:endParaRPr>
          </a:p>
        </p:txBody>
      </p:sp>
    </p:spTree>
    <p:extLst>
      <p:ext uri="{BB962C8B-B14F-4D97-AF65-F5344CB8AC3E}">
        <p14:creationId xmlns:p14="http://schemas.microsoft.com/office/powerpoint/2010/main" val="2718910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p:cNvSpPr>
            <a:spLocks noGrp="1"/>
          </p:cNvSpPr>
          <p:nvPr>
            <p:ph type="body" sz="quarter" idx="12"/>
          </p:nvPr>
        </p:nvSpPr>
        <p:spPr bwMode="auto">
          <a:xfrm>
            <a:off x="161926" y="2286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Strategic Options</a:t>
            </a:r>
            <a:endParaRPr lang="en-IN" altLang="en-US" smtClean="0"/>
          </a:p>
        </p:txBody>
      </p:sp>
      <p:sp>
        <p:nvSpPr>
          <p:cNvPr id="33795"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114591-5695-42EA-98DA-7A7959637170}" type="slidenum">
              <a:rPr lang="en-US" altLang="en-US" smtClean="0"/>
              <a:pPr/>
              <a:t>40</a:t>
            </a:fld>
            <a:endParaRPr lang="en-US" altLang="en-US" smtClean="0"/>
          </a:p>
        </p:txBody>
      </p:sp>
      <p:sp>
        <p:nvSpPr>
          <p:cNvPr id="15" name="Rounded Rectangle 14"/>
          <p:cNvSpPr/>
          <p:nvPr/>
        </p:nvSpPr>
        <p:spPr>
          <a:xfrm>
            <a:off x="392113" y="1247776"/>
            <a:ext cx="5170488" cy="2028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rgbClr val="1F497D"/>
                </a:solidFill>
              </a:rPr>
              <a:t>1. B2B – Buy &amp; Build with B2B Offerings</a:t>
            </a:r>
            <a:endParaRPr lang="en-IN" dirty="0">
              <a:solidFill>
                <a:prstClr val="white"/>
              </a:solidFill>
            </a:endParaRPr>
          </a:p>
        </p:txBody>
      </p:sp>
      <p:pic>
        <p:nvPicPr>
          <p:cNvPr id="337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2" y="2703514"/>
            <a:ext cx="18367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3276" y="2546350"/>
            <a:ext cx="19478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86907" y="2034236"/>
            <a:ext cx="1612900" cy="5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6554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289" y="2043487"/>
            <a:ext cx="152082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p:cNvSpPr/>
          <p:nvPr/>
        </p:nvSpPr>
        <p:spPr>
          <a:xfrm>
            <a:off x="6338888" y="1238251"/>
            <a:ext cx="5170488" cy="2028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rgbClr val="1F497D"/>
                </a:solidFill>
              </a:rPr>
              <a:t>2.B2B2C – Alliance/Partnerships</a:t>
            </a:r>
            <a:endParaRPr lang="en-IN" dirty="0">
              <a:solidFill>
                <a:prstClr val="white"/>
              </a:solidFill>
            </a:endParaRPr>
          </a:p>
        </p:txBody>
      </p:sp>
      <p:pic>
        <p:nvPicPr>
          <p:cNvPr id="33802" name="Picture 3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35764" y="1990726"/>
            <a:ext cx="14700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34402" y="2019301"/>
            <a:ext cx="14112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 Placeholder 2"/>
          <p:cNvSpPr>
            <a:spLocks noGrp="1"/>
          </p:cNvSpPr>
          <p:nvPr>
            <p:ph type="body" sz="quarter" idx="16"/>
          </p:nvPr>
        </p:nvSpPr>
        <p:spPr bwMode="auto">
          <a:xfrm>
            <a:off x="9434514" y="2803526"/>
            <a:ext cx="2003425" cy="377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1600" b="0"/>
              <a:t>Others alike…</a:t>
            </a:r>
            <a:endParaRPr lang="en-IN" altLang="en-US" sz="1600" b="0"/>
          </a:p>
        </p:txBody>
      </p:sp>
      <p:sp>
        <p:nvSpPr>
          <p:cNvPr id="33805" name="Text Placeholder 2"/>
          <p:cNvSpPr>
            <a:spLocks noGrp="1"/>
          </p:cNvSpPr>
          <p:nvPr>
            <p:ph type="body" sz="quarter" idx="16"/>
          </p:nvPr>
        </p:nvSpPr>
        <p:spPr bwMode="auto">
          <a:xfrm>
            <a:off x="392113" y="3860800"/>
            <a:ext cx="5170488" cy="2082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defRPr/>
            </a:pPr>
            <a:r>
              <a:rPr lang="en-US" altLang="en-US" sz="1800" dirty="0"/>
              <a:t>Execution Steps:</a:t>
            </a:r>
          </a:p>
          <a:p>
            <a:pPr>
              <a:defRPr/>
            </a:pPr>
            <a:endParaRPr lang="en-US" altLang="en-US" sz="1600" dirty="0"/>
          </a:p>
          <a:p>
            <a:pPr marL="342900" indent="-342900">
              <a:buFont typeface="Zurich BT" panose="020B0603020202030204" pitchFamily="34" charset="0"/>
              <a:buAutoNum type="arabicPeriod"/>
              <a:defRPr/>
            </a:pPr>
            <a:r>
              <a:rPr lang="en-US" altLang="en-US" sz="1600" b="0" dirty="0"/>
              <a:t>Offering Evaluation</a:t>
            </a:r>
          </a:p>
          <a:p>
            <a:pPr marL="342900" indent="-342900">
              <a:buFont typeface="Zurich BT" panose="020B0603020202030204" pitchFamily="34" charset="0"/>
              <a:buAutoNum type="arabicPeriod"/>
              <a:defRPr/>
            </a:pPr>
            <a:r>
              <a:rPr lang="en-US" altLang="en-US" sz="1600" b="0" dirty="0"/>
              <a:t>UX/UI decisions and API Integration</a:t>
            </a:r>
          </a:p>
          <a:p>
            <a:pPr marL="342900" indent="-342900">
              <a:buFont typeface="Zurich BT" panose="020B0603020202030204" pitchFamily="34" charset="0"/>
              <a:buAutoNum type="arabicPeriod"/>
              <a:defRPr/>
            </a:pPr>
            <a:r>
              <a:rPr lang="en-US" altLang="en-US" sz="1600" b="0" dirty="0"/>
              <a:t>UAT</a:t>
            </a:r>
          </a:p>
          <a:p>
            <a:pPr marL="342900" indent="-342900">
              <a:buFont typeface="Zurich BT" panose="020B0603020202030204" pitchFamily="34" charset="0"/>
              <a:buAutoNum type="arabicPeriod"/>
              <a:defRPr/>
            </a:pPr>
            <a:r>
              <a:rPr lang="en-US" altLang="en-US" sz="1600" b="0" dirty="0"/>
              <a:t>Go Live</a:t>
            </a:r>
            <a:endParaRPr lang="en-IN" altLang="en-US" sz="1600" b="0" dirty="0"/>
          </a:p>
        </p:txBody>
      </p:sp>
      <p:sp>
        <p:nvSpPr>
          <p:cNvPr id="33806" name="Text Placeholder 2"/>
          <p:cNvSpPr>
            <a:spLocks noGrp="1"/>
          </p:cNvSpPr>
          <p:nvPr>
            <p:ph type="body" sz="quarter" idx="16"/>
          </p:nvPr>
        </p:nvSpPr>
        <p:spPr bwMode="auto">
          <a:xfrm>
            <a:off x="6338888" y="3868738"/>
            <a:ext cx="5170488" cy="207486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defRPr/>
            </a:pPr>
            <a:r>
              <a:rPr lang="en-US" altLang="en-US" sz="1800" dirty="0"/>
              <a:t>Execution Steps:</a:t>
            </a:r>
          </a:p>
          <a:p>
            <a:pPr>
              <a:defRPr/>
            </a:pPr>
            <a:endParaRPr lang="en-US" altLang="en-US" sz="1600" dirty="0"/>
          </a:p>
          <a:p>
            <a:pPr marL="342900" indent="-342900">
              <a:buFont typeface="Zurich BT" panose="020B0603020202030204" pitchFamily="34" charset="0"/>
              <a:buAutoNum type="arabicPeriod"/>
              <a:defRPr/>
            </a:pPr>
            <a:r>
              <a:rPr lang="en-US" altLang="en-US" sz="1600" b="0" dirty="0"/>
              <a:t>Business proposition analysis</a:t>
            </a:r>
          </a:p>
          <a:p>
            <a:pPr marL="342900" indent="-342900">
              <a:buFont typeface="Zurich BT" panose="020B0603020202030204" pitchFamily="34" charset="0"/>
              <a:buAutoNum type="arabicPeriod"/>
              <a:defRPr/>
            </a:pPr>
            <a:r>
              <a:rPr lang="en-US" altLang="en-US" sz="1600" b="0" dirty="0"/>
              <a:t>Alliance/Partnership Strategy</a:t>
            </a:r>
          </a:p>
          <a:p>
            <a:pPr marL="342900" indent="-342900">
              <a:buFont typeface="Zurich BT" panose="020B0603020202030204" pitchFamily="34" charset="0"/>
              <a:buAutoNum type="arabicPeriod"/>
              <a:defRPr/>
            </a:pPr>
            <a:r>
              <a:rPr lang="en-US" altLang="en-US" sz="1600" b="0" dirty="0"/>
              <a:t>API Integration</a:t>
            </a:r>
            <a:endParaRPr lang="en-IN" altLang="en-US" sz="1600" b="0" dirty="0"/>
          </a:p>
          <a:p>
            <a:pPr marL="342900" indent="-342900">
              <a:buFont typeface="Zurich BT" panose="020B0603020202030204" pitchFamily="34" charset="0"/>
              <a:buAutoNum type="arabicPeriod"/>
              <a:defRPr/>
            </a:pPr>
            <a:r>
              <a:rPr lang="en-US" altLang="en-US" sz="1600" b="0" dirty="0"/>
              <a:t>Go Live</a:t>
            </a:r>
          </a:p>
        </p:txBody>
      </p:sp>
      <p:cxnSp>
        <p:nvCxnSpPr>
          <p:cNvPr id="7" name="Straight Connector 6"/>
          <p:cNvCxnSpPr/>
          <p:nvPr/>
        </p:nvCxnSpPr>
        <p:spPr>
          <a:xfrm>
            <a:off x="5943601" y="982663"/>
            <a:ext cx="0" cy="554355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999373" y="6412468"/>
            <a:ext cx="1506828" cy="369332"/>
          </a:xfrm>
          <a:prstGeom prst="rect">
            <a:avLst/>
          </a:prstGeom>
          <a:noFill/>
        </p:spPr>
        <p:txBody>
          <a:bodyPr wrap="square" rtlCol="0">
            <a:spAutoFit/>
          </a:bodyPr>
          <a:lstStyle/>
          <a:p>
            <a:r>
              <a:rPr lang="en-US" dirty="0" smtClean="0">
                <a:hlinkClick r:id="rId8" action="ppaction://hlinksldjump"/>
              </a:rPr>
              <a:t>Hyperlink</a:t>
            </a:r>
            <a:endParaRPr lang="en-US" dirty="0"/>
          </a:p>
        </p:txBody>
      </p:sp>
    </p:spTree>
    <p:extLst>
      <p:ext uri="{BB962C8B-B14F-4D97-AF65-F5344CB8AC3E}">
        <p14:creationId xmlns:p14="http://schemas.microsoft.com/office/powerpoint/2010/main" val="3693784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639235" y="3886206"/>
            <a:ext cx="6656294" cy="914395"/>
          </a:xfrm>
        </p:spPr>
        <p:txBody>
          <a:bodyPr/>
          <a:lstStyle/>
          <a:p>
            <a:pPr algn="ctr"/>
            <a:r>
              <a:rPr lang="en-US" b="1" dirty="0" smtClean="0">
                <a:latin typeface="+mj-lt"/>
              </a:rPr>
              <a:t>DIGITAL DEMO: FINTECH STARTUPS</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13550902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Tauro Wealth – B2B</a:t>
            </a:r>
            <a:endParaRPr lang="en-IN" altLang="en-US" smtClean="0"/>
          </a:p>
        </p:txBody>
      </p:sp>
      <p:sp>
        <p:nvSpPr>
          <p:cNvPr id="34819"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4E0FC2-08CD-47D4-B3E3-1629D8EB30BA}" type="slidenum">
              <a:rPr lang="en-US" altLang="en-US" smtClean="0"/>
              <a:pPr/>
              <a:t>42</a:t>
            </a:fld>
            <a:endParaRPr lang="en-US" altLang="en-US" smtClean="0"/>
          </a:p>
        </p:txBody>
      </p:sp>
      <p:pic>
        <p:nvPicPr>
          <p:cNvPr id="3482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2" y="273050"/>
            <a:ext cx="18383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Placeholder 4"/>
          <p:cNvSpPr txBox="1">
            <a:spLocks/>
          </p:cNvSpPr>
          <p:nvPr/>
        </p:nvSpPr>
        <p:spPr bwMode="auto">
          <a:xfrm>
            <a:off x="204789" y="1127126"/>
            <a:ext cx="65770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1900">
                <a:solidFill>
                  <a:schemeClr val="tx1"/>
                </a:solidFill>
                <a:latin typeface="Arial" panose="020B0604020202020204" pitchFamily="34" charset="0"/>
                <a:cs typeface="Arial" panose="020B0604020202020204" pitchFamily="34" charset="0"/>
              </a:defRPr>
            </a:lvl1pPr>
            <a:lvl2pPr marL="741363" indent="-284163">
              <a:defRPr sz="1900">
                <a:solidFill>
                  <a:schemeClr val="tx1"/>
                </a:solidFill>
                <a:latin typeface="Arial" panose="020B0604020202020204" pitchFamily="34" charset="0"/>
                <a:cs typeface="Arial" panose="020B0604020202020204" pitchFamily="34" charset="0"/>
              </a:defRPr>
            </a:lvl2pPr>
            <a:lvl3pPr marL="1141413" indent="-227013">
              <a:defRPr sz="1900">
                <a:solidFill>
                  <a:schemeClr val="tx1"/>
                </a:solidFill>
                <a:latin typeface="Arial" panose="020B0604020202020204" pitchFamily="34" charset="0"/>
                <a:cs typeface="Arial" panose="020B0604020202020204" pitchFamily="34" charset="0"/>
              </a:defRPr>
            </a:lvl3pPr>
            <a:lvl4pPr marL="1598613" indent="-227013">
              <a:defRPr sz="1900">
                <a:solidFill>
                  <a:schemeClr val="tx1"/>
                </a:solidFill>
                <a:latin typeface="Arial" panose="020B0604020202020204" pitchFamily="34" charset="0"/>
                <a:cs typeface="Arial" panose="020B0604020202020204" pitchFamily="34" charset="0"/>
              </a:defRPr>
            </a:lvl4pPr>
            <a:lvl5pPr marL="2055813" indent="-227013">
              <a:defRPr sz="1900">
                <a:solidFill>
                  <a:schemeClr val="tx1"/>
                </a:solidFill>
                <a:latin typeface="Arial" panose="020B0604020202020204" pitchFamily="34" charset="0"/>
                <a:cs typeface="Arial" panose="020B0604020202020204" pitchFamily="34" charset="0"/>
              </a:defRPr>
            </a:lvl5pPr>
            <a:lvl6pPr marL="25130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02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74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4613" indent="-227013"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fontAlgn="t">
              <a:spcBef>
                <a:spcPct val="20000"/>
              </a:spcBef>
              <a:buFont typeface="Arial" panose="020B0604020202020204" pitchFamily="34" charset="0"/>
              <a:buChar char="•"/>
            </a:pPr>
            <a:r>
              <a:rPr lang="en-US" altLang="en-US" sz="1400" b="1">
                <a:solidFill>
                  <a:srgbClr val="1F497D"/>
                </a:solidFill>
                <a:latin typeface="Zurich BT" pitchFamily="34" charset="0"/>
              </a:rPr>
              <a:t>Personalized Recommendations</a:t>
            </a:r>
            <a:r>
              <a:rPr lang="en-US" altLang="en-US" sz="1400">
                <a:solidFill>
                  <a:srgbClr val="1F497D"/>
                </a:solidFill>
                <a:latin typeface="Zurich BT" pitchFamily="34" charset="0"/>
              </a:rPr>
              <a:t> - Based on the Investing Traits (Risk profile) Asset Allocations – Direct Equity &amp; Debt Mutual Funds</a:t>
            </a:r>
          </a:p>
          <a:p>
            <a:pPr fontAlgn="t">
              <a:spcBef>
                <a:spcPct val="20000"/>
              </a:spcBef>
              <a:buFont typeface="Arial" panose="020B0604020202020204" pitchFamily="34" charset="0"/>
              <a:buChar char="•"/>
            </a:pPr>
            <a:r>
              <a:rPr lang="en-US" altLang="en-US" sz="1400" b="1">
                <a:solidFill>
                  <a:srgbClr val="1F497D"/>
                </a:solidFill>
                <a:latin typeface="Zurich BT" pitchFamily="34" charset="0"/>
              </a:rPr>
              <a:t>Personalized Primers </a:t>
            </a:r>
            <a:r>
              <a:rPr lang="en-US" altLang="en-US" sz="1400">
                <a:solidFill>
                  <a:srgbClr val="1F497D"/>
                </a:solidFill>
                <a:latin typeface="Zurich BT" pitchFamily="34" charset="0"/>
                <a:sym typeface="Wingdings" panose="05000000000000000000" pitchFamily="2" charset="2"/>
              </a:rPr>
              <a:t> Thematic Portfolios in Direct Equity (3 Variants – Aggressive, Moderate, Conservative)</a:t>
            </a:r>
            <a:endParaRPr lang="en-US" altLang="en-US" sz="1400">
              <a:solidFill>
                <a:srgbClr val="1F497D"/>
              </a:solidFill>
              <a:latin typeface="Zurich BT" pitchFamily="34" charset="0"/>
            </a:endParaRPr>
          </a:p>
          <a:p>
            <a:pPr fontAlgn="t">
              <a:spcBef>
                <a:spcPct val="20000"/>
              </a:spcBef>
              <a:buFont typeface="Arial" panose="020B0604020202020204" pitchFamily="34" charset="0"/>
              <a:buChar char="•"/>
            </a:pPr>
            <a:r>
              <a:rPr lang="en-US" altLang="en-US" sz="1400" b="1">
                <a:solidFill>
                  <a:srgbClr val="1F497D"/>
                </a:solidFill>
                <a:latin typeface="Zurich BT" pitchFamily="34" charset="0"/>
              </a:rPr>
              <a:t>Single Click </a:t>
            </a:r>
            <a:r>
              <a:rPr lang="en-US" altLang="en-US" sz="1400">
                <a:solidFill>
                  <a:srgbClr val="1F497D"/>
                </a:solidFill>
                <a:latin typeface="Zurich BT" pitchFamily="34" charset="0"/>
              </a:rPr>
              <a:t>Customized Calendar re-balancing, SIP Investing</a:t>
            </a:r>
          </a:p>
        </p:txBody>
      </p:sp>
      <p:pic>
        <p:nvPicPr>
          <p:cNvPr id="34822" name="Picture 10"/>
          <p:cNvPicPr>
            <a:picLocks noChangeAspect="1"/>
          </p:cNvPicPr>
          <p:nvPr/>
        </p:nvPicPr>
        <p:blipFill>
          <a:blip r:embed="rId3">
            <a:extLst>
              <a:ext uri="{28A0092B-C50C-407E-A947-70E740481C1C}">
                <a14:useLocalDpi xmlns:a14="http://schemas.microsoft.com/office/drawing/2010/main" val="0"/>
              </a:ext>
            </a:extLst>
          </a:blip>
          <a:srcRect l="6947" t="40733" r="45401" b="20473"/>
          <a:stretch>
            <a:fillRect/>
          </a:stretch>
        </p:blipFill>
        <p:spPr bwMode="auto">
          <a:xfrm>
            <a:off x="7285038" y="241300"/>
            <a:ext cx="3568700" cy="163195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34823" name="Picture 9"/>
          <p:cNvPicPr>
            <a:picLocks noChangeAspect="1"/>
          </p:cNvPicPr>
          <p:nvPr/>
        </p:nvPicPr>
        <p:blipFill>
          <a:blip r:embed="rId4">
            <a:extLst>
              <a:ext uri="{28A0092B-C50C-407E-A947-70E740481C1C}">
                <a14:useLocalDpi xmlns:a14="http://schemas.microsoft.com/office/drawing/2010/main" val="0"/>
              </a:ext>
            </a:extLst>
          </a:blip>
          <a:srcRect l="6531" t="41475" r="44984" b="19730"/>
          <a:stretch>
            <a:fillRect/>
          </a:stretch>
        </p:blipFill>
        <p:spPr bwMode="auto">
          <a:xfrm>
            <a:off x="7732714" y="1023939"/>
            <a:ext cx="3776663" cy="1698625"/>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34824" name="Picture 8"/>
          <p:cNvPicPr>
            <a:picLocks noChangeAspect="1"/>
          </p:cNvPicPr>
          <p:nvPr/>
        </p:nvPicPr>
        <p:blipFill>
          <a:blip r:embed="rId5">
            <a:extLst>
              <a:ext uri="{28A0092B-C50C-407E-A947-70E740481C1C}">
                <a14:useLocalDpi xmlns:a14="http://schemas.microsoft.com/office/drawing/2010/main" val="0"/>
              </a:ext>
            </a:extLst>
          </a:blip>
          <a:srcRect l="6113" t="39993" r="43318" b="20224"/>
          <a:stretch>
            <a:fillRect/>
          </a:stretch>
        </p:blipFill>
        <p:spPr bwMode="auto">
          <a:xfrm>
            <a:off x="8001001" y="1706564"/>
            <a:ext cx="3810000" cy="1685925"/>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34825" name="Picture 13"/>
          <p:cNvPicPr>
            <a:picLocks noChangeAspect="1"/>
          </p:cNvPicPr>
          <p:nvPr/>
        </p:nvPicPr>
        <p:blipFill>
          <a:blip r:embed="rId6">
            <a:extLst>
              <a:ext uri="{28A0092B-C50C-407E-A947-70E740481C1C}">
                <a14:useLocalDpi xmlns:a14="http://schemas.microsoft.com/office/drawing/2010/main" val="0"/>
              </a:ext>
            </a:extLst>
          </a:blip>
          <a:srcRect t="20966" b="5399"/>
          <a:stretch>
            <a:fillRect/>
          </a:stretch>
        </p:blipFill>
        <p:spPr bwMode="auto">
          <a:xfrm>
            <a:off x="258763" y="2844357"/>
            <a:ext cx="9382778" cy="388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2"/>
          <p:cNvPicPr>
            <a:picLocks noChangeAspect="1"/>
          </p:cNvPicPr>
          <p:nvPr/>
        </p:nvPicPr>
        <p:blipFill>
          <a:blip r:embed="rId7">
            <a:extLst>
              <a:ext uri="{28A0092B-C50C-407E-A947-70E740481C1C}">
                <a14:useLocalDpi xmlns:a14="http://schemas.microsoft.com/office/drawing/2010/main" val="0"/>
              </a:ext>
            </a:extLst>
          </a:blip>
          <a:srcRect l="55148" t="13553" b="6635"/>
          <a:stretch>
            <a:fillRect/>
          </a:stretch>
        </p:blipFill>
        <p:spPr bwMode="auto">
          <a:xfrm>
            <a:off x="9297988" y="3760789"/>
            <a:ext cx="2782888"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2"/>
          <p:cNvSpPr txBox="1">
            <a:spLocks/>
          </p:cNvSpPr>
          <p:nvPr/>
        </p:nvSpPr>
        <p:spPr bwMode="auto">
          <a:xfrm>
            <a:off x="3411539" y="6323013"/>
            <a:ext cx="2957513" cy="398462"/>
          </a:xfrm>
          <a:prstGeom prst="roundRect">
            <a:avLst/>
          </a:prstGeom>
          <a:extLst/>
        </p:spPr>
        <p:style>
          <a:lnRef idx="2">
            <a:schemeClr val="accent1"/>
          </a:lnRef>
          <a:fillRef idx="1">
            <a:schemeClr val="lt1"/>
          </a:fillRef>
          <a:effectRef idx="0">
            <a:schemeClr val="accent1"/>
          </a:effectRef>
          <a:fontRef idx="minor">
            <a:schemeClr val="dk1"/>
          </a:fontRef>
        </p:style>
        <p:txBody>
          <a:bodyPr/>
          <a:lst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US" altLang="en-US" sz="1800" dirty="0">
                <a:solidFill>
                  <a:prstClr val="black"/>
                </a:solidFill>
              </a:rPr>
              <a:t>Intuitive Visualization's </a:t>
            </a:r>
            <a:endParaRPr lang="en-US" altLang="en-US" sz="1600" dirty="0">
              <a:solidFill>
                <a:prstClr val="black"/>
              </a:solidFill>
            </a:endParaRPr>
          </a:p>
        </p:txBody>
      </p:sp>
      <p:sp>
        <p:nvSpPr>
          <p:cNvPr id="16" name="Text Placeholder 2"/>
          <p:cNvSpPr txBox="1">
            <a:spLocks/>
          </p:cNvSpPr>
          <p:nvPr/>
        </p:nvSpPr>
        <p:spPr bwMode="auto">
          <a:xfrm>
            <a:off x="8991602" y="544514"/>
            <a:ext cx="2700337" cy="344487"/>
          </a:xfrm>
          <a:prstGeom prst="roundRect">
            <a:avLst/>
          </a:prstGeom>
          <a:extLst/>
        </p:spPr>
        <p:style>
          <a:lnRef idx="2">
            <a:schemeClr val="accent1"/>
          </a:lnRef>
          <a:fillRef idx="1">
            <a:schemeClr val="lt1"/>
          </a:fillRef>
          <a:effectRef idx="0">
            <a:schemeClr val="accent1"/>
          </a:effectRef>
          <a:fontRef idx="minor">
            <a:schemeClr val="dk1"/>
          </a:fontRef>
        </p:style>
        <p:txBody>
          <a:bodyPr/>
          <a:lst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US" altLang="en-US" sz="1400" dirty="0">
                <a:solidFill>
                  <a:prstClr val="black"/>
                </a:solidFill>
              </a:rPr>
              <a:t>Step By Step Risk Profiling</a:t>
            </a:r>
            <a:endParaRPr lang="en-US" altLang="en-US" sz="1200" dirty="0">
              <a:solidFill>
                <a:prstClr val="black"/>
              </a:solidFill>
            </a:endParaRPr>
          </a:p>
        </p:txBody>
      </p:sp>
      <p:sp>
        <p:nvSpPr>
          <p:cNvPr id="2" name="TextBox 1"/>
          <p:cNvSpPr txBox="1"/>
          <p:nvPr/>
        </p:nvSpPr>
        <p:spPr>
          <a:xfrm>
            <a:off x="9953606" y="6478871"/>
            <a:ext cx="1554008" cy="369332"/>
          </a:xfrm>
          <a:prstGeom prst="rect">
            <a:avLst/>
          </a:prstGeom>
          <a:noFill/>
        </p:spPr>
        <p:txBody>
          <a:bodyPr wrap="square" rtlCol="0">
            <a:spAutoFit/>
          </a:bodyPr>
          <a:lstStyle/>
          <a:p>
            <a:r>
              <a:rPr lang="en-US" dirty="0" smtClean="0"/>
              <a:t>Hyperlink</a:t>
            </a:r>
            <a:endParaRPr lang="en-US" dirty="0"/>
          </a:p>
        </p:txBody>
      </p:sp>
    </p:spTree>
    <p:extLst>
      <p:ext uri="{BB962C8B-B14F-4D97-AF65-F5344CB8AC3E}">
        <p14:creationId xmlns:p14="http://schemas.microsoft.com/office/powerpoint/2010/main" val="3315002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1B744-A9FE-40F4-AA34-7EFA0BA32C45}" type="slidenum">
              <a:rPr lang="en-US" altLang="en-US" smtClean="0">
                <a:solidFill>
                  <a:srgbClr val="1F497D"/>
                </a:solidFill>
              </a:rPr>
              <a:pPr/>
              <a:t>43</a:t>
            </a:fld>
            <a:endParaRPr lang="en-US" altLang="en-US" smtClean="0">
              <a:solidFill>
                <a:srgbClr val="1F497D"/>
              </a:solidFill>
            </a:endParaRPr>
          </a:p>
        </p:txBody>
      </p:sp>
      <p:pic>
        <p:nvPicPr>
          <p:cNvPr id="35843" name="Picture 4"/>
          <p:cNvPicPr>
            <a:picLocks noChangeAspect="1"/>
          </p:cNvPicPr>
          <p:nvPr/>
        </p:nvPicPr>
        <p:blipFill>
          <a:blip r:embed="rId2">
            <a:extLst>
              <a:ext uri="{28A0092B-C50C-407E-A947-70E740481C1C}">
                <a14:useLocalDpi xmlns:a14="http://schemas.microsoft.com/office/drawing/2010/main" val="0"/>
              </a:ext>
            </a:extLst>
          </a:blip>
          <a:srcRect t="21213" b="6387"/>
          <a:stretch>
            <a:fillRect/>
          </a:stretch>
        </p:blipFill>
        <p:spPr bwMode="auto">
          <a:xfrm>
            <a:off x="77789" y="2609850"/>
            <a:ext cx="12038013" cy="417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auto">
          <a:xfrm>
            <a:off x="990601" y="5913438"/>
            <a:ext cx="3200400" cy="685800"/>
          </a:xfrm>
          <a:prstGeom prst="roundRect">
            <a:avLst/>
          </a:prstGeom>
          <a:extLst/>
        </p:spPr>
        <p:style>
          <a:lnRef idx="2">
            <a:schemeClr val="accent1"/>
          </a:lnRef>
          <a:fillRef idx="1">
            <a:schemeClr val="lt1"/>
          </a:fillRef>
          <a:effectRef idx="0">
            <a:schemeClr val="accent1"/>
          </a:effectRef>
          <a:fontRef idx="minor">
            <a:schemeClr val="dk1"/>
          </a:fontRef>
        </p:style>
        <p:txBody>
          <a:bodyPr/>
          <a:lst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US" altLang="en-US" sz="1800" dirty="0">
                <a:solidFill>
                  <a:prstClr val="black"/>
                </a:solidFill>
              </a:rPr>
              <a:t>Single Click to Invest or Rebalance</a:t>
            </a:r>
            <a:endParaRPr lang="en-US" altLang="en-US" sz="1600" dirty="0">
              <a:solidFill>
                <a:prstClr val="black"/>
              </a:solidFill>
            </a:endParaRPr>
          </a:p>
        </p:txBody>
      </p:sp>
      <p:pic>
        <p:nvPicPr>
          <p:cNvPr id="35845" name="Picture 3"/>
          <p:cNvPicPr>
            <a:picLocks noChangeAspect="1"/>
          </p:cNvPicPr>
          <p:nvPr/>
        </p:nvPicPr>
        <p:blipFill>
          <a:blip r:embed="rId3">
            <a:extLst>
              <a:ext uri="{28A0092B-C50C-407E-A947-70E740481C1C}">
                <a14:useLocalDpi xmlns:a14="http://schemas.microsoft.com/office/drawing/2010/main" val="0"/>
              </a:ext>
            </a:extLst>
          </a:blip>
          <a:srcRect t="22202" b="33073"/>
          <a:stretch>
            <a:fillRect/>
          </a:stretch>
        </p:blipFill>
        <p:spPr bwMode="auto">
          <a:xfrm>
            <a:off x="76201" y="76200"/>
            <a:ext cx="12050712" cy="294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 Placeholder 2"/>
          <p:cNvSpPr txBox="1">
            <a:spLocks/>
          </p:cNvSpPr>
          <p:nvPr/>
        </p:nvSpPr>
        <p:spPr bwMode="auto">
          <a:xfrm>
            <a:off x="8686801" y="2211388"/>
            <a:ext cx="2957512" cy="398462"/>
          </a:xfrm>
          <a:prstGeom prst="roundRect">
            <a:avLst/>
          </a:prstGeom>
          <a:extLst/>
        </p:spPr>
        <p:style>
          <a:lnRef idx="2">
            <a:schemeClr val="accent1"/>
          </a:lnRef>
          <a:fillRef idx="1">
            <a:schemeClr val="lt1"/>
          </a:fillRef>
          <a:effectRef idx="0">
            <a:schemeClr val="accent1"/>
          </a:effectRef>
          <a:fontRef idx="minor">
            <a:schemeClr val="dk1"/>
          </a:fontRef>
        </p:style>
        <p:txBody>
          <a:bodyPr/>
          <a:lst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US" altLang="en-US" sz="1800" dirty="0">
                <a:solidFill>
                  <a:prstClr val="black"/>
                </a:solidFill>
              </a:rPr>
              <a:t>Thematic Primer’s</a:t>
            </a:r>
            <a:endParaRPr lang="en-US" altLang="en-US" sz="1600" dirty="0">
              <a:solidFill>
                <a:prstClr val="black"/>
              </a:solidFill>
            </a:endParaRPr>
          </a:p>
        </p:txBody>
      </p:sp>
    </p:spTree>
    <p:extLst>
      <p:ext uri="{BB962C8B-B14F-4D97-AF65-F5344CB8AC3E}">
        <p14:creationId xmlns:p14="http://schemas.microsoft.com/office/powerpoint/2010/main" val="3349567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760259" y="3886206"/>
            <a:ext cx="6710082" cy="1129547"/>
          </a:xfrm>
        </p:spPr>
        <p:txBody>
          <a:bodyPr/>
          <a:lstStyle/>
          <a:p>
            <a:pPr algn="ctr"/>
            <a:r>
              <a:rPr lang="en-US" dirty="0">
                <a:latin typeface="+mj-lt"/>
              </a:rPr>
              <a:t>API and Trade ecosystem tools, strategy builder etc.</a:t>
            </a: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
        <p:nvSpPr>
          <p:cNvPr id="4" name="TextBox 3"/>
          <p:cNvSpPr txBox="1"/>
          <p:nvPr/>
        </p:nvSpPr>
        <p:spPr>
          <a:xfrm>
            <a:off x="10058401" y="6400800"/>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35078226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65F939-7306-4F95-9CDE-D705456EBE06}" type="slidenum">
              <a:rPr lang="en-US" altLang="en-US" smtClean="0"/>
              <a:pPr/>
              <a:t>45</a:t>
            </a:fld>
            <a:endParaRPr lang="en-US" altLang="en-US" smtClean="0"/>
          </a:p>
        </p:txBody>
      </p:sp>
      <p:sp>
        <p:nvSpPr>
          <p:cNvPr id="6" name="Rounded Rectangle 5"/>
          <p:cNvSpPr/>
          <p:nvPr/>
        </p:nvSpPr>
        <p:spPr>
          <a:xfrm>
            <a:off x="152401" y="228600"/>
            <a:ext cx="5181600" cy="144780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defTabSz="912813" eaLnBrk="0" fontAlgn="base" hangingPunct="0">
              <a:spcBef>
                <a:spcPct val="0"/>
              </a:spcBef>
              <a:spcAft>
                <a:spcPct val="0"/>
              </a:spcAft>
              <a:defRPr/>
            </a:pPr>
            <a:r>
              <a:rPr lang="en-US" sz="1600" b="1" u="sng" dirty="0">
                <a:solidFill>
                  <a:srgbClr val="053C6D"/>
                </a:solidFill>
              </a:rPr>
              <a:t>Key Themes: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New Business Lines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AI/ML Use-cases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smtClean="0">
                <a:solidFill>
                  <a:srgbClr val="053C6D"/>
                </a:solidFill>
              </a:rPr>
              <a:t>Block-chain </a:t>
            </a:r>
            <a:r>
              <a:rPr lang="en-US" sz="1600" dirty="0">
                <a:solidFill>
                  <a:srgbClr val="053C6D"/>
                </a:solidFill>
              </a:rPr>
              <a:t>Use-cases</a:t>
            </a:r>
            <a:endParaRPr lang="en-IN" sz="1600" dirty="0">
              <a:solidFill>
                <a:srgbClr val="053C6D"/>
              </a:solidFill>
            </a:endParaRPr>
          </a:p>
        </p:txBody>
      </p:sp>
      <p:sp>
        <p:nvSpPr>
          <p:cNvPr id="7" name="Rounded Rectangle 6"/>
          <p:cNvSpPr/>
          <p:nvPr/>
        </p:nvSpPr>
        <p:spPr>
          <a:xfrm>
            <a:off x="5562601" y="228600"/>
            <a:ext cx="2286000" cy="1447800"/>
          </a:xfrm>
          <a:prstGeom prst="round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a:lstStyle/>
          <a:p>
            <a:pPr algn="ctr" defTabSz="912813" eaLnBrk="0" fontAlgn="base" hangingPunct="0">
              <a:spcBef>
                <a:spcPct val="0"/>
              </a:spcBef>
              <a:spcAft>
                <a:spcPct val="0"/>
              </a:spcAft>
              <a:defRPr/>
            </a:pPr>
            <a:r>
              <a:rPr lang="en-US" sz="1600" b="1" u="sng" dirty="0">
                <a:solidFill>
                  <a:srgbClr val="053C6D"/>
                </a:solidFill>
              </a:rPr>
              <a:t>Alliances: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PFM Apps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err="1">
                <a:solidFill>
                  <a:srgbClr val="053C6D"/>
                </a:solidFill>
              </a:rPr>
              <a:t>InsurTech</a:t>
            </a:r>
            <a:r>
              <a:rPr lang="en-US" sz="1600" dirty="0">
                <a:solidFill>
                  <a:srgbClr val="053C6D"/>
                </a:solidFill>
              </a:rPr>
              <a:t> Start-ups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err="1">
                <a:solidFill>
                  <a:srgbClr val="053C6D"/>
                </a:solidFill>
              </a:rPr>
              <a:t>EdTech</a:t>
            </a:r>
            <a:r>
              <a:rPr lang="en-US" sz="1600" dirty="0">
                <a:solidFill>
                  <a:srgbClr val="053C6D"/>
                </a:solidFill>
              </a:rPr>
              <a:t> Start-ups</a:t>
            </a:r>
            <a:endParaRPr lang="en-IN" sz="1600" dirty="0">
              <a:solidFill>
                <a:srgbClr val="053C6D"/>
              </a:solidFill>
            </a:endParaRPr>
          </a:p>
        </p:txBody>
      </p:sp>
      <p:sp>
        <p:nvSpPr>
          <p:cNvPr id="8" name="Rounded Rectangle 7"/>
          <p:cNvSpPr/>
          <p:nvPr/>
        </p:nvSpPr>
        <p:spPr>
          <a:xfrm>
            <a:off x="8001001" y="228600"/>
            <a:ext cx="1905000" cy="1447800"/>
          </a:xfrm>
          <a:prstGeom prst="roundRect">
            <a:avLst/>
          </a:prstGeom>
        </p:spPr>
        <p:style>
          <a:lnRef idx="2">
            <a:schemeClr val="accent1"/>
          </a:lnRef>
          <a:fillRef idx="1">
            <a:schemeClr val="lt1"/>
          </a:fillRef>
          <a:effectRef idx="0">
            <a:schemeClr val="accent1"/>
          </a:effectRef>
          <a:fontRef idx="minor">
            <a:schemeClr val="dk1"/>
          </a:fontRef>
        </p:style>
        <p:txBody>
          <a:bodyPr/>
          <a:lstStyle/>
          <a:p>
            <a:pPr algn="ctr" defTabSz="912813" eaLnBrk="0" fontAlgn="base" hangingPunct="0">
              <a:spcBef>
                <a:spcPct val="0"/>
              </a:spcBef>
              <a:spcAft>
                <a:spcPct val="0"/>
              </a:spcAft>
              <a:defRPr/>
            </a:pPr>
            <a:r>
              <a:rPr lang="en-US" sz="1600" b="1" u="sng" dirty="0">
                <a:solidFill>
                  <a:srgbClr val="053C6D"/>
                </a:solidFill>
              </a:rPr>
              <a:t>B2B2C:</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Thematic Baskets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Robo-Advisory</a:t>
            </a:r>
            <a:endParaRPr lang="en-IN" sz="1600" dirty="0">
              <a:solidFill>
                <a:srgbClr val="053C6D"/>
              </a:solidFill>
            </a:endParaRPr>
          </a:p>
        </p:txBody>
      </p:sp>
      <p:sp>
        <p:nvSpPr>
          <p:cNvPr id="9" name="Rounded Rectangle 8"/>
          <p:cNvSpPr/>
          <p:nvPr/>
        </p:nvSpPr>
        <p:spPr>
          <a:xfrm>
            <a:off x="10058401" y="233364"/>
            <a:ext cx="1981200" cy="1443037"/>
          </a:xfrm>
          <a:prstGeom prst="roundRect">
            <a:avLst/>
          </a:prstGeom>
        </p:spPr>
        <p:style>
          <a:lnRef idx="2">
            <a:schemeClr val="accent1"/>
          </a:lnRef>
          <a:fillRef idx="1">
            <a:schemeClr val="lt1"/>
          </a:fillRef>
          <a:effectRef idx="0">
            <a:schemeClr val="accent1"/>
          </a:effectRef>
          <a:fontRef idx="minor">
            <a:schemeClr val="dk1"/>
          </a:fontRef>
        </p:style>
        <p:txBody>
          <a:bodyPr/>
          <a:lstStyle/>
          <a:p>
            <a:pPr algn="ctr" defTabSz="912813" eaLnBrk="0" fontAlgn="base" hangingPunct="0">
              <a:spcBef>
                <a:spcPct val="0"/>
              </a:spcBef>
              <a:spcAft>
                <a:spcPct val="0"/>
              </a:spcAft>
              <a:defRPr/>
            </a:pPr>
            <a:r>
              <a:rPr lang="en-US" sz="1600" b="1" u="sng" dirty="0">
                <a:solidFill>
                  <a:srgbClr val="053C6D"/>
                </a:solidFill>
              </a:rPr>
              <a:t>Trading Tools: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Screeners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Algo-trading</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rPr>
              <a:t>Options Strategies</a:t>
            </a:r>
            <a:endParaRPr lang="en-IN" sz="1600" dirty="0">
              <a:solidFill>
                <a:srgbClr val="053C6D"/>
              </a:solidFill>
            </a:endParaRPr>
          </a:p>
        </p:txBody>
      </p:sp>
      <p:sp>
        <p:nvSpPr>
          <p:cNvPr id="10" name="Rounded Rectangle 9"/>
          <p:cNvSpPr/>
          <p:nvPr/>
        </p:nvSpPr>
        <p:spPr>
          <a:xfrm>
            <a:off x="184151" y="1905000"/>
            <a:ext cx="5149850" cy="129540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2400" b="1" dirty="0">
                <a:ln w="0"/>
                <a:solidFill>
                  <a:prstClr val="white"/>
                </a:solidFill>
                <a:effectLst>
                  <a:outerShdw blurRad="38100" dist="25400" dir="5400000" algn="ctr" rotWithShape="0">
                    <a:srgbClr val="6E747A">
                      <a:alpha val="43000"/>
                    </a:srgbClr>
                  </a:outerShdw>
                </a:effectLst>
              </a:rPr>
              <a:t>ISEC </a:t>
            </a:r>
            <a:r>
              <a:rPr lang="en-US" sz="2400" b="1" dirty="0" err="1">
                <a:ln w="0"/>
                <a:solidFill>
                  <a:prstClr val="white"/>
                </a:solidFill>
                <a:effectLst>
                  <a:outerShdw blurRad="38100" dist="25400" dir="5400000" algn="ctr" rotWithShape="0">
                    <a:srgbClr val="6E747A">
                      <a:alpha val="43000"/>
                    </a:srgbClr>
                  </a:outerShdw>
                </a:effectLst>
              </a:rPr>
              <a:t>FinTech</a:t>
            </a:r>
            <a:r>
              <a:rPr lang="en-US" sz="2400" b="1" dirty="0">
                <a:ln w="0"/>
                <a:solidFill>
                  <a:prstClr val="white"/>
                </a:solidFill>
                <a:effectLst>
                  <a:outerShdw blurRad="38100" dist="25400" dir="5400000" algn="ctr" rotWithShape="0">
                    <a:srgbClr val="6E747A">
                      <a:alpha val="43000"/>
                    </a:srgbClr>
                  </a:outerShdw>
                </a:effectLst>
              </a:rPr>
              <a:t> </a:t>
            </a:r>
            <a:r>
              <a:rPr lang="en-US" sz="2400" b="1" dirty="0" smtClean="0">
                <a:ln w="0"/>
                <a:solidFill>
                  <a:prstClr val="white"/>
                </a:solidFill>
                <a:effectLst>
                  <a:outerShdw blurRad="38100" dist="25400" dir="5400000" algn="ctr" rotWithShape="0">
                    <a:srgbClr val="6E747A">
                      <a:alpha val="43000"/>
                    </a:srgbClr>
                  </a:outerShdw>
                </a:effectLst>
              </a:rPr>
              <a:t>Accelerator</a:t>
            </a:r>
          </a:p>
          <a:p>
            <a:pPr algn="ctr" defTabSz="912813" eaLnBrk="0" fontAlgn="base" hangingPunct="0">
              <a:spcBef>
                <a:spcPct val="0"/>
              </a:spcBef>
              <a:spcAft>
                <a:spcPct val="0"/>
              </a:spcAft>
              <a:defRPr/>
            </a:pPr>
            <a:r>
              <a:rPr lang="en-US" sz="1600" b="1" dirty="0" smtClean="0">
                <a:ln w="0"/>
                <a:solidFill>
                  <a:prstClr val="white"/>
                </a:solidFill>
                <a:effectLst>
                  <a:outerShdw blurRad="38100" dist="25400" dir="5400000" algn="ctr" rotWithShape="0">
                    <a:srgbClr val="6E747A">
                      <a:alpha val="43000"/>
                    </a:srgbClr>
                  </a:outerShdw>
                </a:effectLst>
              </a:rPr>
              <a:t>Ashwini Joshi</a:t>
            </a:r>
            <a:endParaRPr lang="en-IN" sz="1600" b="1" dirty="0">
              <a:ln w="0"/>
              <a:solidFill>
                <a:prstClr val="white"/>
              </a:solidFill>
              <a:effectLst>
                <a:outerShdw blurRad="38100" dist="25400" dir="5400000" algn="ctr" rotWithShape="0">
                  <a:srgbClr val="6E747A">
                    <a:alpha val="43000"/>
                  </a:srgbClr>
                </a:outerShdw>
              </a:effectLst>
            </a:endParaRPr>
          </a:p>
        </p:txBody>
      </p:sp>
      <p:pic>
        <p:nvPicPr>
          <p:cNvPr id="2151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1" y="2286000"/>
            <a:ext cx="4762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5562601" y="1905000"/>
            <a:ext cx="6475412" cy="12954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2400" b="1" dirty="0">
                <a:solidFill>
                  <a:prstClr val="white"/>
                </a:solidFill>
              </a:rPr>
              <a:t>Digital </a:t>
            </a:r>
            <a:r>
              <a:rPr lang="en-US" sz="2400" b="1" dirty="0" smtClean="0">
                <a:solidFill>
                  <a:prstClr val="white"/>
                </a:solidFill>
              </a:rPr>
              <a:t>Ecosystem</a:t>
            </a:r>
          </a:p>
          <a:p>
            <a:pPr algn="ctr" defTabSz="912813" eaLnBrk="0" fontAlgn="base" hangingPunct="0">
              <a:spcBef>
                <a:spcPct val="0"/>
              </a:spcBef>
              <a:spcAft>
                <a:spcPct val="0"/>
              </a:spcAft>
              <a:defRPr/>
            </a:pPr>
            <a:r>
              <a:rPr lang="en-US" sz="1600" b="1" dirty="0" smtClean="0">
                <a:solidFill>
                  <a:prstClr val="white"/>
                </a:solidFill>
              </a:rPr>
              <a:t>Sudhir Kumar Jha</a:t>
            </a:r>
            <a:endParaRPr lang="en-IN" sz="1600" b="1" dirty="0">
              <a:solidFill>
                <a:prstClr val="white"/>
              </a:solidFill>
            </a:endParaRPr>
          </a:p>
        </p:txBody>
      </p:sp>
      <p:sp>
        <p:nvSpPr>
          <p:cNvPr id="15" name="Rounded Rectangle 14"/>
          <p:cNvSpPr/>
          <p:nvPr/>
        </p:nvSpPr>
        <p:spPr>
          <a:xfrm>
            <a:off x="152401" y="3352801"/>
            <a:ext cx="11885612" cy="11715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eaLnBrk="0" fontAlgn="base" hangingPunct="0">
              <a:spcBef>
                <a:spcPct val="0"/>
              </a:spcBef>
              <a:spcAft>
                <a:spcPct val="0"/>
              </a:spcAft>
              <a:defRPr/>
            </a:pPr>
            <a:r>
              <a:rPr lang="en-US" sz="2400" dirty="0">
                <a:solidFill>
                  <a:prstClr val="white"/>
                </a:solidFill>
              </a:rPr>
              <a:t>Open </a:t>
            </a:r>
            <a:r>
              <a:rPr lang="en-US" sz="2400" dirty="0" smtClean="0">
                <a:solidFill>
                  <a:prstClr val="white"/>
                </a:solidFill>
              </a:rPr>
              <a:t>Architecture APIs</a:t>
            </a:r>
          </a:p>
          <a:p>
            <a:pPr algn="ctr" defTabSz="912813" eaLnBrk="0" fontAlgn="base" hangingPunct="0">
              <a:spcBef>
                <a:spcPct val="0"/>
              </a:spcBef>
              <a:spcAft>
                <a:spcPct val="0"/>
              </a:spcAft>
              <a:defRPr/>
            </a:pPr>
            <a:r>
              <a:rPr lang="en-US" sz="1600" dirty="0" smtClean="0">
                <a:solidFill>
                  <a:prstClr val="white"/>
                </a:solidFill>
              </a:rPr>
              <a:t>Akshay Rote</a:t>
            </a:r>
            <a:endParaRPr lang="en-IN" sz="1600" dirty="0">
              <a:solidFill>
                <a:prstClr val="white"/>
              </a:solidFill>
            </a:endParaRPr>
          </a:p>
        </p:txBody>
      </p:sp>
      <p:sp>
        <p:nvSpPr>
          <p:cNvPr id="16" name="Rounded Rectangle 15"/>
          <p:cNvSpPr/>
          <p:nvPr/>
        </p:nvSpPr>
        <p:spPr>
          <a:xfrm>
            <a:off x="152401" y="4724401"/>
            <a:ext cx="11887200" cy="2028825"/>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defTabSz="912813" eaLnBrk="0" fontAlgn="base" hangingPunct="0">
              <a:spcBef>
                <a:spcPct val="0"/>
              </a:spcBef>
              <a:spcAft>
                <a:spcPct val="0"/>
              </a:spcAft>
              <a:defRPr/>
            </a:pPr>
            <a:endParaRPr lang="en-IN" sz="1500" dirty="0">
              <a:solidFill>
                <a:srgbClr val="053C6D"/>
              </a:solidFill>
            </a:endParaRPr>
          </a:p>
        </p:txBody>
      </p:sp>
      <p:sp>
        <p:nvSpPr>
          <p:cNvPr id="17" name="TextBox 16"/>
          <p:cNvSpPr txBox="1"/>
          <p:nvPr/>
        </p:nvSpPr>
        <p:spPr>
          <a:xfrm>
            <a:off x="2286001" y="4800600"/>
            <a:ext cx="2081212" cy="1600200"/>
          </a:xfrm>
          <a:prstGeom prst="rect">
            <a:avLst/>
          </a:prstGeom>
          <a:noFill/>
        </p:spPr>
        <p:txBody>
          <a:bodyPr wrap="none">
            <a:spAutoFit/>
          </a:bodyPr>
          <a:lstStyle/>
          <a:p>
            <a:pPr defTabSz="912813" eaLnBrk="0" fontAlgn="base" hangingPunct="0">
              <a:spcBef>
                <a:spcPct val="0"/>
              </a:spcBef>
              <a:spcAft>
                <a:spcPct val="0"/>
              </a:spcAft>
              <a:defRPr/>
            </a:pPr>
            <a:r>
              <a:rPr lang="en-US" b="1" u="sng" dirty="0">
                <a:solidFill>
                  <a:srgbClr val="053C6D"/>
                </a:solidFill>
                <a:cs typeface="Arial" panose="020B0604020202020204" pitchFamily="34" charset="0"/>
              </a:rPr>
              <a:t>Open API’s: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Login API’s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Trading API’s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Watch lists API’s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Order API’s</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Holding API’s</a:t>
            </a:r>
          </a:p>
        </p:txBody>
      </p:sp>
      <p:sp>
        <p:nvSpPr>
          <p:cNvPr id="19" name="TextBox 18"/>
          <p:cNvSpPr txBox="1"/>
          <p:nvPr/>
        </p:nvSpPr>
        <p:spPr>
          <a:xfrm>
            <a:off x="7199313" y="4857750"/>
            <a:ext cx="3175000" cy="1354138"/>
          </a:xfrm>
          <a:prstGeom prst="rect">
            <a:avLst/>
          </a:prstGeom>
          <a:noFill/>
        </p:spPr>
        <p:txBody>
          <a:bodyPr>
            <a:spAutoFit/>
          </a:bodyPr>
          <a:lstStyle/>
          <a:p>
            <a:pPr defTabSz="912813" eaLnBrk="0" fontAlgn="base" hangingPunct="0">
              <a:spcBef>
                <a:spcPct val="0"/>
              </a:spcBef>
              <a:spcAft>
                <a:spcPct val="0"/>
              </a:spcAft>
              <a:defRPr/>
            </a:pPr>
            <a:r>
              <a:rPr lang="en-US" b="1" u="sng" dirty="0">
                <a:solidFill>
                  <a:srgbClr val="053C6D"/>
                </a:solidFill>
                <a:cs typeface="Arial" panose="020B0604020202020204" pitchFamily="34" charset="0"/>
              </a:rPr>
              <a:t>Data Sandbox:</a:t>
            </a:r>
          </a:p>
          <a:p>
            <a:pPr marL="342900" indent="-342900" defTabSz="912813" eaLnBrk="0" fontAlgn="base" hangingPunct="0">
              <a:spcBef>
                <a:spcPct val="0"/>
              </a:spcBef>
              <a:spcAft>
                <a:spcPct val="0"/>
              </a:spcAft>
              <a:buFont typeface="Arial" panose="020B0604020202020204" pitchFamily="34" charset="0"/>
              <a:buChar char="•"/>
              <a:defRPr/>
            </a:pPr>
            <a:r>
              <a:rPr lang="en-US" sz="1600" dirty="0" smtClean="0">
                <a:solidFill>
                  <a:srgbClr val="053C6D"/>
                </a:solidFill>
                <a:cs typeface="Arial" panose="020B0604020202020204" pitchFamily="34" charset="0"/>
              </a:rPr>
              <a:t>Market </a:t>
            </a:r>
            <a:r>
              <a:rPr lang="en-US" sz="1600" dirty="0">
                <a:solidFill>
                  <a:srgbClr val="053C6D"/>
                </a:solidFill>
                <a:cs typeface="Arial" panose="020B0604020202020204" pitchFamily="34" charset="0"/>
              </a:rPr>
              <a:t>Data</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Anonymized &amp; aggregated customer data</a:t>
            </a:r>
          </a:p>
          <a:p>
            <a:pPr marL="342900" indent="-34290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Historical data</a:t>
            </a:r>
          </a:p>
        </p:txBody>
      </p:sp>
      <p:sp>
        <p:nvSpPr>
          <p:cNvPr id="2" name="TextBox 1"/>
          <p:cNvSpPr txBox="1"/>
          <p:nvPr/>
        </p:nvSpPr>
        <p:spPr>
          <a:xfrm>
            <a:off x="10058401" y="6400800"/>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363134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1"/>
          <p:cNvSpPr>
            <a:spLocks noGrp="1"/>
          </p:cNvSpPr>
          <p:nvPr>
            <p:ph type="body" sz="quarter" idx="12"/>
          </p:nvPr>
        </p:nvSpPr>
        <p:spPr bwMode="auto">
          <a:xfrm>
            <a:off x="147638" y="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API Based Products</a:t>
            </a:r>
            <a:endParaRPr lang="en-IN" altLang="en-US" smtClean="0"/>
          </a:p>
        </p:txBody>
      </p:sp>
      <p:sp>
        <p:nvSpPr>
          <p:cNvPr id="23555"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5F6750-DDE9-43ED-A7ED-8CE49C543F85}" type="slidenum">
              <a:rPr lang="en-US" altLang="en-US" smtClean="0"/>
              <a:pPr/>
              <a:t>46</a:t>
            </a:fld>
            <a:endParaRPr lang="en-US" altLang="en-US" smtClean="0"/>
          </a:p>
        </p:txBody>
      </p:sp>
      <p:graphicFrame>
        <p:nvGraphicFramePr>
          <p:cNvPr id="3" name="Table 2"/>
          <p:cNvGraphicFramePr>
            <a:graphicFrameLocks noGrp="1"/>
          </p:cNvGraphicFramePr>
          <p:nvPr/>
        </p:nvGraphicFramePr>
        <p:xfrm>
          <a:off x="6329363" y="609601"/>
          <a:ext cx="5588000" cy="2643189"/>
        </p:xfrm>
        <a:graphic>
          <a:graphicData uri="http://schemas.openxmlformats.org/drawingml/2006/table">
            <a:tbl>
              <a:tblPr firstRow="1" bandRow="1">
                <a:tableStyleId>{5C22544A-7EE6-4342-B048-85BDC9FD1C3A}</a:tableStyleId>
              </a:tblPr>
              <a:tblGrid>
                <a:gridCol w="2545573">
                  <a:extLst>
                    <a:ext uri="{9D8B030D-6E8A-4147-A177-3AD203B41FA5}">
                      <a16:colId xmlns:a16="http://schemas.microsoft.com/office/drawing/2014/main" xmlns="" val="20000"/>
                    </a:ext>
                  </a:extLst>
                </a:gridCol>
                <a:gridCol w="3042427">
                  <a:extLst>
                    <a:ext uri="{9D8B030D-6E8A-4147-A177-3AD203B41FA5}">
                      <a16:colId xmlns:a16="http://schemas.microsoft.com/office/drawing/2014/main" xmlns="" val="20001"/>
                    </a:ext>
                  </a:extLst>
                </a:gridCol>
              </a:tblGrid>
              <a:tr h="665454">
                <a:tc>
                  <a:txBody>
                    <a:bodyPr/>
                    <a:lstStyle/>
                    <a:p>
                      <a:r>
                        <a:rPr lang="en-US" sz="1600" dirty="0" err="1" smtClean="0"/>
                        <a:t>Zerodha</a:t>
                      </a:r>
                      <a:endParaRPr lang="en-US" sz="1600" dirty="0" smtClean="0"/>
                    </a:p>
                    <a:p>
                      <a:r>
                        <a:rPr lang="en-US" sz="1600" dirty="0" smtClean="0"/>
                        <a:t>(since</a:t>
                      </a:r>
                      <a:r>
                        <a:rPr lang="en-US" sz="1600" baseline="0" dirty="0" smtClean="0"/>
                        <a:t> April 2016)</a:t>
                      </a:r>
                      <a:endParaRPr lang="en-IN" sz="1600" dirty="0"/>
                    </a:p>
                  </a:txBody>
                  <a:tcPr marT="45715" marB="4571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600" dirty="0" smtClean="0"/>
                        <a:t>Product Feature</a:t>
                      </a:r>
                    </a:p>
                  </a:txBody>
                  <a:tcPr marT="45715" marB="4571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395547">
                <a:tc>
                  <a:txBody>
                    <a:bodyPr/>
                    <a:lstStyle/>
                    <a:p>
                      <a:r>
                        <a:rPr lang="en-US" sz="1600" dirty="0" err="1" smtClean="0"/>
                        <a:t>smallcase</a:t>
                      </a:r>
                      <a:endParaRPr lang="en-IN" sz="1600" dirty="0"/>
                    </a:p>
                  </a:txBody>
                  <a:tcPr marT="45715" marB="45715" anchor="ctr">
                    <a:lnL w="12700" cap="flat" cmpd="sng" algn="ctr">
                      <a:solidFill>
                        <a:schemeClr val="tx1"/>
                      </a:solidFill>
                      <a:prstDash val="solid"/>
                      <a:round/>
                      <a:headEnd type="none" w="med" len="med"/>
                      <a:tailEnd type="none" w="med" len="med"/>
                    </a:lnL>
                  </a:tcPr>
                </a:tc>
                <a:tc>
                  <a:txBody>
                    <a:bodyPr/>
                    <a:lstStyle/>
                    <a:p>
                      <a:r>
                        <a:rPr lang="en-US" sz="1600" dirty="0" smtClean="0"/>
                        <a:t>Thematic Portfolios</a:t>
                      </a:r>
                      <a:endParaRPr lang="en-IN" sz="1600" dirty="0"/>
                    </a:p>
                  </a:txBody>
                  <a:tcPr marT="45715" marB="4571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395547">
                <a:tc>
                  <a:txBody>
                    <a:bodyPr/>
                    <a:lstStyle/>
                    <a:p>
                      <a:r>
                        <a:rPr lang="en-US" sz="1600" dirty="0" err="1" smtClean="0"/>
                        <a:t>Sensibull</a:t>
                      </a:r>
                      <a:endParaRPr lang="en-IN" sz="1600" dirty="0"/>
                    </a:p>
                  </a:txBody>
                  <a:tcPr marT="45715" marB="45715" anchor="ctr">
                    <a:lnL w="12700" cap="flat" cmpd="sng" algn="ctr">
                      <a:solidFill>
                        <a:schemeClr val="tx1"/>
                      </a:solidFill>
                      <a:prstDash val="solid"/>
                      <a:round/>
                      <a:headEnd type="none" w="med" len="med"/>
                      <a:tailEnd type="none" w="med" len="med"/>
                    </a:lnL>
                  </a:tcPr>
                </a:tc>
                <a:tc>
                  <a:txBody>
                    <a:bodyPr/>
                    <a:lstStyle/>
                    <a:p>
                      <a:r>
                        <a:rPr lang="en-US" sz="1600" dirty="0" smtClean="0"/>
                        <a:t>Options Trading Platform</a:t>
                      </a:r>
                      <a:endParaRPr lang="en-IN" sz="1600" dirty="0"/>
                    </a:p>
                  </a:txBody>
                  <a:tcPr marT="45715" marB="4571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395547">
                <a:tc>
                  <a:txBody>
                    <a:bodyPr/>
                    <a:lstStyle/>
                    <a:p>
                      <a:r>
                        <a:rPr lang="en-US" sz="1600" dirty="0" smtClean="0"/>
                        <a:t>Streak</a:t>
                      </a:r>
                      <a:endParaRPr lang="en-IN" sz="1600" dirty="0"/>
                    </a:p>
                  </a:txBody>
                  <a:tcPr marT="45715" marB="45715" anchor="ctr">
                    <a:lnL w="12700" cap="flat" cmpd="sng" algn="ctr">
                      <a:solidFill>
                        <a:schemeClr val="tx1"/>
                      </a:solidFill>
                      <a:prstDash val="solid"/>
                      <a:round/>
                      <a:headEnd type="none" w="med" len="med"/>
                      <a:tailEnd type="none" w="med" len="med"/>
                    </a:lnL>
                  </a:tcPr>
                </a:tc>
                <a:tc>
                  <a:txBody>
                    <a:bodyPr/>
                    <a:lstStyle/>
                    <a:p>
                      <a:r>
                        <a:rPr lang="en-US" sz="1600" dirty="0" smtClean="0"/>
                        <a:t>Technical</a:t>
                      </a:r>
                      <a:r>
                        <a:rPr lang="en-US" sz="1600" baseline="0" dirty="0" smtClean="0"/>
                        <a:t> based Algo Trading</a:t>
                      </a:r>
                      <a:endParaRPr lang="en-IN" sz="1600" dirty="0"/>
                    </a:p>
                  </a:txBody>
                  <a:tcPr marT="45715" marB="4571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3"/>
                  </a:ext>
                </a:extLst>
              </a:tr>
              <a:tr h="395547">
                <a:tc>
                  <a:txBody>
                    <a:bodyPr/>
                    <a:lstStyle/>
                    <a:p>
                      <a:r>
                        <a:rPr lang="en-US" sz="1600" dirty="0" err="1" smtClean="0"/>
                        <a:t>TickerTape</a:t>
                      </a:r>
                      <a:endParaRPr lang="en-IN" sz="1600" dirty="0"/>
                    </a:p>
                  </a:txBody>
                  <a:tcPr marT="45715" marB="45715" anchor="ctr">
                    <a:lnL w="12700" cap="flat" cmpd="sng" algn="ctr">
                      <a:solidFill>
                        <a:schemeClr val="tx1"/>
                      </a:solidFill>
                      <a:prstDash val="solid"/>
                      <a:round/>
                      <a:headEnd type="none" w="med" len="med"/>
                      <a:tailEnd type="none" w="med" len="med"/>
                    </a:lnL>
                  </a:tcPr>
                </a:tc>
                <a:tc>
                  <a:txBody>
                    <a:bodyPr/>
                    <a:lstStyle/>
                    <a:p>
                      <a:r>
                        <a:rPr lang="en-US" sz="1600" dirty="0" smtClean="0"/>
                        <a:t>Fundamental Screeners</a:t>
                      </a:r>
                      <a:endParaRPr lang="en-IN" sz="1600" dirty="0"/>
                    </a:p>
                  </a:txBody>
                  <a:tcPr marT="45715" marB="4571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4"/>
                  </a:ext>
                </a:extLst>
              </a:tr>
              <a:tr h="395547">
                <a:tc gridSpan="2">
                  <a:txBody>
                    <a:bodyPr/>
                    <a:lstStyle/>
                    <a:p>
                      <a:r>
                        <a:rPr lang="en-IN" sz="1600" dirty="0" smtClean="0"/>
                        <a:t>Other</a:t>
                      </a:r>
                      <a:r>
                        <a:rPr lang="en-IN" sz="1600" baseline="0" dirty="0" smtClean="0"/>
                        <a:t>s : Sentinel, </a:t>
                      </a:r>
                      <a:r>
                        <a:rPr lang="en-IN" sz="1600" baseline="0" dirty="0" err="1" smtClean="0"/>
                        <a:t>GoldenPi</a:t>
                      </a:r>
                      <a:r>
                        <a:rPr lang="en-IN" sz="1600" baseline="0" dirty="0" smtClean="0"/>
                        <a:t>, </a:t>
                      </a:r>
                      <a:r>
                        <a:rPr lang="en-IN" sz="1600" baseline="0" dirty="0" err="1" smtClean="0"/>
                        <a:t>Digio</a:t>
                      </a:r>
                      <a:r>
                        <a:rPr lang="en-IN" sz="1600" baseline="0" dirty="0" smtClean="0"/>
                        <a:t> &amp; 5+ FinTech’s…</a:t>
                      </a:r>
                      <a:endParaRPr lang="en-IN" sz="1600" dirty="0"/>
                    </a:p>
                  </a:txBody>
                  <a:tcPr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IN" sz="16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9" name="Table 8"/>
          <p:cNvGraphicFramePr>
            <a:graphicFrameLocks noGrp="1"/>
          </p:cNvGraphicFramePr>
          <p:nvPr/>
        </p:nvGraphicFramePr>
        <p:xfrm>
          <a:off x="233363" y="609600"/>
          <a:ext cx="5634038" cy="2643186"/>
        </p:xfrm>
        <a:graphic>
          <a:graphicData uri="http://schemas.openxmlformats.org/drawingml/2006/table">
            <a:tbl>
              <a:tblPr firstRow="1" bandRow="1">
                <a:tableStyleId>{5C22544A-7EE6-4342-B048-85BDC9FD1C3A}</a:tableStyleId>
              </a:tblPr>
              <a:tblGrid>
                <a:gridCol w="1898714">
                  <a:extLst>
                    <a:ext uri="{9D8B030D-6E8A-4147-A177-3AD203B41FA5}">
                      <a16:colId xmlns:a16="http://schemas.microsoft.com/office/drawing/2014/main" xmlns="" val="20000"/>
                    </a:ext>
                  </a:extLst>
                </a:gridCol>
                <a:gridCol w="3735324">
                  <a:extLst>
                    <a:ext uri="{9D8B030D-6E8A-4147-A177-3AD203B41FA5}">
                      <a16:colId xmlns:a16="http://schemas.microsoft.com/office/drawing/2014/main" xmlns="" val="20001"/>
                    </a:ext>
                  </a:extLst>
                </a:gridCol>
              </a:tblGrid>
              <a:tr h="776778">
                <a:tc>
                  <a:txBody>
                    <a:bodyPr/>
                    <a:lstStyle/>
                    <a:p>
                      <a:r>
                        <a:rPr lang="en-US" sz="1600" dirty="0" smtClean="0"/>
                        <a:t>Upstox</a:t>
                      </a:r>
                    </a:p>
                    <a:p>
                      <a:r>
                        <a:rPr lang="en-US" sz="1600" dirty="0" smtClean="0"/>
                        <a:t>(since</a:t>
                      </a:r>
                      <a:r>
                        <a:rPr lang="en-US" sz="1600" baseline="0" dirty="0" smtClean="0"/>
                        <a:t> 2018)</a:t>
                      </a:r>
                      <a:endParaRPr lang="en-US" sz="1600" dirty="0" smtClean="0"/>
                    </a:p>
                  </a:txBody>
                  <a:tcPr marL="91438" marR="9143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600" dirty="0" smtClean="0"/>
                        <a:t>Product Feature</a:t>
                      </a:r>
                    </a:p>
                  </a:txBody>
                  <a:tcPr marL="91438" marR="9143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466602">
                <a:tc>
                  <a:txBody>
                    <a:bodyPr/>
                    <a:lstStyle/>
                    <a:p>
                      <a:r>
                        <a:rPr lang="en-US" sz="1600" dirty="0" smtClean="0"/>
                        <a:t>Ami-broker</a:t>
                      </a:r>
                      <a:endParaRPr lang="en-IN" sz="1600" dirty="0"/>
                    </a:p>
                  </a:txBody>
                  <a:tcPr marL="91438" marR="91438" anchor="ctr">
                    <a:lnL w="12700" cap="flat" cmpd="sng" algn="ctr">
                      <a:solidFill>
                        <a:schemeClr val="tx1"/>
                      </a:solidFill>
                      <a:prstDash val="solid"/>
                      <a:round/>
                      <a:headEnd type="none" w="med" len="med"/>
                      <a:tailEnd type="none" w="med" len="med"/>
                    </a:lnL>
                  </a:tcPr>
                </a:tc>
                <a:tc>
                  <a:txBody>
                    <a:bodyPr/>
                    <a:lstStyle/>
                    <a:p>
                      <a:r>
                        <a:rPr lang="en-US" sz="1600" dirty="0" smtClean="0"/>
                        <a:t>Chart based trading using AFL</a:t>
                      </a:r>
                      <a:endParaRPr lang="en-IN" sz="1600" dirty="0"/>
                    </a:p>
                  </a:txBody>
                  <a:tcPr marL="91438" marR="914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466602">
                <a:tc>
                  <a:txBody>
                    <a:bodyPr/>
                    <a:lstStyle/>
                    <a:p>
                      <a:r>
                        <a:rPr lang="en-US" sz="1600" dirty="0" smtClean="0"/>
                        <a:t>FOX</a:t>
                      </a:r>
                      <a:r>
                        <a:rPr lang="en-US" sz="1600" baseline="0" dirty="0" smtClean="0"/>
                        <a:t> Trader</a:t>
                      </a:r>
                      <a:endParaRPr lang="en-IN" sz="1600" dirty="0"/>
                    </a:p>
                  </a:txBody>
                  <a:tcPr marL="91438" marR="91438" anchor="ctr">
                    <a:lnL w="12700" cap="flat" cmpd="sng" algn="ctr">
                      <a:solidFill>
                        <a:schemeClr val="tx1"/>
                      </a:solidFill>
                      <a:prstDash val="solid"/>
                      <a:round/>
                      <a:headEnd type="none" w="med" len="med"/>
                      <a:tailEnd type="none" w="med" len="med"/>
                    </a:lnL>
                  </a:tcPr>
                </a:tc>
                <a:tc>
                  <a:txBody>
                    <a:bodyPr/>
                    <a:lstStyle/>
                    <a:p>
                      <a:r>
                        <a:rPr lang="en-US" sz="1600" dirty="0" smtClean="0"/>
                        <a:t>Advanced Back-testing &amp; trading</a:t>
                      </a:r>
                      <a:endParaRPr lang="en-IN" sz="1600" dirty="0"/>
                    </a:p>
                  </a:txBody>
                  <a:tcPr marL="91438" marR="914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466602">
                <a:tc>
                  <a:txBody>
                    <a:bodyPr/>
                    <a:lstStyle/>
                    <a:p>
                      <a:r>
                        <a:rPr lang="en-US" sz="1600" dirty="0" smtClean="0"/>
                        <a:t>Trade Rays</a:t>
                      </a:r>
                      <a:endParaRPr lang="en-IN" sz="1600" dirty="0"/>
                    </a:p>
                  </a:txBody>
                  <a:tcPr marL="91438" marR="91438" anchor="ctr">
                    <a:lnL w="12700" cap="flat" cmpd="sng" algn="ctr">
                      <a:solidFill>
                        <a:schemeClr val="tx1"/>
                      </a:solidFill>
                      <a:prstDash val="solid"/>
                      <a:round/>
                      <a:headEnd type="none" w="med" len="med"/>
                      <a:tailEnd type="none" w="med" len="med"/>
                    </a:lnL>
                  </a:tcPr>
                </a:tc>
                <a:tc>
                  <a:txBody>
                    <a:bodyPr/>
                    <a:lstStyle/>
                    <a:p>
                      <a:r>
                        <a:rPr lang="en-US" sz="1600" dirty="0" smtClean="0"/>
                        <a:t>Technical</a:t>
                      </a:r>
                      <a:r>
                        <a:rPr lang="en-US" sz="1600" baseline="0" dirty="0" smtClean="0"/>
                        <a:t> based Algo Trading</a:t>
                      </a:r>
                      <a:endParaRPr lang="en-IN" sz="1600" dirty="0"/>
                    </a:p>
                  </a:txBody>
                  <a:tcPr marL="91438" marR="914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3"/>
                  </a:ext>
                </a:extLst>
              </a:tr>
              <a:tr h="466602">
                <a:tc>
                  <a:txBody>
                    <a:bodyPr/>
                    <a:lstStyle/>
                    <a:p>
                      <a:r>
                        <a:rPr lang="en-US" sz="1600" dirty="0" smtClean="0"/>
                        <a:t>Dart</a:t>
                      </a:r>
                      <a:r>
                        <a:rPr lang="en-US" sz="1600" baseline="0" dirty="0" smtClean="0"/>
                        <a:t> Stock</a:t>
                      </a:r>
                      <a:endParaRPr lang="en-IN" sz="1600" dirty="0"/>
                    </a:p>
                  </a:txBody>
                  <a:tcPr marL="91438" marR="9143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600" dirty="0" smtClean="0"/>
                        <a:t>Watch lists &amp; Scanners</a:t>
                      </a:r>
                      <a:endParaRPr lang="en-IN" sz="1600" dirty="0"/>
                    </a:p>
                  </a:txBody>
                  <a:tcPr marL="91438" marR="9143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nvGraphicFramePr>
        <p:xfrm>
          <a:off x="6329363" y="3697288"/>
          <a:ext cx="5634038" cy="3084514"/>
        </p:xfrm>
        <a:graphic>
          <a:graphicData uri="http://schemas.openxmlformats.org/drawingml/2006/table">
            <a:tbl>
              <a:tblPr firstRow="1" bandRow="1">
                <a:tableStyleId>{5C22544A-7EE6-4342-B048-85BDC9FD1C3A}</a:tableStyleId>
              </a:tblPr>
              <a:tblGrid>
                <a:gridCol w="1443038">
                  <a:extLst>
                    <a:ext uri="{9D8B030D-6E8A-4147-A177-3AD203B41FA5}">
                      <a16:colId xmlns:a16="http://schemas.microsoft.com/office/drawing/2014/main" xmlns="" val="20000"/>
                    </a:ext>
                  </a:extLst>
                </a:gridCol>
                <a:gridCol w="4191000">
                  <a:extLst>
                    <a:ext uri="{9D8B030D-6E8A-4147-A177-3AD203B41FA5}">
                      <a16:colId xmlns:a16="http://schemas.microsoft.com/office/drawing/2014/main" xmlns="" val="20001"/>
                    </a:ext>
                  </a:extLst>
                </a:gridCol>
              </a:tblGrid>
              <a:tr h="498902">
                <a:tc>
                  <a:txBody>
                    <a:bodyPr/>
                    <a:lstStyle/>
                    <a:p>
                      <a:r>
                        <a:rPr lang="en-US" sz="1600" dirty="0" smtClean="0"/>
                        <a:t>Yes Bank</a:t>
                      </a:r>
                    </a:p>
                  </a:txBody>
                  <a:tcPr marT="45738" marB="4573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600" dirty="0" smtClean="0"/>
                        <a:t>API Use Cases </a:t>
                      </a:r>
                    </a:p>
                  </a:txBody>
                  <a:tcPr marT="45738" marB="4573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485598">
                <a:tc>
                  <a:txBody>
                    <a:bodyPr/>
                    <a:lstStyle/>
                    <a:p>
                      <a:r>
                        <a:rPr lang="en-US" sz="1600" dirty="0" smtClean="0"/>
                        <a:t>SAP</a:t>
                      </a:r>
                      <a:endParaRPr lang="en-IN" sz="1600" dirty="0"/>
                    </a:p>
                  </a:txBody>
                  <a:tcPr marT="45738" marB="45738" anchor="ctr">
                    <a:lnL w="12700" cap="flat" cmpd="sng" algn="ctr">
                      <a:solidFill>
                        <a:schemeClr val="tx1"/>
                      </a:solidFill>
                      <a:prstDash val="solid"/>
                      <a:round/>
                      <a:headEnd type="none" w="med" len="med"/>
                      <a:tailEnd type="none" w="med" len="med"/>
                    </a:lnL>
                  </a:tcPr>
                </a:tc>
                <a:tc>
                  <a:txBody>
                    <a:bodyPr/>
                    <a:lstStyle/>
                    <a:p>
                      <a:r>
                        <a:rPr lang="en-US" sz="1600" dirty="0" smtClean="0"/>
                        <a:t>API Banking - ERP integration</a:t>
                      </a:r>
                      <a:endParaRPr lang="en-IN" sz="1600" dirty="0"/>
                    </a:p>
                  </a:txBody>
                  <a:tcPr marT="45738" marB="457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643220">
                <a:tc>
                  <a:txBody>
                    <a:bodyPr/>
                    <a:lstStyle/>
                    <a:p>
                      <a:r>
                        <a:rPr lang="en-US" sz="1600" dirty="0" smtClean="0"/>
                        <a:t>Tally</a:t>
                      </a:r>
                      <a:endParaRPr lang="en-IN" sz="1600" dirty="0"/>
                    </a:p>
                  </a:txBody>
                  <a:tcPr marT="45738" marB="45738" anchor="ctr">
                    <a:lnL w="12700" cap="flat" cmpd="sng" algn="ctr">
                      <a:solidFill>
                        <a:schemeClr val="tx1"/>
                      </a:solidFill>
                      <a:prstDash val="solid"/>
                      <a:round/>
                      <a:headEnd type="none" w="med" len="med"/>
                      <a:tailEnd type="none" w="med" len="med"/>
                    </a:lnL>
                  </a:tcPr>
                </a:tc>
                <a:tc>
                  <a:txBody>
                    <a:bodyPr/>
                    <a:lstStyle/>
                    <a:p>
                      <a:r>
                        <a:rPr lang="en-US" sz="1600" dirty="0" smtClean="0"/>
                        <a:t>API Banking – Book</a:t>
                      </a:r>
                      <a:r>
                        <a:rPr lang="en-US" sz="1600" baseline="0" dirty="0" smtClean="0"/>
                        <a:t> keeping integration</a:t>
                      </a:r>
                      <a:endParaRPr lang="en-IN" sz="1600" dirty="0"/>
                    </a:p>
                  </a:txBody>
                  <a:tcPr marT="45738" marB="457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485598">
                <a:tc>
                  <a:txBody>
                    <a:bodyPr/>
                    <a:lstStyle/>
                    <a:p>
                      <a:r>
                        <a:rPr lang="en-US" sz="1600" dirty="0" smtClean="0"/>
                        <a:t>IIFL</a:t>
                      </a:r>
                      <a:endParaRPr lang="en-IN" sz="1600" dirty="0"/>
                    </a:p>
                  </a:txBody>
                  <a:tcPr marT="45738" marB="45738" anchor="ctr">
                    <a:lnL w="12700" cap="flat" cmpd="sng" algn="ctr">
                      <a:solidFill>
                        <a:schemeClr val="tx1"/>
                      </a:solidFill>
                      <a:prstDash val="solid"/>
                      <a:round/>
                      <a:headEnd type="none" w="med" len="med"/>
                      <a:tailEnd type="none" w="med" len="med"/>
                    </a:lnL>
                  </a:tcPr>
                </a:tc>
                <a:tc>
                  <a:txBody>
                    <a:bodyPr/>
                    <a:lstStyle/>
                    <a:p>
                      <a:r>
                        <a:rPr lang="en-US" sz="1600" dirty="0" smtClean="0"/>
                        <a:t>NBFC Instant Gold</a:t>
                      </a:r>
                      <a:r>
                        <a:rPr lang="en-US" sz="1600" baseline="0" dirty="0" smtClean="0"/>
                        <a:t> Loans</a:t>
                      </a:r>
                      <a:endParaRPr lang="en-IN" sz="1600" dirty="0"/>
                    </a:p>
                  </a:txBody>
                  <a:tcPr marT="45738" marB="457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3"/>
                  </a:ext>
                </a:extLst>
              </a:tr>
              <a:tr h="485598">
                <a:tc>
                  <a:txBody>
                    <a:bodyPr/>
                    <a:lstStyle/>
                    <a:p>
                      <a:r>
                        <a:rPr lang="en-US" sz="1600" dirty="0" smtClean="0"/>
                        <a:t>Snap</a:t>
                      </a:r>
                      <a:r>
                        <a:rPr lang="en-US" sz="1600" baseline="0" dirty="0" smtClean="0"/>
                        <a:t> Deal</a:t>
                      </a:r>
                      <a:endParaRPr lang="en-IN" sz="1600" dirty="0"/>
                    </a:p>
                  </a:txBody>
                  <a:tcPr marT="45738" marB="45738" anchor="ctr">
                    <a:lnL w="12700" cap="flat" cmpd="sng" algn="ctr">
                      <a:solidFill>
                        <a:schemeClr val="tx1"/>
                      </a:solidFill>
                      <a:prstDash val="solid"/>
                      <a:round/>
                      <a:headEnd type="none" w="med" len="med"/>
                      <a:tailEnd type="none" w="med" len="med"/>
                    </a:lnL>
                  </a:tcPr>
                </a:tc>
                <a:tc>
                  <a:txBody>
                    <a:bodyPr/>
                    <a:lstStyle/>
                    <a:p>
                      <a:r>
                        <a:rPr lang="en-US" sz="1600" dirty="0" err="1" smtClean="0"/>
                        <a:t>eCommerce</a:t>
                      </a:r>
                      <a:r>
                        <a:rPr lang="en-US" sz="1600" dirty="0" smtClean="0"/>
                        <a:t> Instant Refunds</a:t>
                      </a:r>
                      <a:endParaRPr lang="en-IN" sz="1600" dirty="0"/>
                    </a:p>
                  </a:txBody>
                  <a:tcPr marT="45738" marB="4573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4"/>
                  </a:ext>
                </a:extLst>
              </a:tr>
              <a:tr h="485598">
                <a:tc gridSpan="2">
                  <a:txBody>
                    <a:bodyPr/>
                    <a:lstStyle/>
                    <a:p>
                      <a:r>
                        <a:rPr lang="en-US" sz="1500" dirty="0" smtClean="0"/>
                        <a:t>Others: </a:t>
                      </a:r>
                      <a:r>
                        <a:rPr lang="en-US" sz="1500" dirty="0" err="1" smtClean="0"/>
                        <a:t>Karza</a:t>
                      </a:r>
                      <a:r>
                        <a:rPr lang="en-US" sz="1500" dirty="0" smtClean="0"/>
                        <a:t>,</a:t>
                      </a:r>
                      <a:r>
                        <a:rPr lang="en-US" sz="1500" baseline="0" dirty="0" smtClean="0"/>
                        <a:t> </a:t>
                      </a:r>
                      <a:r>
                        <a:rPr lang="en-US" sz="1500" baseline="0" dirty="0" err="1" smtClean="0"/>
                        <a:t>Pingal</a:t>
                      </a:r>
                      <a:r>
                        <a:rPr lang="en-US" sz="1500" baseline="0" dirty="0" smtClean="0"/>
                        <a:t>, Balance, </a:t>
                      </a:r>
                      <a:r>
                        <a:rPr lang="en-US" sz="1500" baseline="0" dirty="0" err="1" smtClean="0"/>
                        <a:t>FinBit</a:t>
                      </a:r>
                      <a:r>
                        <a:rPr lang="en-US" sz="1500" baseline="0" dirty="0" smtClean="0"/>
                        <a:t>, </a:t>
                      </a:r>
                      <a:r>
                        <a:rPr lang="en-US" sz="1500" baseline="0" dirty="0" err="1" smtClean="0"/>
                        <a:t>Fyle</a:t>
                      </a:r>
                      <a:r>
                        <a:rPr lang="en-US" sz="1500" baseline="0" dirty="0" smtClean="0"/>
                        <a:t> &amp; 20+ FinTech’s…</a:t>
                      </a:r>
                      <a:endParaRPr lang="en-IN" sz="1500" dirty="0"/>
                    </a:p>
                  </a:txBody>
                  <a:tcPr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IN" sz="1600" dirty="0"/>
                    </a:p>
                  </a:txBody>
                  <a:tcPr marT="45733" marB="457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31719020"/>
                  </a:ext>
                </a:extLst>
              </a:tr>
            </a:tbl>
          </a:graphicData>
        </a:graphic>
      </p:graphicFrame>
      <p:cxnSp>
        <p:nvCxnSpPr>
          <p:cNvPr id="13" name="Straight Connector 12"/>
          <p:cNvCxnSpPr/>
          <p:nvPr/>
        </p:nvCxnSpPr>
        <p:spPr>
          <a:xfrm flipH="1">
            <a:off x="422277" y="3429000"/>
            <a:ext cx="11236325" cy="1270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233363" y="3700464"/>
          <a:ext cx="5634038" cy="3081337"/>
        </p:xfrm>
        <a:graphic>
          <a:graphicData uri="http://schemas.openxmlformats.org/drawingml/2006/table">
            <a:tbl>
              <a:tblPr firstRow="1" bandRow="1">
                <a:tableStyleId>{5C22544A-7EE6-4342-B048-85BDC9FD1C3A}</a:tableStyleId>
              </a:tblPr>
              <a:tblGrid>
                <a:gridCol w="1826430">
                  <a:extLst>
                    <a:ext uri="{9D8B030D-6E8A-4147-A177-3AD203B41FA5}">
                      <a16:colId xmlns:a16="http://schemas.microsoft.com/office/drawing/2014/main" xmlns="" val="20000"/>
                    </a:ext>
                  </a:extLst>
                </a:gridCol>
                <a:gridCol w="3807608">
                  <a:extLst>
                    <a:ext uri="{9D8B030D-6E8A-4147-A177-3AD203B41FA5}">
                      <a16:colId xmlns:a16="http://schemas.microsoft.com/office/drawing/2014/main" xmlns="" val="20001"/>
                    </a:ext>
                  </a:extLst>
                </a:gridCol>
              </a:tblGrid>
              <a:tr h="338944">
                <a:tc>
                  <a:txBody>
                    <a:bodyPr/>
                    <a:lstStyle/>
                    <a:p>
                      <a:r>
                        <a:rPr lang="en-US" sz="1500" dirty="0" smtClean="0"/>
                        <a:t>ICICI Bank</a:t>
                      </a:r>
                    </a:p>
                  </a:txBody>
                  <a:tcPr marL="91426" marR="91426" marT="45704" marB="457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500" dirty="0" smtClean="0"/>
                        <a:t>Connected Banking</a:t>
                      </a:r>
                    </a:p>
                  </a:txBody>
                  <a:tcPr marL="91426" marR="91426" marT="45704" marB="457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338944">
                <a:tc>
                  <a:txBody>
                    <a:bodyPr/>
                    <a:lstStyle/>
                    <a:p>
                      <a:r>
                        <a:rPr lang="en-US" sz="1500" dirty="0" err="1" smtClean="0"/>
                        <a:t>Zoho</a:t>
                      </a:r>
                      <a:endParaRPr lang="en-IN" sz="1500" dirty="0"/>
                    </a:p>
                  </a:txBody>
                  <a:tcPr marL="91426" marR="91426" marT="45704" marB="45704" anchor="ctr">
                    <a:lnL w="12700" cap="flat" cmpd="sng" algn="ctr">
                      <a:solidFill>
                        <a:schemeClr val="tx1"/>
                      </a:solidFill>
                      <a:prstDash val="solid"/>
                      <a:round/>
                      <a:headEnd type="none" w="med" len="med"/>
                      <a:tailEnd type="none" w="med" len="med"/>
                    </a:lnL>
                  </a:tcPr>
                </a:tc>
                <a:tc>
                  <a:txBody>
                    <a:bodyPr/>
                    <a:lstStyle/>
                    <a:p>
                      <a:r>
                        <a:rPr lang="en-US" sz="1500" dirty="0" smtClean="0"/>
                        <a:t>Complete ERP System</a:t>
                      </a:r>
                      <a:endParaRPr lang="en-IN" sz="1500" dirty="0"/>
                    </a:p>
                  </a:txBody>
                  <a:tcPr marL="91426" marR="91426" marT="45704" marB="4570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338944">
                <a:tc>
                  <a:txBody>
                    <a:bodyPr/>
                    <a:lstStyle/>
                    <a:p>
                      <a:r>
                        <a:rPr lang="en-US" sz="1500" dirty="0" err="1" smtClean="0"/>
                        <a:t>Happay</a:t>
                      </a:r>
                      <a:endParaRPr lang="en-IN" sz="1500" dirty="0"/>
                    </a:p>
                  </a:txBody>
                  <a:tcPr marL="91426" marR="91426" marT="45704" marB="45704" anchor="ctr">
                    <a:lnL w="12700" cap="flat" cmpd="sng" algn="ctr">
                      <a:solidFill>
                        <a:schemeClr val="tx1"/>
                      </a:solidFill>
                      <a:prstDash val="solid"/>
                      <a:round/>
                      <a:headEnd type="none" w="med" len="med"/>
                      <a:tailEnd type="none" w="med" len="med"/>
                    </a:lnL>
                  </a:tcPr>
                </a:tc>
                <a:tc>
                  <a:txBody>
                    <a:bodyPr/>
                    <a:lstStyle/>
                    <a:p>
                      <a:r>
                        <a:rPr lang="en-US" sz="1500" dirty="0" smtClean="0"/>
                        <a:t>Corporate Expense Management</a:t>
                      </a:r>
                      <a:endParaRPr lang="en-IN" sz="1500" dirty="0"/>
                    </a:p>
                  </a:txBody>
                  <a:tcPr marL="91426" marR="91426" marT="45704" marB="4570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581078">
                <a:tc>
                  <a:txBody>
                    <a:bodyPr/>
                    <a:lstStyle/>
                    <a:p>
                      <a:r>
                        <a:rPr lang="en-US" sz="1500" dirty="0" smtClean="0"/>
                        <a:t>Pay</a:t>
                      </a:r>
                      <a:r>
                        <a:rPr lang="en-US" sz="1500" baseline="0" dirty="0" smtClean="0"/>
                        <a:t> Books, </a:t>
                      </a:r>
                      <a:r>
                        <a:rPr lang="en-US" sz="1500" baseline="0" dirty="0" err="1" smtClean="0"/>
                        <a:t>greytHR</a:t>
                      </a:r>
                      <a:endParaRPr lang="en-IN" sz="1500" dirty="0"/>
                    </a:p>
                  </a:txBody>
                  <a:tcPr marL="91426" marR="91426" marT="45704" marB="45704" anchor="ctr">
                    <a:lnL w="12700" cap="flat" cmpd="sng" algn="ctr">
                      <a:solidFill>
                        <a:schemeClr val="tx1"/>
                      </a:solidFill>
                      <a:prstDash val="solid"/>
                      <a:round/>
                      <a:headEnd type="none" w="med" len="med"/>
                      <a:tailEnd type="none" w="med" len="med"/>
                    </a:lnL>
                  </a:tcPr>
                </a:tc>
                <a:tc>
                  <a:txBody>
                    <a:bodyPr/>
                    <a:lstStyle/>
                    <a:p>
                      <a:r>
                        <a:rPr lang="en-US" sz="1500" dirty="0" smtClean="0"/>
                        <a:t>Payroll &amp; HR Accounting</a:t>
                      </a:r>
                      <a:endParaRPr lang="en-IN" sz="1500" dirty="0"/>
                    </a:p>
                  </a:txBody>
                  <a:tcPr marL="91426" marR="91426" marT="45704" marB="4570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3"/>
                  </a:ext>
                </a:extLst>
              </a:tr>
              <a:tr h="823213">
                <a:tc>
                  <a:txBody>
                    <a:bodyPr/>
                    <a:lstStyle/>
                    <a:p>
                      <a:r>
                        <a:rPr lang="en-US" sz="1500" dirty="0" smtClean="0"/>
                        <a:t>Accountable, Marg ERP, Open, Accountable</a:t>
                      </a:r>
                      <a:endParaRPr lang="en-IN" sz="1500" dirty="0"/>
                    </a:p>
                  </a:txBody>
                  <a:tcPr marL="91426" marR="91426" marT="45704" marB="45704" anchor="ctr">
                    <a:lnL w="12700" cap="flat" cmpd="sng" algn="ctr">
                      <a:solidFill>
                        <a:schemeClr val="tx1"/>
                      </a:solidFill>
                      <a:prstDash val="solid"/>
                      <a:round/>
                      <a:headEnd type="none" w="med" len="med"/>
                      <a:tailEnd type="none" w="med" len="med"/>
                    </a:lnL>
                  </a:tcPr>
                </a:tc>
                <a:tc>
                  <a:txBody>
                    <a:bodyPr/>
                    <a:lstStyle/>
                    <a:p>
                      <a:r>
                        <a:rPr lang="en-US" sz="1500" dirty="0" smtClean="0"/>
                        <a:t>Business</a:t>
                      </a:r>
                      <a:r>
                        <a:rPr lang="en-US" sz="1500" baseline="0" dirty="0" smtClean="0"/>
                        <a:t> accounting, Book keeping, GST Invoicing etc.</a:t>
                      </a:r>
                      <a:endParaRPr lang="en-IN" sz="1500" dirty="0"/>
                    </a:p>
                  </a:txBody>
                  <a:tcPr marL="91426" marR="91426" marT="45704" marB="4570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4"/>
                  </a:ext>
                </a:extLst>
              </a:tr>
              <a:tr h="660214">
                <a:tc gridSpan="2">
                  <a:txBody>
                    <a:bodyPr/>
                    <a:lstStyle/>
                    <a:p>
                      <a:r>
                        <a:rPr lang="en-US" sz="1500" dirty="0" smtClean="0"/>
                        <a:t>Others: </a:t>
                      </a:r>
                      <a:r>
                        <a:rPr lang="en-US" sz="1500" dirty="0" err="1" smtClean="0"/>
                        <a:t>ePayLater</a:t>
                      </a:r>
                      <a:r>
                        <a:rPr lang="en-US" sz="1500" dirty="0" smtClean="0"/>
                        <a:t>, </a:t>
                      </a:r>
                      <a:r>
                        <a:rPr lang="en-US" sz="1500" dirty="0" err="1" smtClean="0"/>
                        <a:t>Bitgram</a:t>
                      </a:r>
                      <a:r>
                        <a:rPr lang="en-US" sz="1500" dirty="0" smtClean="0"/>
                        <a:t>, </a:t>
                      </a:r>
                      <a:r>
                        <a:rPr lang="en-US" sz="1500" dirty="0" err="1" smtClean="0"/>
                        <a:t>FingPay</a:t>
                      </a:r>
                      <a:r>
                        <a:rPr lang="en-US" sz="1500" dirty="0" smtClean="0"/>
                        <a:t>, </a:t>
                      </a:r>
                      <a:r>
                        <a:rPr lang="en-US" sz="1500" dirty="0" err="1" smtClean="0"/>
                        <a:t>Signzy</a:t>
                      </a:r>
                      <a:r>
                        <a:rPr lang="en-US" sz="1500" baseline="0" dirty="0" smtClean="0"/>
                        <a:t> &amp; 30+ FinTech’s…</a:t>
                      </a:r>
                      <a:endParaRPr lang="en-IN" sz="1500" dirty="0"/>
                    </a:p>
                  </a:txBody>
                  <a:tcPr marL="91426" marR="91426"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IN" sz="1600" dirty="0"/>
                    </a:p>
                  </a:txBody>
                  <a:tcPr marL="91426" marR="91426" marT="45699" marB="4569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2137681"/>
                  </a:ext>
                </a:extLst>
              </a:tr>
            </a:tbl>
          </a:graphicData>
        </a:graphic>
      </p:graphicFrame>
      <p:sp>
        <p:nvSpPr>
          <p:cNvPr id="10" name="TextBox 9"/>
          <p:cNvSpPr txBox="1"/>
          <p:nvPr/>
        </p:nvSpPr>
        <p:spPr>
          <a:xfrm>
            <a:off x="10616598" y="64059"/>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428297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t>Objectives – Trading Ecosystem</a:t>
            </a:r>
            <a:endParaRPr lang="en-IN" altLang="en-US" dirty="0" smtClean="0"/>
          </a:p>
        </p:txBody>
      </p:sp>
      <p:sp>
        <p:nvSpPr>
          <p:cNvPr id="4" name="Text Placeholder 3"/>
          <p:cNvSpPr>
            <a:spLocks noGrp="1"/>
          </p:cNvSpPr>
          <p:nvPr>
            <p:ph type="body" sz="quarter" idx="17"/>
          </p:nvPr>
        </p:nvSpPr>
        <p:spPr>
          <a:xfrm>
            <a:off x="204788" y="1143000"/>
            <a:ext cx="11684000" cy="1896035"/>
          </a:xfrm>
        </p:spPr>
        <p:txBody>
          <a:bodyPr/>
          <a:lstStyle/>
          <a:p>
            <a:pPr>
              <a:defRPr/>
            </a:pPr>
            <a:r>
              <a:rPr lang="en-US" dirty="0"/>
              <a:t>Enable novice customers to build strategies in equity and F&amp;O using simple DIY tools</a:t>
            </a:r>
          </a:p>
          <a:p>
            <a:pPr>
              <a:defRPr/>
            </a:pPr>
            <a:r>
              <a:rPr lang="en-US" dirty="0"/>
              <a:t>Enable advanced traders to build and test complex strategies : Niche Segment</a:t>
            </a:r>
          </a:p>
          <a:p>
            <a:pPr>
              <a:defRPr/>
            </a:pPr>
            <a:r>
              <a:rPr lang="en-US" dirty="0"/>
              <a:t>Provide strategy building tools for active engagement </a:t>
            </a:r>
          </a:p>
        </p:txBody>
      </p:sp>
      <p:sp>
        <p:nvSpPr>
          <p:cNvPr id="30724"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607D3E-6EBF-4FA2-8CC0-410AAE04768F}" type="slidenum">
              <a:rPr lang="en-US" altLang="en-US" smtClean="0">
                <a:solidFill>
                  <a:srgbClr val="1F497D"/>
                </a:solidFill>
              </a:rPr>
              <a:pPr/>
              <a:t>47</a:t>
            </a:fld>
            <a:endParaRPr lang="en-US" altLang="en-US" smtClean="0">
              <a:solidFill>
                <a:srgbClr val="1F497D"/>
              </a:solidFill>
            </a:endParaRPr>
          </a:p>
        </p:txBody>
      </p:sp>
      <p:sp>
        <p:nvSpPr>
          <p:cNvPr id="5" name="TextBox 4"/>
          <p:cNvSpPr txBox="1"/>
          <p:nvPr/>
        </p:nvSpPr>
        <p:spPr>
          <a:xfrm>
            <a:off x="10058401" y="6400800"/>
            <a:ext cx="1300765" cy="369332"/>
          </a:xfrm>
          <a:prstGeom prst="rect">
            <a:avLst/>
          </a:prstGeom>
          <a:noFill/>
        </p:spPr>
        <p:txBody>
          <a:bodyPr wrap="square" rtlCol="0">
            <a:spAutoFit/>
          </a:bodyPr>
          <a:lstStyle/>
          <a:p>
            <a:r>
              <a:rPr lang="en-US" dirty="0" smtClean="0">
                <a:hlinkClick r:id="rId2" action="ppaction://hlinksldjump"/>
              </a:rPr>
              <a:t>Appendix</a:t>
            </a:r>
            <a:endParaRPr lang="en-US" dirty="0"/>
          </a:p>
        </p:txBody>
      </p:sp>
    </p:spTree>
    <p:extLst>
      <p:ext uri="{BB962C8B-B14F-4D97-AF65-F5344CB8AC3E}">
        <p14:creationId xmlns:p14="http://schemas.microsoft.com/office/powerpoint/2010/main" val="3894225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1"/>
          <p:cNvGraphicFramePr/>
          <p:nvPr>
            <p:extLst>
              <p:ext uri="{D42A27DB-BD31-4B8C-83A1-F6EECF244321}">
                <p14:modId xmlns:p14="http://schemas.microsoft.com/office/powerpoint/2010/main" val="1856037577"/>
              </p:ext>
            </p:extLst>
          </p:nvPr>
        </p:nvGraphicFramePr>
        <p:xfrm>
          <a:off x="295835" y="965665"/>
          <a:ext cx="11700190" cy="4958355"/>
        </p:xfrm>
        <a:graphic>
          <a:graphicData uri="http://schemas.openxmlformats.org/drawingml/2006/table">
            <a:tbl>
              <a:tblPr/>
              <a:tblGrid>
                <a:gridCol w="2220752">
                  <a:extLst>
                    <a:ext uri="{9D8B030D-6E8A-4147-A177-3AD203B41FA5}">
                      <a16:colId xmlns="" xmlns:a16="http://schemas.microsoft.com/office/drawing/2014/main" val="20000"/>
                    </a:ext>
                  </a:extLst>
                </a:gridCol>
                <a:gridCol w="3888626">
                  <a:extLst>
                    <a:ext uri="{9D8B030D-6E8A-4147-A177-3AD203B41FA5}">
                      <a16:colId xmlns="" xmlns:a16="http://schemas.microsoft.com/office/drawing/2014/main" val="20001"/>
                    </a:ext>
                  </a:extLst>
                </a:gridCol>
                <a:gridCol w="2263738">
                  <a:extLst>
                    <a:ext uri="{9D8B030D-6E8A-4147-A177-3AD203B41FA5}">
                      <a16:colId xmlns="" xmlns:a16="http://schemas.microsoft.com/office/drawing/2014/main" val="20002"/>
                    </a:ext>
                  </a:extLst>
                </a:gridCol>
                <a:gridCol w="3327074">
                  <a:extLst>
                    <a:ext uri="{9D8B030D-6E8A-4147-A177-3AD203B41FA5}">
                      <a16:colId xmlns="" xmlns:a16="http://schemas.microsoft.com/office/drawing/2014/main" val="513455407"/>
                    </a:ext>
                  </a:extLst>
                </a:gridCol>
              </a:tblGrid>
              <a:tr h="381412">
                <a:tc>
                  <a:txBody>
                    <a:bodyPr/>
                    <a:lstStyle/>
                    <a:p>
                      <a:r>
                        <a:rPr lang="en-US" sz="1800" b="0" strike="noStrike" spc="-1" dirty="0" smtClean="0">
                          <a:latin typeface="Arial"/>
                        </a:rPr>
                        <a:t>Trading Ecosystem</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US" sz="1800" b="0" strike="noStrike" spc="-1" dirty="0">
                          <a:latin typeface="Arial"/>
                        </a:rPr>
                        <a:t>Description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US" sz="1800" b="0" strike="noStrike" spc="-1" dirty="0">
                          <a:latin typeface="Arial"/>
                        </a:rPr>
                        <a:t>Broker</a:t>
                      </a:r>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B3B3B3"/>
                    </a:solidFill>
                  </a:tcPr>
                </a:tc>
                <a:tc>
                  <a:txBody>
                    <a:bodyPr/>
                    <a:lstStyle/>
                    <a:p>
                      <a:r>
                        <a:rPr lang="en-US" sz="1800" b="0" strike="noStrike" spc="-1" dirty="0" err="1" smtClean="0">
                          <a:latin typeface="Arial"/>
                        </a:rPr>
                        <a:t>Fintechs</a:t>
                      </a:r>
                      <a:r>
                        <a:rPr lang="en-US" sz="1800" b="0" strike="noStrike" spc="-1" baseline="0" dirty="0" smtClean="0">
                          <a:latin typeface="Arial"/>
                        </a:rPr>
                        <a:t> Explored</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B3B3B3"/>
                    </a:solidFill>
                  </a:tcPr>
                </a:tc>
                <a:extLst>
                  <a:ext uri="{0D108BD9-81ED-4DB2-BD59-A6C34878D82A}">
                    <a16:rowId xmlns="" xmlns:a16="http://schemas.microsoft.com/office/drawing/2014/main" val="10000"/>
                  </a:ext>
                </a:extLst>
              </a:tr>
              <a:tr h="1811706">
                <a:tc>
                  <a:txBody>
                    <a:bodyPr/>
                    <a:lstStyle/>
                    <a:p>
                      <a:r>
                        <a:rPr lang="en-US" sz="1800" b="0" strike="noStrike" spc="-1" dirty="0">
                          <a:latin typeface="Arial"/>
                        </a:rPr>
                        <a:t>Strategy Builder</a:t>
                      </a:r>
                    </a:p>
                  </a:txBody>
                  <a:tcPr marL="90000" marR="90000">
                    <a:lnL w="720">
                      <a:solidFill>
                        <a:srgbClr val="FFFFFF"/>
                      </a:solidFill>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solidFill>
                      <a:srgbClr val="E6E6E6"/>
                    </a:solidFill>
                  </a:tcPr>
                </a:tc>
                <a:tc>
                  <a:txBody>
                    <a:bodyPr/>
                    <a:lstStyle/>
                    <a:p>
                      <a:r>
                        <a:rPr lang="en-US" sz="1800" b="0" strike="noStrike" spc="-1" dirty="0" smtClean="0">
                          <a:latin typeface="Arial"/>
                        </a:rPr>
                        <a:t>Helps</a:t>
                      </a:r>
                      <a:r>
                        <a:rPr lang="en-US" sz="1800" b="0" strike="noStrike" spc="-1" baseline="0" dirty="0" smtClean="0">
                          <a:latin typeface="Arial"/>
                        </a:rPr>
                        <a:t> build</a:t>
                      </a:r>
                      <a:r>
                        <a:rPr lang="en-US" sz="1800" b="0" strike="noStrike" spc="-1" dirty="0" smtClean="0">
                          <a:latin typeface="Arial"/>
                        </a:rPr>
                        <a:t> </a:t>
                      </a:r>
                      <a:r>
                        <a:rPr lang="en-US" sz="1800" b="0" strike="noStrike" spc="-1" dirty="0">
                          <a:latin typeface="Arial"/>
                        </a:rPr>
                        <a:t>multi-factor investment models which can be chosen from a pre-built library or created by the investor</a:t>
                      </a:r>
                      <a:r>
                        <a:rPr lang="en-US" sz="1800" b="0" strike="noStrike" spc="-1" dirty="0" smtClean="0">
                          <a:latin typeface="+mn-lt"/>
                        </a:rPr>
                        <a:t>. It</a:t>
                      </a:r>
                      <a:r>
                        <a:rPr lang="en-US" sz="1800" b="0" strike="noStrike" spc="-1" baseline="0" dirty="0" smtClean="0">
                          <a:latin typeface="+mn-lt"/>
                        </a:rPr>
                        <a:t> e</a:t>
                      </a:r>
                      <a:r>
                        <a:rPr lang="en-US" sz="1800" b="0" strike="noStrike" spc="-1" dirty="0" smtClean="0">
                          <a:latin typeface="+mn-lt"/>
                        </a:rPr>
                        <a:t>nables traders to define and evaluate strategies using both fundamental and technical analysis. </a:t>
                      </a:r>
                      <a:endParaRPr lang="en-US" sz="1800" b="0" strike="noStrike" spc="-1" dirty="0">
                        <a:latin typeface="Arial"/>
                      </a:endParaRPr>
                    </a:p>
                  </a:txBody>
                  <a:tcPr marL="90000" marR="90000">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solidFill>
                      <a:srgbClr val="E6E6E6"/>
                    </a:solidFill>
                  </a:tcPr>
                </a:tc>
                <a:tc>
                  <a:txBody>
                    <a:bodyPr/>
                    <a:lstStyle/>
                    <a:p>
                      <a:r>
                        <a:rPr lang="en-US" dirty="0" err="1" smtClean="0"/>
                        <a:t>Motilal</a:t>
                      </a:r>
                      <a:r>
                        <a:rPr lang="en-US" dirty="0" smtClean="0"/>
                        <a:t> </a:t>
                      </a:r>
                      <a:r>
                        <a:rPr lang="en-US" dirty="0" err="1" smtClean="0"/>
                        <a:t>Oswal</a:t>
                      </a:r>
                      <a:r>
                        <a:rPr lang="en-US" dirty="0" smtClean="0"/>
                        <a:t>, </a:t>
                      </a:r>
                      <a:r>
                        <a:rPr lang="en-US" dirty="0" err="1" smtClean="0"/>
                        <a:t>Upstox</a:t>
                      </a:r>
                      <a:r>
                        <a:rPr lang="en-US" dirty="0" smtClean="0"/>
                        <a:t>, </a:t>
                      </a:r>
                      <a:r>
                        <a:rPr lang="en-US" dirty="0" err="1" smtClean="0"/>
                        <a:t>Zerodha</a:t>
                      </a:r>
                      <a:r>
                        <a:rPr lang="en-US" dirty="0" smtClean="0"/>
                        <a:t>,</a:t>
                      </a:r>
                      <a:r>
                        <a:rPr lang="en-US" baseline="0" dirty="0" smtClean="0"/>
                        <a:t> E*Trade, Fidelity, Charles Schwab</a:t>
                      </a:r>
                      <a:endParaRPr lang="en-US" dirty="0"/>
                    </a:p>
                  </a:txBody>
                  <a:tcPr marL="90000" marR="90000">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solidFill>
                      <a:srgbClr val="E6E6E6"/>
                    </a:solidFill>
                  </a:tcPr>
                </a:tc>
                <a:tc>
                  <a:txBody>
                    <a:bodyPr/>
                    <a:lstStyle/>
                    <a:p>
                      <a:r>
                        <a:rPr lang="en-US" dirty="0" smtClean="0"/>
                        <a:t>Gumption labs, </a:t>
                      </a:r>
                      <a:r>
                        <a:rPr lang="en-US" dirty="0" err="1" smtClean="0"/>
                        <a:t>Uforic</a:t>
                      </a:r>
                      <a:r>
                        <a:rPr lang="en-US" dirty="0" smtClean="0"/>
                        <a:t>, </a:t>
                      </a:r>
                      <a:r>
                        <a:rPr lang="en-US" dirty="0" err="1" smtClean="0"/>
                        <a:t>Sensibull</a:t>
                      </a:r>
                      <a:endParaRPr lang="en-US" dirty="0"/>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E6E6E6"/>
                    </a:solidFill>
                  </a:tcPr>
                </a:tc>
                <a:extLst>
                  <a:ext uri="{0D108BD9-81ED-4DB2-BD59-A6C34878D82A}">
                    <a16:rowId xmlns="" xmlns:a16="http://schemas.microsoft.com/office/drawing/2014/main" val="10002"/>
                  </a:ext>
                </a:extLst>
              </a:tr>
              <a:tr h="1525648">
                <a:tc>
                  <a:txBody>
                    <a:bodyPr/>
                    <a:lstStyle/>
                    <a:p>
                      <a:r>
                        <a:rPr lang="en-US" sz="1800" b="0" strike="noStrike" spc="-1" dirty="0" err="1" smtClean="0">
                          <a:latin typeface="Arial"/>
                        </a:rPr>
                        <a:t>Algo</a:t>
                      </a:r>
                      <a:r>
                        <a:rPr lang="en-US" sz="1800" b="0" strike="noStrike" spc="-1" dirty="0" smtClean="0">
                          <a:latin typeface="Arial"/>
                        </a:rPr>
                        <a:t> Modules,</a:t>
                      </a:r>
                      <a:r>
                        <a:rPr lang="en-US" sz="1800" b="0" strike="noStrike" spc="-1" baseline="0" dirty="0" smtClean="0">
                          <a:latin typeface="Arial"/>
                        </a:rPr>
                        <a:t> </a:t>
                      </a:r>
                      <a:r>
                        <a:rPr lang="en-US" sz="1800" b="0" strike="noStrike" spc="-1" dirty="0" smtClean="0">
                          <a:latin typeface="Arial"/>
                        </a:rPr>
                        <a:t>Automated/</a:t>
                      </a:r>
                      <a:r>
                        <a:rPr lang="en-US" sz="1800" b="0" strike="noStrike" spc="-1" dirty="0" err="1" smtClean="0">
                          <a:latin typeface="Arial"/>
                        </a:rPr>
                        <a:t>Robo</a:t>
                      </a:r>
                      <a:r>
                        <a:rPr lang="en-US" sz="1800" b="0" strike="noStrike" spc="-1" dirty="0" smtClean="0">
                          <a:latin typeface="+mn-lt"/>
                        </a:rPr>
                        <a:t> Advisory,</a:t>
                      </a:r>
                    </a:p>
                    <a:p>
                      <a:r>
                        <a:rPr lang="en-US" sz="1800" b="0" strike="noStrike" spc="-1" dirty="0" smtClean="0">
                          <a:latin typeface="+mn-lt"/>
                        </a:rPr>
                        <a:t>Technical Tools </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800" b="0" strike="noStrike" spc="-1" dirty="0" smtClean="0">
                          <a:latin typeface="Arial"/>
                        </a:rPr>
                        <a:t>Helps provide financial advice or investment management</a:t>
                      </a:r>
                      <a:r>
                        <a:rPr lang="en-US" sz="1800" b="0" strike="noStrike" spc="-1" baseline="0" dirty="0" smtClean="0">
                          <a:latin typeface="Arial"/>
                        </a:rPr>
                        <a:t> online with minimal human intervention. Advice is provided based on mathematical rules or algorithms</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dirty="0" err="1" smtClean="0"/>
                        <a:t>Sharekhan</a:t>
                      </a:r>
                      <a:r>
                        <a:rPr lang="en-US" dirty="0" smtClean="0"/>
                        <a:t>, Angel, Kotak, Fidelity, Charles Schwab,</a:t>
                      </a:r>
                      <a:r>
                        <a:rPr lang="en-US" baseline="0" dirty="0" smtClean="0"/>
                        <a:t> </a:t>
                      </a:r>
                      <a:r>
                        <a:rPr lang="en-US" baseline="0" dirty="0" err="1" smtClean="0"/>
                        <a:t>E*Trade</a:t>
                      </a:r>
                      <a:endParaRPr lang="en-US" dirty="0"/>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CCCCCC"/>
                    </a:solidFill>
                  </a:tcPr>
                </a:tc>
                <a:tc>
                  <a:txBody>
                    <a:bodyPr/>
                    <a:lstStyle/>
                    <a:p>
                      <a:r>
                        <a:rPr lang="en-US" dirty="0" smtClean="0"/>
                        <a:t>Gumption</a:t>
                      </a:r>
                      <a:r>
                        <a:rPr lang="en-US" baseline="0" dirty="0" smtClean="0"/>
                        <a:t> Labs, </a:t>
                      </a:r>
                      <a:r>
                        <a:rPr lang="en-US" baseline="0" dirty="0" err="1" smtClean="0"/>
                        <a:t>Tauro</a:t>
                      </a:r>
                      <a:r>
                        <a:rPr lang="en-US" baseline="0" dirty="0" smtClean="0"/>
                        <a:t> Wealth, Wealth Objects, </a:t>
                      </a:r>
                      <a:r>
                        <a:rPr lang="en-US" baseline="0" dirty="0" err="1" smtClean="0"/>
                        <a:t>Bambu</a:t>
                      </a:r>
                      <a:r>
                        <a:rPr lang="en-US" baseline="0" dirty="0" smtClean="0"/>
                        <a:t>, </a:t>
                      </a:r>
                      <a:r>
                        <a:rPr lang="en-US" baseline="0" dirty="0" err="1" smtClean="0"/>
                        <a:t>Welnvest</a:t>
                      </a:r>
                      <a:r>
                        <a:rPr lang="en-US" baseline="0" dirty="0" smtClean="0"/>
                        <a:t>, </a:t>
                      </a:r>
                      <a:r>
                        <a:rPr lang="en-US" baseline="0" dirty="0" err="1" smtClean="0"/>
                        <a:t>Heckyl</a:t>
                      </a:r>
                      <a:endParaRPr lang="en-US" dirty="0"/>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 xmlns:a16="http://schemas.microsoft.com/office/drawing/2014/main" val="10003"/>
                  </a:ext>
                </a:extLst>
              </a:tr>
              <a:tr h="1239589">
                <a:tc>
                  <a:txBody>
                    <a:bodyPr/>
                    <a:lstStyle/>
                    <a:p>
                      <a:r>
                        <a:rPr lang="en-US" sz="1800" b="0" strike="noStrike" spc="-1" dirty="0">
                          <a:latin typeface="Arial"/>
                        </a:rPr>
                        <a:t>Charts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800" b="0" strike="noStrike" spc="-1" dirty="0" smtClean="0">
                          <a:latin typeface="Arial"/>
                        </a:rPr>
                        <a:t>Tool</a:t>
                      </a:r>
                      <a:r>
                        <a:rPr lang="en-US" sz="1800" b="0" strike="noStrike" spc="-1" baseline="0" dirty="0" smtClean="0">
                          <a:latin typeface="Arial"/>
                        </a:rPr>
                        <a:t> for</a:t>
                      </a:r>
                      <a:r>
                        <a:rPr lang="en-US" sz="1800" b="0" strike="noStrike" spc="-1" dirty="0" smtClean="0">
                          <a:latin typeface="Arial"/>
                        </a:rPr>
                        <a:t> technical analysis and</a:t>
                      </a:r>
                      <a:r>
                        <a:rPr lang="en-US" sz="1800" b="0" strike="noStrike" spc="-1" baseline="0" dirty="0" smtClean="0">
                          <a:latin typeface="Arial"/>
                        </a:rPr>
                        <a:t> providing real time transaction options</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dirty="0" err="1" smtClean="0"/>
                        <a:t>Sharekhan</a:t>
                      </a:r>
                      <a:r>
                        <a:rPr lang="en-US" dirty="0" smtClean="0"/>
                        <a:t>, </a:t>
                      </a:r>
                      <a:r>
                        <a:rPr lang="en-US" dirty="0" err="1" smtClean="0"/>
                        <a:t>Motilal</a:t>
                      </a:r>
                      <a:r>
                        <a:rPr lang="en-US" dirty="0" smtClean="0"/>
                        <a:t> </a:t>
                      </a:r>
                      <a:r>
                        <a:rPr lang="en-US" dirty="0" err="1" smtClean="0"/>
                        <a:t>Oswal</a:t>
                      </a:r>
                      <a:r>
                        <a:rPr lang="en-US" dirty="0" smtClean="0"/>
                        <a:t>, </a:t>
                      </a:r>
                      <a:r>
                        <a:rPr lang="en-US" dirty="0" err="1" smtClean="0"/>
                        <a:t>Zerodha</a:t>
                      </a:r>
                      <a:r>
                        <a:rPr lang="en-US" dirty="0" smtClean="0"/>
                        <a:t>, </a:t>
                      </a:r>
                      <a:r>
                        <a:rPr lang="en-US" dirty="0" err="1" smtClean="0"/>
                        <a:t>Upstox</a:t>
                      </a:r>
                      <a:r>
                        <a:rPr lang="en-US" dirty="0" smtClean="0"/>
                        <a:t>, IIFL, Angel,</a:t>
                      </a:r>
                      <a:r>
                        <a:rPr lang="en-US" baseline="0" dirty="0" smtClean="0"/>
                        <a:t> Fidelity, </a:t>
                      </a:r>
                      <a:r>
                        <a:rPr lang="en-US" baseline="0" dirty="0" err="1" smtClean="0"/>
                        <a:t>E*Trade</a:t>
                      </a:r>
                      <a:endParaRPr lang="en-US" dirty="0"/>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E6E6E6"/>
                    </a:solidFill>
                  </a:tcPr>
                </a:tc>
                <a:tc>
                  <a:txBody>
                    <a:bodyPr/>
                    <a:lstStyle/>
                    <a:p>
                      <a:r>
                        <a:rPr lang="en-US" dirty="0" err="1" smtClean="0"/>
                        <a:t>ChartIQ</a:t>
                      </a:r>
                      <a:endParaRPr lang="en-US" dirty="0"/>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6E6E6"/>
                    </a:solidFill>
                  </a:tcPr>
                </a:tc>
                <a:extLst>
                  <a:ext uri="{0D108BD9-81ED-4DB2-BD59-A6C34878D82A}">
                    <a16:rowId xmlns="" xmlns:a16="http://schemas.microsoft.com/office/drawing/2014/main" val="10004"/>
                  </a:ext>
                </a:extLst>
              </a:tr>
            </a:tbl>
          </a:graphicData>
        </a:graphic>
      </p:graphicFrame>
      <p:sp>
        <p:nvSpPr>
          <p:cNvPr id="4" name="Text Placeholder 1"/>
          <p:cNvSpPr txBox="1">
            <a:spLocks/>
          </p:cNvSpPr>
          <p:nvPr/>
        </p:nvSpPr>
        <p:spPr bwMode="auto">
          <a:xfrm>
            <a:off x="204788" y="236538"/>
            <a:ext cx="11684000" cy="754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0" indent="0" algn="l" defTabSz="914285" rtl="0" eaLnBrk="1" latinLnBrk="0" hangingPunct="1">
              <a:spcBef>
                <a:spcPct val="20000"/>
              </a:spcBef>
              <a:buFont typeface="Arial" pitchFamily="34" charset="0"/>
              <a:buNone/>
              <a:defRPr sz="3200" b="1" kern="1200">
                <a:solidFill>
                  <a:srgbClr val="97281D"/>
                </a:solidFill>
                <a:latin typeface="Zurich BT" panose="020B0603020202030204" pitchFamily="34" charset="0"/>
                <a:ea typeface="+mn-ea"/>
                <a:cs typeface="+mn-cs"/>
              </a:defRPr>
            </a:lvl1pPr>
            <a:lvl2pPr marL="742858" indent="-285714" algn="l" defTabSz="91428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1" i="0" u="none" strike="noStrike" kern="1200" cap="none" spc="0" normalizeH="0" baseline="0" noProof="0" dirty="0" smtClean="0">
                <a:ln>
                  <a:noFill/>
                </a:ln>
                <a:solidFill>
                  <a:srgbClr val="97281D"/>
                </a:solidFill>
                <a:effectLst/>
                <a:uLnTx/>
                <a:uFillTx/>
                <a:latin typeface="Zurich BT" panose="020B0603020202030204" pitchFamily="34" charset="0"/>
              </a:rPr>
              <a:t>Trading Ecosystem Modules</a:t>
            </a:r>
            <a:endParaRPr kumimoji="0" lang="en-IN" altLang="en-US" sz="3200" b="1" i="0" u="none" strike="noStrike" kern="1200" cap="none" spc="0" normalizeH="0" baseline="0" noProof="0" dirty="0" smtClean="0">
              <a:ln>
                <a:noFill/>
              </a:ln>
              <a:solidFill>
                <a:srgbClr val="97281D"/>
              </a:solidFill>
              <a:effectLst/>
              <a:uLnTx/>
              <a:uFillTx/>
              <a:latin typeface="Zurich BT" panose="020B0603020202030204" pitchFamily="34" charset="0"/>
            </a:endParaRPr>
          </a:p>
        </p:txBody>
      </p:sp>
      <p:sp>
        <p:nvSpPr>
          <p:cNvPr id="5" name="TextBox 4"/>
          <p:cNvSpPr txBox="1"/>
          <p:nvPr/>
        </p:nvSpPr>
        <p:spPr>
          <a:xfrm>
            <a:off x="10058401" y="6400800"/>
            <a:ext cx="1300765" cy="369332"/>
          </a:xfrm>
          <a:prstGeom prst="rect">
            <a:avLst/>
          </a:prstGeom>
          <a:noFill/>
        </p:spPr>
        <p:txBody>
          <a:bodyPr wrap="square" rtlCol="0">
            <a:spAutoFit/>
          </a:bodyPr>
          <a:lstStyle/>
          <a:p>
            <a:r>
              <a:rPr lang="en-US" dirty="0" smtClean="0">
                <a:hlinkClick r:id="rId2" action="ppaction://hlinksldjump"/>
              </a:rPr>
              <a:t>Appendix</a:t>
            </a:r>
            <a:endParaRPr lang="en-US" dirty="0"/>
          </a:p>
        </p:txBody>
      </p:sp>
    </p:spTree>
    <p:extLst>
      <p:ext uri="{BB962C8B-B14F-4D97-AF65-F5344CB8AC3E}">
        <p14:creationId xmlns:p14="http://schemas.microsoft.com/office/powerpoint/2010/main" val="13755556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t>Recommendations– Trading Ecosystem</a:t>
            </a:r>
            <a:endParaRPr lang="en-IN" altLang="en-US" dirty="0" smtClean="0"/>
          </a:p>
        </p:txBody>
      </p:sp>
      <p:sp>
        <p:nvSpPr>
          <p:cNvPr id="4" name="Text Placeholder 3"/>
          <p:cNvSpPr>
            <a:spLocks noGrp="1"/>
          </p:cNvSpPr>
          <p:nvPr>
            <p:ph type="body" sz="quarter" idx="17"/>
          </p:nvPr>
        </p:nvSpPr>
        <p:spPr>
          <a:xfrm>
            <a:off x="204788" y="1143000"/>
            <a:ext cx="11684000" cy="1842247"/>
          </a:xfrm>
        </p:spPr>
        <p:txBody>
          <a:bodyPr/>
          <a:lstStyle/>
          <a:p>
            <a:pPr>
              <a:defRPr/>
            </a:pPr>
            <a:r>
              <a:rPr lang="en-US" dirty="0" smtClean="0"/>
              <a:t>Buy B2B solutions with strategy / </a:t>
            </a:r>
            <a:r>
              <a:rPr lang="en-US" dirty="0" err="1" smtClean="0"/>
              <a:t>robo</a:t>
            </a:r>
            <a:r>
              <a:rPr lang="en-US" dirty="0" smtClean="0"/>
              <a:t> experts</a:t>
            </a:r>
          </a:p>
          <a:p>
            <a:pPr>
              <a:defRPr/>
            </a:pPr>
            <a:r>
              <a:rPr lang="en-US" dirty="0" smtClean="0"/>
              <a:t>Partnering </a:t>
            </a:r>
            <a:r>
              <a:rPr lang="en-US" dirty="0"/>
              <a:t>with / buying early stage </a:t>
            </a:r>
            <a:r>
              <a:rPr lang="en-US" dirty="0" err="1"/>
              <a:t>Fintechs</a:t>
            </a:r>
            <a:r>
              <a:rPr lang="en-US" dirty="0"/>
              <a:t> that can build products as per our requirements</a:t>
            </a:r>
          </a:p>
          <a:p>
            <a:pPr>
              <a:defRPr/>
            </a:pPr>
            <a:r>
              <a:rPr lang="en-US" dirty="0"/>
              <a:t>Developing various tools and strategy builders in </a:t>
            </a:r>
            <a:r>
              <a:rPr lang="en-US" dirty="0" smtClean="0"/>
              <a:t>house</a:t>
            </a:r>
            <a:endParaRPr lang="en-US" dirty="0"/>
          </a:p>
        </p:txBody>
      </p:sp>
      <p:sp>
        <p:nvSpPr>
          <p:cNvPr id="30724"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607D3E-6EBF-4FA2-8CC0-410AAE04768F}" type="slidenum">
              <a:rPr lang="en-US" altLang="en-US" smtClean="0">
                <a:solidFill>
                  <a:srgbClr val="1F497D"/>
                </a:solidFill>
              </a:rPr>
              <a:pPr/>
              <a:t>49</a:t>
            </a:fld>
            <a:endParaRPr lang="en-US" altLang="en-US" smtClean="0">
              <a:solidFill>
                <a:srgbClr val="1F497D"/>
              </a:solidFill>
            </a:endParaRPr>
          </a:p>
        </p:txBody>
      </p:sp>
      <p:sp>
        <p:nvSpPr>
          <p:cNvPr id="5" name="TextBox 4"/>
          <p:cNvSpPr txBox="1"/>
          <p:nvPr/>
        </p:nvSpPr>
        <p:spPr>
          <a:xfrm>
            <a:off x="10058401" y="6400800"/>
            <a:ext cx="1300765" cy="369332"/>
          </a:xfrm>
          <a:prstGeom prst="rect">
            <a:avLst/>
          </a:prstGeom>
          <a:noFill/>
        </p:spPr>
        <p:txBody>
          <a:bodyPr wrap="square" rtlCol="0">
            <a:spAutoFit/>
          </a:bodyPr>
          <a:lstStyle/>
          <a:p>
            <a:r>
              <a:rPr lang="en-US" dirty="0" smtClean="0">
                <a:hlinkClick r:id="rId2" action="ppaction://hlinksldjump"/>
              </a:rPr>
              <a:t>Appendix</a:t>
            </a:r>
            <a:endParaRPr lang="en-US" dirty="0"/>
          </a:p>
        </p:txBody>
      </p:sp>
    </p:spTree>
    <p:extLst>
      <p:ext uri="{BB962C8B-B14F-4D97-AF65-F5344CB8AC3E}">
        <p14:creationId xmlns:p14="http://schemas.microsoft.com/office/powerpoint/2010/main" val="1899491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1"/>
          <p:cNvSpPr>
            <a:spLocks noGrp="1"/>
          </p:cNvSpPr>
          <p:nvPr>
            <p:ph type="body" sz="quarter" idx="12"/>
          </p:nvPr>
        </p:nvSpPr>
        <p:spPr bwMode="auto">
          <a:xfrm>
            <a:off x="204788" y="236538"/>
            <a:ext cx="11684000" cy="754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en-US" smtClean="0"/>
              <a:t>Ideas Already Identified - 3</a:t>
            </a:r>
            <a:endParaRPr lang="en-IN" altLang="en-US" smtClean="0"/>
          </a:p>
        </p:txBody>
      </p:sp>
      <p:sp>
        <p:nvSpPr>
          <p:cNvPr id="21507"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770044-AFF4-404B-9032-9A5431DBDE03}" type="slidenum">
              <a:rPr lang="en-US" altLang="en-US" smtClean="0"/>
              <a:pPr/>
              <a:t>5</a:t>
            </a:fld>
            <a:endParaRPr lang="en-US" altLang="en-US" smtClean="0"/>
          </a:p>
        </p:txBody>
      </p:sp>
      <p:sp>
        <p:nvSpPr>
          <p:cNvPr id="6" name="Rounded Rectangle 5"/>
          <p:cNvSpPr/>
          <p:nvPr/>
        </p:nvSpPr>
        <p:spPr>
          <a:xfrm>
            <a:off x="342513" y="989013"/>
            <a:ext cx="5607050" cy="5541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2813" fontAlgn="base">
              <a:spcBef>
                <a:spcPct val="0"/>
              </a:spcBef>
              <a:spcAft>
                <a:spcPct val="0"/>
              </a:spcAft>
              <a:defRPr/>
            </a:pPr>
            <a:r>
              <a:rPr lang="en-US" sz="2000" b="1" u="sng" dirty="0" smtClean="0">
                <a:solidFill>
                  <a:srgbClr val="002060"/>
                </a:solidFill>
              </a:rPr>
              <a:t>Partnership with </a:t>
            </a:r>
            <a:r>
              <a:rPr lang="en-US" sz="2000" b="1" u="sng" dirty="0" err="1" smtClean="0">
                <a:solidFill>
                  <a:srgbClr val="002060"/>
                </a:solidFill>
              </a:rPr>
              <a:t>smallcase</a:t>
            </a:r>
            <a:endParaRPr lang="en-US" sz="2000" b="1" u="sng" dirty="0">
              <a:solidFill>
                <a:srgbClr val="002060"/>
              </a:solidFill>
            </a:endParaRPr>
          </a:p>
        </p:txBody>
      </p:sp>
      <p:sp>
        <p:nvSpPr>
          <p:cNvPr id="7" name="Text Placeholder 3"/>
          <p:cNvSpPr>
            <a:spLocks noGrp="1"/>
          </p:cNvSpPr>
          <p:nvPr>
            <p:ph type="body" sz="quarter" idx="17"/>
          </p:nvPr>
        </p:nvSpPr>
        <p:spPr>
          <a:xfrm>
            <a:off x="342513" y="2146300"/>
            <a:ext cx="5607050" cy="4025900"/>
          </a:xfrm>
        </p:spPr>
        <p:txBody>
          <a:bodyPr/>
          <a:lstStyle/>
          <a:p>
            <a:pPr eaLnBrk="1" hangingPunct="1">
              <a:defRPr/>
            </a:pPr>
            <a:r>
              <a:rPr lang="en-US" sz="1800" dirty="0"/>
              <a:t>Evaluated Business case for </a:t>
            </a:r>
            <a:r>
              <a:rPr lang="en-US" sz="1800" dirty="0" err="1"/>
              <a:t>smallcase</a:t>
            </a:r>
            <a:r>
              <a:rPr lang="en-US" sz="1800" dirty="0"/>
              <a:t> partnership</a:t>
            </a:r>
          </a:p>
          <a:p>
            <a:pPr eaLnBrk="1" hangingPunct="1">
              <a:defRPr/>
            </a:pPr>
            <a:r>
              <a:rPr lang="en-US" sz="1800" u="sng" dirty="0"/>
              <a:t>Capability</a:t>
            </a:r>
            <a:r>
              <a:rPr lang="en-US" sz="1800" dirty="0"/>
              <a:t>:</a:t>
            </a:r>
          </a:p>
          <a:p>
            <a:pPr lvl="1" eaLnBrk="1" hangingPunct="1">
              <a:defRPr/>
            </a:pPr>
            <a:r>
              <a:rPr lang="en-US" sz="1600" dirty="0"/>
              <a:t>Provide Thematic Investment Portfolios to customers via the B2B2C model</a:t>
            </a:r>
          </a:p>
          <a:p>
            <a:pPr lvl="1" eaLnBrk="1" hangingPunct="1">
              <a:defRPr/>
            </a:pPr>
            <a:r>
              <a:rPr lang="en-US" sz="1600" dirty="0"/>
              <a:t>New source of order flows &amp; customer acquisition</a:t>
            </a:r>
          </a:p>
          <a:p>
            <a:pPr lvl="1" eaLnBrk="1" hangingPunct="1">
              <a:defRPr/>
            </a:pPr>
            <a:r>
              <a:rPr lang="en-US" sz="1600" dirty="0"/>
              <a:t>Presence at par with the Competitors/Peers</a:t>
            </a:r>
          </a:p>
          <a:p>
            <a:pPr lvl="1" eaLnBrk="1" hangingPunct="1">
              <a:defRPr/>
            </a:pPr>
            <a:r>
              <a:rPr lang="en-US" sz="1600" dirty="0"/>
              <a:t>With API Ecosystem looking for more partnerships &amp; collaborations with FinTech’s &amp; B2B players</a:t>
            </a:r>
          </a:p>
          <a:p>
            <a:pPr eaLnBrk="1" hangingPunct="1">
              <a:defRPr/>
            </a:pPr>
            <a:r>
              <a:rPr lang="en-US" sz="1800" u="sng" dirty="0"/>
              <a:t>Timeline:</a:t>
            </a:r>
          </a:p>
          <a:p>
            <a:pPr lvl="1" eaLnBrk="1" hangingPunct="1">
              <a:defRPr/>
            </a:pPr>
            <a:r>
              <a:rPr lang="en-US" sz="1600" dirty="0"/>
              <a:t>Evaluation completed.</a:t>
            </a:r>
          </a:p>
          <a:p>
            <a:pPr lvl="1" eaLnBrk="1" hangingPunct="1">
              <a:defRPr/>
            </a:pPr>
            <a:r>
              <a:rPr lang="en-US" sz="1600" dirty="0" smtClean="0"/>
              <a:t>Based on Feedback </a:t>
            </a:r>
            <a:r>
              <a:rPr lang="en-US" sz="1600" dirty="0"/>
              <a:t>of </a:t>
            </a:r>
            <a:r>
              <a:rPr lang="en-US" sz="1600" dirty="0" smtClean="0"/>
              <a:t>HODs decided not to go ahead.</a:t>
            </a:r>
            <a:endParaRPr lang="en-IN" sz="1600" dirty="0"/>
          </a:p>
        </p:txBody>
      </p:sp>
    </p:spTree>
    <p:extLst>
      <p:ext uri="{BB962C8B-B14F-4D97-AF65-F5344CB8AC3E}">
        <p14:creationId xmlns:p14="http://schemas.microsoft.com/office/powerpoint/2010/main" val="4218723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7"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33" y="896477"/>
            <a:ext cx="10080812" cy="551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52E51-C7DA-44F5-A9C3-C342543FB63D}" type="slidenum">
              <a:rPr lang="en-US" altLang="en-US" smtClean="0">
                <a:solidFill>
                  <a:srgbClr val="1F497D"/>
                </a:solidFill>
              </a:rPr>
              <a:pPr/>
              <a:t>50</a:t>
            </a:fld>
            <a:endParaRPr lang="en-US" altLang="en-US" smtClean="0">
              <a:solidFill>
                <a:srgbClr val="1F497D"/>
              </a:solidFill>
            </a:endParaRPr>
          </a:p>
        </p:txBody>
      </p:sp>
      <p:sp>
        <p:nvSpPr>
          <p:cNvPr id="5" name="Text Placeholder 1"/>
          <p:cNvSpPr>
            <a:spLocks noGrp="1"/>
          </p:cNvSpPr>
          <p:nvPr>
            <p:ph type="body" sz="quarter" idx="12"/>
          </p:nvPr>
        </p:nvSpPr>
        <p:spPr>
          <a:xfrm>
            <a:off x="203258" y="237072"/>
            <a:ext cx="11687044" cy="753533"/>
          </a:xfrm>
        </p:spPr>
        <p:txBody>
          <a:bodyPr/>
          <a:lstStyle/>
          <a:p>
            <a:pPr lvl="0"/>
            <a:r>
              <a:rPr lang="en-US" dirty="0" err="1" smtClean="0"/>
              <a:t>Sensibull</a:t>
            </a:r>
            <a:endParaRPr lang="en-US" dirty="0"/>
          </a:p>
          <a:p>
            <a:endParaRPr lang="en-US" dirty="0"/>
          </a:p>
        </p:txBody>
      </p:sp>
      <p:sp>
        <p:nvSpPr>
          <p:cNvPr id="2" name="Rectangle 1"/>
          <p:cNvSpPr/>
          <p:nvPr/>
        </p:nvSpPr>
        <p:spPr>
          <a:xfrm>
            <a:off x="8727141" y="1442191"/>
            <a:ext cx="3163161" cy="4524315"/>
          </a:xfrm>
          <a:prstGeom prst="rect">
            <a:avLst/>
          </a:prstGeom>
        </p:spPr>
        <p:txBody>
          <a:bodyPr wrap="square">
            <a:spAutoFit/>
          </a:bodyPr>
          <a:lstStyle/>
          <a:p>
            <a:r>
              <a:rPr lang="en-IN" sz="1600" dirty="0" smtClean="0">
                <a:solidFill>
                  <a:srgbClr val="1F497D"/>
                </a:solidFill>
                <a:ea typeface="Calibri" panose="020F0502020204030204" pitchFamily="34" charset="0"/>
              </a:rPr>
              <a:t>Features:</a:t>
            </a:r>
          </a:p>
          <a:p>
            <a:pPr marL="285750" indent="-285750">
              <a:buFont typeface="Arial" panose="020B0604020202020204" pitchFamily="34" charset="0"/>
              <a:buChar char="•"/>
            </a:pPr>
            <a:r>
              <a:rPr lang="en-IN" sz="1600" dirty="0" smtClean="0">
                <a:solidFill>
                  <a:srgbClr val="1F497D"/>
                </a:solidFill>
                <a:ea typeface="Calibri" panose="020F0502020204030204" pitchFamily="34" charset="0"/>
              </a:rPr>
              <a:t>Data </a:t>
            </a:r>
            <a:r>
              <a:rPr lang="en-IN" sz="1600" dirty="0">
                <a:solidFill>
                  <a:srgbClr val="1F497D"/>
                </a:solidFill>
                <a:ea typeface="Calibri" panose="020F0502020204030204" pitchFamily="34" charset="0"/>
              </a:rPr>
              <a:t>&amp; Analytics</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Scanners, Screeners, Greeks, Market Data Analysis, Option Chain, FII Data, </a:t>
            </a:r>
            <a:r>
              <a:rPr lang="en-IN" sz="1600" dirty="0" err="1">
                <a:solidFill>
                  <a:srgbClr val="1F497D"/>
                </a:solidFill>
                <a:ea typeface="Calibri" panose="020F0502020204030204" pitchFamily="34" charset="0"/>
              </a:rPr>
              <a:t>etc</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Advanced Statistics and Probability</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Greeks, IV, IVP, HV, Standard Deviation, Probability of Profit, PCR, Max Pain</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Better Order Execution and Alerts</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err="1">
                <a:solidFill>
                  <a:srgbClr val="1F497D"/>
                </a:solidFill>
                <a:ea typeface="Calibri" panose="020F0502020204030204" pitchFamily="34" charset="0"/>
              </a:rPr>
              <a:t>Multileg</a:t>
            </a:r>
            <a:r>
              <a:rPr lang="en-IN" sz="1600" dirty="0">
                <a:solidFill>
                  <a:srgbClr val="1F497D"/>
                </a:solidFill>
                <a:ea typeface="Calibri" panose="020F0502020204030204" pitchFamily="34" charset="0"/>
              </a:rPr>
              <a:t> Basket Orders</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Conditional Order Execution - If this then that</a:t>
            </a:r>
            <a:endParaRPr lang="en-US" sz="1600" dirty="0">
              <a:solidFill>
                <a:srgbClr val="1F497D"/>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600" dirty="0">
                <a:solidFill>
                  <a:srgbClr val="1F497D"/>
                </a:solidFill>
                <a:ea typeface="Calibri" panose="020F0502020204030204" pitchFamily="34" charset="0"/>
              </a:rPr>
              <a:t>Alerts – When Profit or loss reaches a particular level </a:t>
            </a:r>
            <a:endParaRPr lang="en-US" sz="1600" dirty="0">
              <a:solidFill>
                <a:srgbClr val="1F497D"/>
              </a:solidFill>
              <a:latin typeface="Calibri" panose="020F0502020204030204" pitchFamily="34" charset="0"/>
              <a:ea typeface="Calibri" panose="020F0502020204030204" pitchFamily="34" charset="0"/>
            </a:endParaRPr>
          </a:p>
        </p:txBody>
      </p:sp>
      <p:sp>
        <p:nvSpPr>
          <p:cNvPr id="6" name="TextBox 5"/>
          <p:cNvSpPr txBox="1"/>
          <p:nvPr/>
        </p:nvSpPr>
        <p:spPr>
          <a:xfrm>
            <a:off x="10058401" y="6400800"/>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894434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52E51-C7DA-44F5-A9C3-C342543FB63D}" type="slidenum">
              <a:rPr lang="en-US" altLang="en-US" smtClean="0">
                <a:solidFill>
                  <a:srgbClr val="1F497D"/>
                </a:solidFill>
              </a:rPr>
              <a:pPr/>
              <a:t>51</a:t>
            </a:fld>
            <a:endParaRPr lang="en-US" altLang="en-US" smtClean="0">
              <a:solidFill>
                <a:srgbClr val="1F497D"/>
              </a:solidFill>
            </a:endParaRPr>
          </a:p>
        </p:txBody>
      </p:sp>
      <p:sp>
        <p:nvSpPr>
          <p:cNvPr id="5" name="Text Placeholder 1"/>
          <p:cNvSpPr>
            <a:spLocks noGrp="1"/>
          </p:cNvSpPr>
          <p:nvPr>
            <p:ph type="body" sz="quarter" idx="12"/>
          </p:nvPr>
        </p:nvSpPr>
        <p:spPr>
          <a:xfrm>
            <a:off x="203258" y="237072"/>
            <a:ext cx="11687044" cy="753533"/>
          </a:xfrm>
        </p:spPr>
        <p:txBody>
          <a:bodyPr/>
          <a:lstStyle/>
          <a:p>
            <a:pPr lvl="0"/>
            <a:r>
              <a:rPr lang="en-US" dirty="0" err="1" smtClean="0"/>
              <a:t>Sensibull</a:t>
            </a:r>
            <a:endParaRPr lang="en-US" dirty="0"/>
          </a:p>
          <a:p>
            <a:endParaRPr lang="en-US" dirty="0"/>
          </a:p>
        </p:txBody>
      </p:sp>
      <p:pic>
        <p:nvPicPr>
          <p:cNvPr id="8194" name="Picture 5"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701" y="796445"/>
            <a:ext cx="9988699" cy="561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058401" y="6413679"/>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31967732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52E51-C7DA-44F5-A9C3-C342543FB63D}" type="slidenum">
              <a:rPr lang="en-US" altLang="en-US" smtClean="0">
                <a:solidFill>
                  <a:srgbClr val="1F497D"/>
                </a:solidFill>
              </a:rPr>
              <a:pPr/>
              <a:t>52</a:t>
            </a:fld>
            <a:endParaRPr lang="en-US" altLang="en-US" smtClean="0">
              <a:solidFill>
                <a:srgbClr val="1F497D"/>
              </a:solidFill>
            </a:endParaRPr>
          </a:p>
        </p:txBody>
      </p:sp>
      <p:sp>
        <p:nvSpPr>
          <p:cNvPr id="5" name="Text Placeholder 1"/>
          <p:cNvSpPr>
            <a:spLocks noGrp="1"/>
          </p:cNvSpPr>
          <p:nvPr>
            <p:ph type="body" sz="quarter" idx="12"/>
          </p:nvPr>
        </p:nvSpPr>
        <p:spPr>
          <a:xfrm>
            <a:off x="203258" y="237072"/>
            <a:ext cx="11687044" cy="753533"/>
          </a:xfrm>
        </p:spPr>
        <p:txBody>
          <a:bodyPr/>
          <a:lstStyle/>
          <a:p>
            <a:pPr lvl="0"/>
            <a:r>
              <a:rPr lang="en-US" dirty="0" err="1" smtClean="0"/>
              <a:t>Sensibull</a:t>
            </a:r>
            <a:endParaRPr lang="en-US" dirty="0"/>
          </a:p>
          <a:p>
            <a:endParaRPr lang="en-US" dirty="0"/>
          </a:p>
        </p:txBody>
      </p:sp>
      <p:pic>
        <p:nvPicPr>
          <p:cNvPr id="9218" name="Picture 3"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284" y="803069"/>
            <a:ext cx="10318375" cy="579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058401" y="6400800"/>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2073414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4294967295"/>
          </p:nvPr>
        </p:nvSpPr>
        <p:spPr bwMode="auto">
          <a:xfrm>
            <a:off x="11201401" y="6415088"/>
            <a:ext cx="609600" cy="36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52E51-C7DA-44F5-A9C3-C342543FB63D}" type="slidenum">
              <a:rPr lang="en-US" altLang="en-US" smtClean="0">
                <a:solidFill>
                  <a:srgbClr val="1F497D"/>
                </a:solidFill>
              </a:rPr>
              <a:pPr/>
              <a:t>53</a:t>
            </a:fld>
            <a:endParaRPr lang="en-US" altLang="en-US" smtClean="0">
              <a:solidFill>
                <a:srgbClr val="1F497D"/>
              </a:solidFill>
            </a:endParaRPr>
          </a:p>
        </p:txBody>
      </p:sp>
      <p:sp>
        <p:nvSpPr>
          <p:cNvPr id="5" name="Text Placeholder 1"/>
          <p:cNvSpPr>
            <a:spLocks noGrp="1"/>
          </p:cNvSpPr>
          <p:nvPr>
            <p:ph type="body" sz="quarter" idx="12"/>
          </p:nvPr>
        </p:nvSpPr>
        <p:spPr>
          <a:xfrm>
            <a:off x="203258" y="237072"/>
            <a:ext cx="11687044" cy="753533"/>
          </a:xfrm>
        </p:spPr>
        <p:txBody>
          <a:bodyPr/>
          <a:lstStyle/>
          <a:p>
            <a:pPr lvl="0"/>
            <a:r>
              <a:rPr lang="en-US" dirty="0" err="1" smtClean="0"/>
              <a:t>Sensibull</a:t>
            </a:r>
            <a:endParaRPr lang="en-US" dirty="0"/>
          </a:p>
          <a:p>
            <a:endParaRPr lang="en-US" dirty="0"/>
          </a:p>
        </p:txBody>
      </p:sp>
      <p:pic>
        <p:nvPicPr>
          <p:cNvPr id="10242" name="Picture 4" descr="image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41" y="848274"/>
            <a:ext cx="10183906" cy="572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058401" y="6400800"/>
            <a:ext cx="1300765" cy="369332"/>
          </a:xfrm>
          <a:prstGeom prst="rect">
            <a:avLst/>
          </a:prstGeom>
          <a:noFill/>
        </p:spPr>
        <p:txBody>
          <a:bodyPr wrap="square" rtlCol="0">
            <a:spAutoFit/>
          </a:bodyPr>
          <a:lstStyle/>
          <a:p>
            <a:r>
              <a:rPr lang="en-US" dirty="0" smtClean="0">
                <a:hlinkClick r:id="rId3" action="ppaction://hlinksldjump"/>
              </a:rPr>
              <a:t>Appendix</a:t>
            </a:r>
            <a:endParaRPr lang="en-US" dirty="0"/>
          </a:p>
        </p:txBody>
      </p:sp>
    </p:spTree>
    <p:extLst>
      <p:ext uri="{BB962C8B-B14F-4D97-AF65-F5344CB8AC3E}">
        <p14:creationId xmlns:p14="http://schemas.microsoft.com/office/powerpoint/2010/main" val="22599737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760259" y="3886206"/>
            <a:ext cx="6710082" cy="1129547"/>
          </a:xfrm>
        </p:spPr>
        <p:txBody>
          <a:bodyPr/>
          <a:lstStyle/>
          <a:p>
            <a:pPr algn="ctr"/>
            <a:r>
              <a:rPr lang="en-US" dirty="0" smtClean="0">
                <a:latin typeface="+mj-lt"/>
              </a:rPr>
              <a:t>International </a:t>
            </a:r>
            <a:r>
              <a:rPr lang="en-US" dirty="0">
                <a:latin typeface="+mj-lt"/>
              </a:rPr>
              <a:t>broker firms’ Products ideas</a:t>
            </a:r>
          </a:p>
          <a:p>
            <a:pPr algn="ctr"/>
            <a:endParaRPr lang="en-US"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1581550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1. Double </a:t>
            </a:r>
            <a:r>
              <a:rPr lang="en-IN" dirty="0"/>
              <a:t>trap Trail Order:</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55</a:t>
            </a:fld>
            <a:endParaRPr lang="en-US" dirty="0">
              <a:solidFill>
                <a:srgbClr val="1F497D"/>
              </a:solidFill>
            </a:endParaRPr>
          </a:p>
        </p:txBody>
      </p:sp>
      <p:sp>
        <p:nvSpPr>
          <p:cNvPr id="7" name="Text Placeholder 6"/>
          <p:cNvSpPr>
            <a:spLocks noGrp="1"/>
          </p:cNvSpPr>
          <p:nvPr>
            <p:ph type="body" sz="quarter" idx="17"/>
          </p:nvPr>
        </p:nvSpPr>
        <p:spPr>
          <a:xfrm>
            <a:off x="204793" y="968972"/>
            <a:ext cx="5815008" cy="5127029"/>
          </a:xfrm>
          <a:ln w="19050">
            <a:solidFill>
              <a:schemeClr val="accent1"/>
            </a:solidFill>
          </a:ln>
        </p:spPr>
        <p:txBody>
          <a:bodyPr/>
          <a:lstStyle/>
          <a:p>
            <a:pPr marL="0" indent="0">
              <a:buNone/>
            </a:pPr>
            <a:r>
              <a:rPr lang="en-US" sz="2000" b="1" u="sng" dirty="0"/>
              <a:t>Principle:</a:t>
            </a:r>
            <a:endParaRPr lang="en-US" sz="2000" dirty="0"/>
          </a:p>
          <a:p>
            <a:pPr marL="457200" indent="-457200">
              <a:buFont typeface="+mj-lt"/>
              <a:buAutoNum type="arabicPeriod"/>
            </a:pPr>
            <a:r>
              <a:rPr lang="en-US" sz="1800" dirty="0"/>
              <a:t>Customer places overnight order with anticipation that market might move in either Upward or Downward Direction.</a:t>
            </a:r>
            <a:br>
              <a:rPr lang="en-US" sz="1800" dirty="0"/>
            </a:br>
            <a:endParaRPr lang="en-US" sz="1800" dirty="0"/>
          </a:p>
          <a:p>
            <a:pPr marL="457200" indent="-457200">
              <a:buFont typeface="+mj-lt"/>
              <a:buAutoNum type="arabicPeriod"/>
            </a:pPr>
            <a:r>
              <a:rPr lang="en-US" sz="1800" dirty="0"/>
              <a:t>The Order is taken with a gap of X Rupees offset value.(Say INR 3 Offset on INR 100 Closing Price).</a:t>
            </a:r>
            <a:br>
              <a:rPr lang="en-US" sz="1800" dirty="0"/>
            </a:br>
            <a:endParaRPr lang="en-US" sz="1800" dirty="0"/>
          </a:p>
          <a:p>
            <a:pPr marL="457200" indent="-457200">
              <a:buFont typeface="+mj-lt"/>
              <a:buAutoNum type="arabicPeriod"/>
            </a:pPr>
            <a:r>
              <a:rPr lang="en-US" sz="1800" dirty="0"/>
              <a:t>Next day morning if market moves up and it crosses 103. </a:t>
            </a:r>
            <a:r>
              <a:rPr lang="en-US" sz="1800" b="1" dirty="0"/>
              <a:t>The Sell trailing stop Loss Order </a:t>
            </a:r>
            <a:r>
              <a:rPr lang="en-US" sz="1800" dirty="0"/>
              <a:t>will be placed in behalf of customer(</a:t>
            </a:r>
            <a:r>
              <a:rPr lang="en-US" sz="1800" dirty="0" err="1"/>
              <a:t>Algo</a:t>
            </a:r>
            <a:r>
              <a:rPr lang="en-US" sz="1800" dirty="0"/>
              <a:t>).</a:t>
            </a:r>
            <a:br>
              <a:rPr lang="en-US" sz="1800" dirty="0"/>
            </a:br>
            <a:endParaRPr lang="en-US" sz="1800" dirty="0"/>
          </a:p>
          <a:p>
            <a:pPr marL="457200" indent="-457200">
              <a:buFont typeface="+mj-lt"/>
              <a:buAutoNum type="arabicPeriod"/>
            </a:pPr>
            <a:r>
              <a:rPr lang="en-US" sz="1800" dirty="0"/>
              <a:t>Next day morning market moves down and is below 97. </a:t>
            </a:r>
            <a:r>
              <a:rPr lang="en-US" sz="1800" b="1" dirty="0"/>
              <a:t>The Buy trailing stop Loss Order </a:t>
            </a:r>
            <a:r>
              <a:rPr lang="en-US" sz="1800" dirty="0"/>
              <a:t>will be placed in behalf of customer(</a:t>
            </a:r>
            <a:r>
              <a:rPr lang="en-US" sz="1800" dirty="0" err="1"/>
              <a:t>Algo</a:t>
            </a:r>
            <a:r>
              <a:rPr lang="en-US" sz="1800" dirty="0"/>
              <a:t>).</a:t>
            </a:r>
          </a:p>
          <a:p>
            <a:pPr marL="0" indent="0">
              <a:buNone/>
            </a:pPr>
            <a:endParaRPr lang="en-US" sz="2000" dirty="0"/>
          </a:p>
        </p:txBody>
      </p:sp>
      <p:sp>
        <p:nvSpPr>
          <p:cNvPr id="8" name="Text Placeholder 6"/>
          <p:cNvSpPr>
            <a:spLocks noGrp="1"/>
          </p:cNvSpPr>
          <p:nvPr>
            <p:ph type="body" sz="quarter" idx="17"/>
          </p:nvPr>
        </p:nvSpPr>
        <p:spPr>
          <a:xfrm>
            <a:off x="6158670" y="968971"/>
            <a:ext cx="5746465" cy="5127029"/>
          </a:xfrm>
          <a:ln w="19050">
            <a:solidFill>
              <a:schemeClr val="accent1"/>
            </a:solidFill>
          </a:ln>
        </p:spPr>
        <p:txBody>
          <a:bodyPr/>
          <a:lstStyle/>
          <a:p>
            <a:pPr marL="0" indent="0">
              <a:buNone/>
            </a:pPr>
            <a:r>
              <a:rPr lang="en-US" sz="2000" b="1" u="sng" dirty="0"/>
              <a:t>Advantage:</a:t>
            </a:r>
            <a:endParaRPr lang="en-US" sz="2000" dirty="0"/>
          </a:p>
          <a:p>
            <a:pPr marL="457200" indent="-457200">
              <a:buFont typeface="+mj-lt"/>
              <a:buAutoNum type="arabicPeriod"/>
            </a:pPr>
            <a:r>
              <a:rPr lang="en-US" sz="1800" dirty="0"/>
              <a:t>Customer do not need to predict whether market will go Up or Down. He just knows that it is an event day(Upwards or Downwards Event)</a:t>
            </a:r>
            <a:br>
              <a:rPr lang="en-US" sz="1800" dirty="0"/>
            </a:br>
            <a:endParaRPr lang="en-US" sz="1800" dirty="0"/>
          </a:p>
          <a:p>
            <a:pPr marL="457200" indent="-457200">
              <a:buFont typeface="+mj-lt"/>
              <a:buAutoNum type="arabicPeriod"/>
            </a:pPr>
            <a:r>
              <a:rPr lang="en-US" sz="1800" dirty="0"/>
              <a:t>1st of its kind which will allows retail customer such late decision of Buy/Sell.</a:t>
            </a:r>
            <a:br>
              <a:rPr lang="en-US" sz="1800" dirty="0"/>
            </a:br>
            <a:endParaRPr lang="en-US" sz="1800" dirty="0"/>
          </a:p>
          <a:p>
            <a:pPr marL="457200" indent="-457200">
              <a:buFont typeface="+mj-lt"/>
              <a:buAutoNum type="arabicPeriod"/>
            </a:pPr>
            <a:r>
              <a:rPr lang="en-US" sz="1800" dirty="0"/>
              <a:t>We already have trail SLTP Products. So the Execution will happen at the best trail price.</a:t>
            </a:r>
            <a:br>
              <a:rPr lang="en-US" sz="1800" dirty="0"/>
            </a:br>
            <a:endParaRPr lang="en-US" sz="1800" dirty="0"/>
          </a:p>
          <a:p>
            <a:pPr marL="457200" indent="-457200">
              <a:buFont typeface="+mj-lt"/>
              <a:buAutoNum type="arabicPeriod"/>
            </a:pPr>
            <a:r>
              <a:rPr lang="en-US" sz="1800" dirty="0"/>
              <a:t>Can prove a revenue product for Big event day. (Election, Budget, US Fed rate, RBI monitory policy, </a:t>
            </a:r>
            <a:r>
              <a:rPr lang="en-US" sz="1800" dirty="0" err="1"/>
              <a:t>Brexit</a:t>
            </a:r>
            <a:r>
              <a:rPr lang="en-US" sz="1800" dirty="0"/>
              <a:t> </a:t>
            </a:r>
            <a:r>
              <a:rPr lang="en-US" sz="1800" dirty="0" err="1"/>
              <a:t>etc</a:t>
            </a:r>
            <a:r>
              <a:rPr lang="en-US" sz="1800" dirty="0"/>
              <a:t>)</a:t>
            </a:r>
          </a:p>
          <a:p>
            <a:pPr marL="0" indent="0">
              <a:buNone/>
            </a:pPr>
            <a:endParaRPr lang="en-US" sz="2000" dirty="0"/>
          </a:p>
        </p:txBody>
      </p:sp>
    </p:spTree>
    <p:extLst>
      <p:ext uri="{BB962C8B-B14F-4D97-AF65-F5344CB8AC3E}">
        <p14:creationId xmlns:p14="http://schemas.microsoft.com/office/powerpoint/2010/main" val="565986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1. Double </a:t>
            </a:r>
            <a:r>
              <a:rPr lang="en-IN" dirty="0"/>
              <a:t>trap Trail Order:</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56</a:t>
            </a:fld>
            <a:endParaRPr lang="en-US" dirty="0">
              <a:solidFill>
                <a:srgbClr val="1F497D"/>
              </a:solidFill>
            </a:endParaRPr>
          </a:p>
        </p:txBody>
      </p:sp>
      <p:sp>
        <p:nvSpPr>
          <p:cNvPr id="7" name="Text Placeholder 6"/>
          <p:cNvSpPr>
            <a:spLocks noGrp="1"/>
          </p:cNvSpPr>
          <p:nvPr>
            <p:ph type="body" sz="quarter" idx="17"/>
          </p:nvPr>
        </p:nvSpPr>
        <p:spPr>
          <a:xfrm>
            <a:off x="204793" y="968972"/>
            <a:ext cx="5815008" cy="5127029"/>
          </a:xfrm>
          <a:ln w="19050">
            <a:solidFill>
              <a:schemeClr val="accent1"/>
            </a:solidFill>
          </a:ln>
        </p:spPr>
        <p:txBody>
          <a:bodyPr/>
          <a:lstStyle/>
          <a:p>
            <a:pPr marL="0" indent="0">
              <a:buNone/>
            </a:pPr>
            <a:r>
              <a:rPr lang="en-US" sz="2000" b="1" u="sng" dirty="0"/>
              <a:t>Downside:</a:t>
            </a:r>
            <a:endParaRPr lang="en-US" sz="2000" dirty="0"/>
          </a:p>
          <a:p>
            <a:pPr marL="457200" indent="-457200">
              <a:buFont typeface="+mj-lt"/>
              <a:buAutoNum type="arabicPeriod"/>
            </a:pPr>
            <a:r>
              <a:rPr lang="en-US" sz="1800" dirty="0"/>
              <a:t>We will have one more kind of </a:t>
            </a:r>
            <a:r>
              <a:rPr lang="en-US" sz="1800" dirty="0" err="1"/>
              <a:t>Algo</a:t>
            </a:r>
            <a:r>
              <a:rPr lang="en-US" sz="1800" dirty="0"/>
              <a:t> Order for maintenance.</a:t>
            </a:r>
            <a:endParaRPr lang="en-US" sz="2000" dirty="0"/>
          </a:p>
        </p:txBody>
      </p:sp>
      <p:sp>
        <p:nvSpPr>
          <p:cNvPr id="8" name="Text Placeholder 6"/>
          <p:cNvSpPr>
            <a:spLocks noGrp="1"/>
          </p:cNvSpPr>
          <p:nvPr>
            <p:ph type="body" sz="quarter" idx="17"/>
          </p:nvPr>
        </p:nvSpPr>
        <p:spPr>
          <a:xfrm>
            <a:off x="6158670" y="968971"/>
            <a:ext cx="5746465" cy="5127029"/>
          </a:xfrm>
          <a:ln w="19050">
            <a:solidFill>
              <a:schemeClr val="accent1"/>
            </a:solidFill>
          </a:ln>
        </p:spPr>
        <p:txBody>
          <a:bodyPr/>
          <a:lstStyle/>
          <a:p>
            <a:pPr marL="0" indent="0">
              <a:buNone/>
            </a:pPr>
            <a:r>
              <a:rPr lang="en-US" sz="2000" b="1" u="sng" dirty="0"/>
              <a:t>Target Audience:</a:t>
            </a:r>
            <a:endParaRPr lang="en-US" sz="2000" dirty="0"/>
          </a:p>
          <a:p>
            <a:pPr marL="457200" indent="-457200">
              <a:buFont typeface="+mj-lt"/>
              <a:buAutoNum type="arabicPeriod"/>
            </a:pPr>
            <a:r>
              <a:rPr lang="en-US" sz="1800" dirty="0"/>
              <a:t>A large set of customers does not know whether the market will go up or down on next day election result day or Budget day.</a:t>
            </a:r>
            <a:br>
              <a:rPr lang="en-US" sz="1800" dirty="0"/>
            </a:br>
            <a:endParaRPr lang="en-US" sz="1800" dirty="0"/>
          </a:p>
          <a:p>
            <a:pPr marL="457200" indent="-457200">
              <a:buFont typeface="+mj-lt"/>
              <a:buAutoNum type="arabicPeriod"/>
            </a:pPr>
            <a:r>
              <a:rPr lang="en-US" sz="1800" dirty="0"/>
              <a:t>They wanted to enter the market. But it became too late when they entered next day, hence dropped the idea.</a:t>
            </a:r>
            <a:br>
              <a:rPr lang="en-US" sz="1800" dirty="0"/>
            </a:br>
            <a:endParaRPr lang="en-US" sz="1800" dirty="0"/>
          </a:p>
          <a:p>
            <a:pPr marL="457200" indent="-457200">
              <a:buFont typeface="+mj-lt"/>
              <a:buAutoNum type="arabicPeriod"/>
            </a:pPr>
            <a:r>
              <a:rPr lang="en-US" sz="1800" dirty="0"/>
              <a:t>These customers want system assistance. May be </a:t>
            </a:r>
            <a:r>
              <a:rPr lang="en-US" sz="1800" dirty="0" err="1"/>
              <a:t>Algo</a:t>
            </a:r>
            <a:r>
              <a:rPr lang="en-US" sz="1800" dirty="0"/>
              <a:t> assistance.</a:t>
            </a:r>
            <a:br>
              <a:rPr lang="en-US" sz="1800" dirty="0"/>
            </a:br>
            <a:endParaRPr lang="en-US" sz="1800" dirty="0"/>
          </a:p>
          <a:p>
            <a:pPr marL="457200" indent="-457200">
              <a:buFont typeface="+mj-lt"/>
              <a:buAutoNum type="arabicPeriod"/>
            </a:pPr>
            <a:r>
              <a:rPr lang="en-US" sz="1800" dirty="0"/>
              <a:t>As per our Primary survey we found 50% of customers very exciting. (Sample size 8), We can do a better sampling.</a:t>
            </a:r>
          </a:p>
          <a:p>
            <a:pPr marL="0" indent="0">
              <a:buNone/>
            </a:pPr>
            <a:endParaRPr lang="en-US" sz="2000" dirty="0"/>
          </a:p>
        </p:txBody>
      </p:sp>
    </p:spTree>
    <p:extLst>
      <p:ext uri="{BB962C8B-B14F-4D97-AF65-F5344CB8AC3E}">
        <p14:creationId xmlns:p14="http://schemas.microsoft.com/office/powerpoint/2010/main" val="3454559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025" y="82232"/>
            <a:ext cx="11684000" cy="753533"/>
          </a:xfrm>
        </p:spPr>
        <p:txBody>
          <a:bodyPr/>
          <a:lstStyle/>
          <a:p>
            <a:pPr lvl="0"/>
            <a:r>
              <a:rPr lang="en-US" dirty="0" smtClean="0"/>
              <a:t>Illustration 1:</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57</a:t>
            </a:fld>
            <a:endParaRPr lang="en-US" dirty="0">
              <a:solidFill>
                <a:srgbClr val="1F497D"/>
              </a:solidFill>
            </a:endParaRPr>
          </a:p>
        </p:txBody>
      </p:sp>
      <p:sp>
        <p:nvSpPr>
          <p:cNvPr id="9" name="Rectangle 8"/>
          <p:cNvSpPr/>
          <p:nvPr/>
        </p:nvSpPr>
        <p:spPr>
          <a:xfrm>
            <a:off x="204794" y="3224808"/>
            <a:ext cx="1776407" cy="408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11,300</a:t>
            </a:r>
          </a:p>
        </p:txBody>
      </p:sp>
      <p:sp>
        <p:nvSpPr>
          <p:cNvPr id="11" name="Rectangle 10"/>
          <p:cNvSpPr/>
          <p:nvPr/>
        </p:nvSpPr>
        <p:spPr>
          <a:xfrm>
            <a:off x="2277002" y="2197455"/>
            <a:ext cx="1979724" cy="600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11,310</a:t>
            </a:r>
            <a:br>
              <a:rPr lang="en-US" sz="1700" dirty="0"/>
            </a:br>
            <a:r>
              <a:rPr lang="en-US" sz="1700" dirty="0"/>
              <a:t>SLTP: 11,300</a:t>
            </a:r>
          </a:p>
        </p:txBody>
      </p:sp>
      <p:sp>
        <p:nvSpPr>
          <p:cNvPr id="16" name="TextBox 15"/>
          <p:cNvSpPr txBox="1"/>
          <p:nvPr/>
        </p:nvSpPr>
        <p:spPr>
          <a:xfrm>
            <a:off x="40089" y="1830576"/>
            <a:ext cx="1217612" cy="1323439"/>
          </a:xfrm>
          <a:prstGeom prst="rect">
            <a:avLst/>
          </a:prstGeom>
          <a:noFill/>
        </p:spPr>
        <p:txBody>
          <a:bodyPr wrap="square" rtlCol="0">
            <a:spAutoFit/>
          </a:bodyPr>
          <a:lstStyle/>
          <a:p>
            <a:r>
              <a:rPr lang="en-US" sz="1600" u="sng" dirty="0">
                <a:solidFill>
                  <a:schemeClr val="tx2"/>
                </a:solidFill>
              </a:rPr>
              <a:t>Case 1:</a:t>
            </a:r>
          </a:p>
          <a:p>
            <a:r>
              <a:rPr lang="en-US" sz="1600" dirty="0">
                <a:solidFill>
                  <a:schemeClr val="tx2"/>
                </a:solidFill>
              </a:rPr>
              <a:t>Market moves up by 10 points</a:t>
            </a:r>
          </a:p>
        </p:txBody>
      </p:sp>
      <p:sp>
        <p:nvSpPr>
          <p:cNvPr id="17" name="Rectangle 16"/>
          <p:cNvSpPr/>
          <p:nvPr/>
        </p:nvSpPr>
        <p:spPr>
          <a:xfrm>
            <a:off x="4211856" y="1370360"/>
            <a:ext cx="1763075" cy="526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11,320</a:t>
            </a:r>
          </a:p>
          <a:p>
            <a:pPr algn="ctr"/>
            <a:r>
              <a:rPr lang="en-US" sz="1700" dirty="0"/>
              <a:t>SLTP: 11,310</a:t>
            </a:r>
          </a:p>
        </p:txBody>
      </p:sp>
      <p:sp>
        <p:nvSpPr>
          <p:cNvPr id="19" name="Rectangle 18"/>
          <p:cNvSpPr/>
          <p:nvPr/>
        </p:nvSpPr>
        <p:spPr>
          <a:xfrm>
            <a:off x="6161728" y="836219"/>
            <a:ext cx="1674923" cy="554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11,330</a:t>
            </a:r>
            <a:br>
              <a:rPr lang="en-US" sz="1700" dirty="0"/>
            </a:br>
            <a:r>
              <a:rPr lang="en-US" sz="1700" dirty="0"/>
              <a:t>SLTP: 11,320</a:t>
            </a:r>
          </a:p>
        </p:txBody>
      </p:sp>
      <p:sp>
        <p:nvSpPr>
          <p:cNvPr id="20" name="Rectangle 19"/>
          <p:cNvSpPr/>
          <p:nvPr/>
        </p:nvSpPr>
        <p:spPr>
          <a:xfrm>
            <a:off x="8219127" y="179101"/>
            <a:ext cx="1674923" cy="604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11,340</a:t>
            </a:r>
            <a:br>
              <a:rPr lang="en-US" sz="1700" dirty="0"/>
            </a:br>
            <a:r>
              <a:rPr lang="en-US" sz="1700" dirty="0"/>
              <a:t>SLTP: 11,330</a:t>
            </a:r>
          </a:p>
        </p:txBody>
      </p:sp>
      <p:sp>
        <p:nvSpPr>
          <p:cNvPr id="21" name="Rectangle 20"/>
          <p:cNvSpPr/>
          <p:nvPr/>
        </p:nvSpPr>
        <p:spPr>
          <a:xfrm>
            <a:off x="10263710" y="835889"/>
            <a:ext cx="1674923" cy="528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11,330</a:t>
            </a:r>
          </a:p>
        </p:txBody>
      </p:sp>
      <p:sp>
        <p:nvSpPr>
          <p:cNvPr id="22" name="TextBox 21"/>
          <p:cNvSpPr txBox="1"/>
          <p:nvPr/>
        </p:nvSpPr>
        <p:spPr>
          <a:xfrm>
            <a:off x="9905915" y="1373240"/>
            <a:ext cx="2480329" cy="338554"/>
          </a:xfrm>
          <a:prstGeom prst="rect">
            <a:avLst/>
          </a:prstGeom>
          <a:noFill/>
        </p:spPr>
        <p:txBody>
          <a:bodyPr wrap="square" rtlCol="0">
            <a:spAutoFit/>
          </a:bodyPr>
          <a:lstStyle>
            <a:defPPr>
              <a:defRPr lang="en-US"/>
            </a:defPPr>
            <a:lvl1pPr algn="ctr">
              <a:defRPr sz="1700"/>
            </a:lvl1pPr>
          </a:lstStyle>
          <a:p>
            <a:r>
              <a:rPr lang="en-US" sz="1600" b="1" dirty="0">
                <a:solidFill>
                  <a:schemeClr val="tx2"/>
                </a:solidFill>
              </a:rPr>
              <a:t>SLTP Triggered</a:t>
            </a:r>
          </a:p>
        </p:txBody>
      </p:sp>
      <p:cxnSp>
        <p:nvCxnSpPr>
          <p:cNvPr id="24" name="Elbow Connector 23"/>
          <p:cNvCxnSpPr>
            <a:stCxn id="9" idx="0"/>
            <a:endCxn id="11" idx="1"/>
          </p:cNvCxnSpPr>
          <p:nvPr/>
        </p:nvCxnSpPr>
        <p:spPr>
          <a:xfrm rot="5400000" flipH="1" flipV="1">
            <a:off x="1321474" y="2269280"/>
            <a:ext cx="727053" cy="1184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0"/>
            <a:endCxn id="17" idx="1"/>
          </p:cNvCxnSpPr>
          <p:nvPr/>
        </p:nvCxnSpPr>
        <p:spPr>
          <a:xfrm rot="5400000" flipH="1" flipV="1">
            <a:off x="3457381" y="1442981"/>
            <a:ext cx="563959" cy="944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7" idx="0"/>
            <a:endCxn id="19" idx="1"/>
          </p:cNvCxnSpPr>
          <p:nvPr/>
        </p:nvCxnSpPr>
        <p:spPr>
          <a:xfrm rot="5400000" flipH="1" flipV="1">
            <a:off x="5499046" y="707678"/>
            <a:ext cx="257028" cy="10683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9" idx="0"/>
            <a:endCxn id="20" idx="1"/>
          </p:cNvCxnSpPr>
          <p:nvPr/>
        </p:nvCxnSpPr>
        <p:spPr>
          <a:xfrm rot="5400000" flipH="1" flipV="1">
            <a:off x="7431687" y="48781"/>
            <a:ext cx="354943" cy="12199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0" idx="3"/>
            <a:endCxn id="21" idx="0"/>
          </p:cNvCxnSpPr>
          <p:nvPr/>
        </p:nvCxnSpPr>
        <p:spPr>
          <a:xfrm>
            <a:off x="9894049" y="481276"/>
            <a:ext cx="1207122" cy="354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277002" y="4267201"/>
            <a:ext cx="1827324" cy="563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11,290</a:t>
            </a:r>
            <a:br>
              <a:rPr lang="en-US" sz="1700" dirty="0"/>
            </a:br>
            <a:r>
              <a:rPr lang="en-US" sz="1700" dirty="0"/>
              <a:t>SLTP: 11,300</a:t>
            </a:r>
          </a:p>
        </p:txBody>
      </p:sp>
      <p:sp>
        <p:nvSpPr>
          <p:cNvPr id="34" name="Rectangle 33"/>
          <p:cNvSpPr/>
          <p:nvPr/>
        </p:nvSpPr>
        <p:spPr>
          <a:xfrm>
            <a:off x="4256726" y="4967864"/>
            <a:ext cx="1827324" cy="5185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11,280</a:t>
            </a:r>
            <a:br>
              <a:rPr lang="en-US" sz="1700" dirty="0"/>
            </a:br>
            <a:r>
              <a:rPr lang="en-US" sz="1700" dirty="0"/>
              <a:t>SLTP: 11,290</a:t>
            </a:r>
          </a:p>
        </p:txBody>
      </p:sp>
      <p:sp>
        <p:nvSpPr>
          <p:cNvPr id="35" name="Rectangle 34"/>
          <p:cNvSpPr/>
          <p:nvPr/>
        </p:nvSpPr>
        <p:spPr>
          <a:xfrm>
            <a:off x="6180086" y="5618314"/>
            <a:ext cx="1827324" cy="477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11,270</a:t>
            </a:r>
            <a:br>
              <a:rPr lang="en-US" sz="1700" dirty="0"/>
            </a:br>
            <a:r>
              <a:rPr lang="en-US" sz="1700" dirty="0"/>
              <a:t>SLTP: 11,280</a:t>
            </a:r>
          </a:p>
        </p:txBody>
      </p:sp>
      <p:sp>
        <p:nvSpPr>
          <p:cNvPr id="36" name="Rectangle 35"/>
          <p:cNvSpPr/>
          <p:nvPr/>
        </p:nvSpPr>
        <p:spPr>
          <a:xfrm>
            <a:off x="8245929" y="6198877"/>
            <a:ext cx="1827324" cy="505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11,260</a:t>
            </a:r>
            <a:br>
              <a:rPr lang="en-US" sz="1700" dirty="0"/>
            </a:br>
            <a:r>
              <a:rPr lang="en-US" sz="1700" dirty="0"/>
              <a:t>SLTP: 11,270</a:t>
            </a:r>
          </a:p>
        </p:txBody>
      </p:sp>
      <p:sp>
        <p:nvSpPr>
          <p:cNvPr id="37" name="Rectangle 36"/>
          <p:cNvSpPr/>
          <p:nvPr/>
        </p:nvSpPr>
        <p:spPr>
          <a:xfrm>
            <a:off x="10116448" y="5592431"/>
            <a:ext cx="1827324" cy="399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11,270</a:t>
            </a:r>
          </a:p>
        </p:txBody>
      </p:sp>
      <p:cxnSp>
        <p:nvCxnSpPr>
          <p:cNvPr id="43" name="Elbow Connector 42"/>
          <p:cNvCxnSpPr>
            <a:stCxn id="9" idx="2"/>
            <a:endCxn id="33" idx="1"/>
          </p:cNvCxnSpPr>
          <p:nvPr/>
        </p:nvCxnSpPr>
        <p:spPr>
          <a:xfrm rot="16200000" flipH="1">
            <a:off x="1227166" y="3499024"/>
            <a:ext cx="915669" cy="1184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2"/>
            <a:endCxn id="34" idx="1"/>
          </p:cNvCxnSpPr>
          <p:nvPr/>
        </p:nvCxnSpPr>
        <p:spPr>
          <a:xfrm rot="16200000" flipH="1">
            <a:off x="3525391" y="4495795"/>
            <a:ext cx="396611" cy="1066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4" idx="2"/>
            <a:endCxn id="35" idx="1"/>
          </p:cNvCxnSpPr>
          <p:nvPr/>
        </p:nvCxnSpPr>
        <p:spPr>
          <a:xfrm rot="16200000" flipH="1">
            <a:off x="5489860" y="5166929"/>
            <a:ext cx="370757" cy="10096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5" idx="2"/>
            <a:endCxn id="36" idx="1"/>
          </p:cNvCxnSpPr>
          <p:nvPr/>
        </p:nvCxnSpPr>
        <p:spPr>
          <a:xfrm rot="16200000" flipH="1">
            <a:off x="7492117" y="5697632"/>
            <a:ext cx="355445" cy="11521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7" idx="2"/>
          </p:cNvCxnSpPr>
          <p:nvPr/>
        </p:nvCxnSpPr>
        <p:spPr>
          <a:xfrm flipV="1">
            <a:off x="10073254" y="5992271"/>
            <a:ext cx="956857" cy="4591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861006" y="5244701"/>
            <a:ext cx="2480329" cy="338554"/>
          </a:xfrm>
          <a:prstGeom prst="rect">
            <a:avLst/>
          </a:prstGeom>
          <a:noFill/>
        </p:spPr>
        <p:txBody>
          <a:bodyPr wrap="square" rtlCol="0">
            <a:spAutoFit/>
          </a:bodyPr>
          <a:lstStyle>
            <a:defPPr>
              <a:defRPr lang="en-US"/>
            </a:defPPr>
            <a:lvl1pPr algn="ctr">
              <a:defRPr sz="1600">
                <a:solidFill>
                  <a:schemeClr val="tx2"/>
                </a:solidFill>
              </a:defRPr>
            </a:lvl1pPr>
          </a:lstStyle>
          <a:p>
            <a:r>
              <a:rPr lang="en-US" b="1" dirty="0"/>
              <a:t>SLTP Triggered</a:t>
            </a:r>
          </a:p>
        </p:txBody>
      </p:sp>
      <p:sp>
        <p:nvSpPr>
          <p:cNvPr id="57" name="TextBox 56"/>
          <p:cNvSpPr txBox="1"/>
          <p:nvPr/>
        </p:nvSpPr>
        <p:spPr>
          <a:xfrm>
            <a:off x="40090" y="3657473"/>
            <a:ext cx="1030352" cy="1323439"/>
          </a:xfrm>
          <a:prstGeom prst="rect">
            <a:avLst/>
          </a:prstGeom>
          <a:noFill/>
        </p:spPr>
        <p:txBody>
          <a:bodyPr wrap="square" rtlCol="0">
            <a:spAutoFit/>
          </a:bodyPr>
          <a:lstStyle/>
          <a:p>
            <a:r>
              <a:rPr lang="en-US" sz="1600" u="sng" dirty="0">
                <a:solidFill>
                  <a:schemeClr val="tx2"/>
                </a:solidFill>
              </a:rPr>
              <a:t>Case 2:</a:t>
            </a:r>
          </a:p>
          <a:p>
            <a:r>
              <a:rPr lang="en-US" sz="1600" dirty="0">
                <a:solidFill>
                  <a:schemeClr val="tx2"/>
                </a:solidFill>
              </a:rPr>
              <a:t>Market moves down by 10 points</a:t>
            </a:r>
          </a:p>
        </p:txBody>
      </p:sp>
      <p:sp>
        <p:nvSpPr>
          <p:cNvPr id="58" name="TextBox 57"/>
          <p:cNvSpPr txBox="1"/>
          <p:nvPr/>
        </p:nvSpPr>
        <p:spPr>
          <a:xfrm>
            <a:off x="2026700" y="3237549"/>
            <a:ext cx="2480329" cy="369332"/>
          </a:xfrm>
          <a:prstGeom prst="rect">
            <a:avLst/>
          </a:prstGeom>
          <a:noFill/>
        </p:spPr>
        <p:txBody>
          <a:bodyPr wrap="square" rtlCol="0">
            <a:spAutoFit/>
          </a:bodyPr>
          <a:lstStyle/>
          <a:p>
            <a:pPr algn="ctr"/>
            <a:r>
              <a:rPr lang="en-US" sz="1600" dirty="0">
                <a:solidFill>
                  <a:schemeClr val="tx2"/>
                </a:solidFill>
              </a:rPr>
              <a:t>Order</a:t>
            </a:r>
            <a:r>
              <a:rPr lang="en-US" dirty="0"/>
              <a:t> </a:t>
            </a:r>
            <a:r>
              <a:rPr lang="en-US" sz="1600" dirty="0">
                <a:solidFill>
                  <a:schemeClr val="tx2"/>
                </a:solidFill>
              </a:rPr>
              <a:t>Triggered</a:t>
            </a:r>
          </a:p>
        </p:txBody>
      </p:sp>
      <p:cxnSp>
        <p:nvCxnSpPr>
          <p:cNvPr id="4" name="Straight Arrow Connector 3"/>
          <p:cNvCxnSpPr/>
          <p:nvPr/>
        </p:nvCxnSpPr>
        <p:spPr>
          <a:xfrm flipV="1">
            <a:off x="3924190" y="1051775"/>
            <a:ext cx="5317228" cy="195642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24190" y="4053180"/>
            <a:ext cx="5448410" cy="199131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94002" y="2144205"/>
            <a:ext cx="1184006" cy="369332"/>
          </a:xfrm>
          <a:prstGeom prst="rect">
            <a:avLst/>
          </a:prstGeom>
          <a:noFill/>
        </p:spPr>
        <p:txBody>
          <a:bodyPr wrap="square" rtlCol="0">
            <a:spAutoFit/>
          </a:bodyPr>
          <a:lstStyle/>
          <a:p>
            <a:r>
              <a:rPr lang="en-US" dirty="0"/>
              <a:t>SELL</a:t>
            </a:r>
          </a:p>
        </p:txBody>
      </p:sp>
      <p:sp>
        <p:nvSpPr>
          <p:cNvPr id="39" name="TextBox 38"/>
          <p:cNvSpPr txBox="1"/>
          <p:nvPr/>
        </p:nvSpPr>
        <p:spPr>
          <a:xfrm>
            <a:off x="1382242" y="4548860"/>
            <a:ext cx="812711" cy="369332"/>
          </a:xfrm>
          <a:prstGeom prst="rect">
            <a:avLst/>
          </a:prstGeom>
          <a:noFill/>
        </p:spPr>
        <p:txBody>
          <a:bodyPr wrap="square" rtlCol="0">
            <a:spAutoFit/>
          </a:bodyPr>
          <a:lstStyle/>
          <a:p>
            <a:r>
              <a:rPr lang="en-US" dirty="0"/>
              <a:t>BUY</a:t>
            </a:r>
          </a:p>
        </p:txBody>
      </p:sp>
      <p:sp>
        <p:nvSpPr>
          <p:cNvPr id="12" name="TextBox 11"/>
          <p:cNvSpPr txBox="1"/>
          <p:nvPr/>
        </p:nvSpPr>
        <p:spPr>
          <a:xfrm rot="20447238">
            <a:off x="6361187" y="1975131"/>
            <a:ext cx="730896" cy="369332"/>
          </a:xfrm>
          <a:prstGeom prst="rect">
            <a:avLst/>
          </a:prstGeom>
          <a:noFill/>
        </p:spPr>
        <p:txBody>
          <a:bodyPr wrap="square" rtlCol="0">
            <a:spAutoFit/>
          </a:bodyPr>
          <a:lstStyle/>
          <a:p>
            <a:r>
              <a:rPr lang="en-US" dirty="0"/>
              <a:t>Trail</a:t>
            </a:r>
          </a:p>
        </p:txBody>
      </p:sp>
      <p:sp>
        <p:nvSpPr>
          <p:cNvPr id="41" name="TextBox 40"/>
          <p:cNvSpPr txBox="1"/>
          <p:nvPr/>
        </p:nvSpPr>
        <p:spPr>
          <a:xfrm rot="1377834">
            <a:off x="6452128" y="4722769"/>
            <a:ext cx="730896" cy="369332"/>
          </a:xfrm>
          <a:prstGeom prst="rect">
            <a:avLst/>
          </a:prstGeom>
          <a:noFill/>
        </p:spPr>
        <p:txBody>
          <a:bodyPr wrap="square" rtlCol="0">
            <a:spAutoFit/>
          </a:bodyPr>
          <a:lstStyle/>
          <a:p>
            <a:r>
              <a:rPr lang="en-US" dirty="0"/>
              <a:t>Trail</a:t>
            </a:r>
          </a:p>
        </p:txBody>
      </p:sp>
      <p:sp>
        <p:nvSpPr>
          <p:cNvPr id="18" name="TextBox 17"/>
          <p:cNvSpPr txBox="1"/>
          <p:nvPr/>
        </p:nvSpPr>
        <p:spPr>
          <a:xfrm>
            <a:off x="49662" y="609111"/>
            <a:ext cx="5446311" cy="615553"/>
          </a:xfrm>
          <a:prstGeom prst="rect">
            <a:avLst/>
          </a:prstGeom>
          <a:noFill/>
        </p:spPr>
        <p:txBody>
          <a:bodyPr wrap="square" rtlCol="0">
            <a:spAutoFit/>
          </a:bodyPr>
          <a:lstStyle/>
          <a:p>
            <a:r>
              <a:rPr lang="en-US" sz="1700" dirty="0">
                <a:solidFill>
                  <a:schemeClr val="tx2"/>
                </a:solidFill>
              </a:rPr>
              <a:t>Customer has placed an order with offset of </a:t>
            </a:r>
            <a:r>
              <a:rPr lang="en-US" sz="1700" dirty="0" err="1">
                <a:solidFill>
                  <a:schemeClr val="tx2"/>
                </a:solidFill>
              </a:rPr>
              <a:t>Rs</a:t>
            </a:r>
            <a:r>
              <a:rPr lang="en-US" sz="1700" dirty="0">
                <a:solidFill>
                  <a:schemeClr val="tx2"/>
                </a:solidFill>
              </a:rPr>
              <a:t>. 10 on closing price of </a:t>
            </a:r>
            <a:r>
              <a:rPr lang="en-US" sz="1700" dirty="0" err="1">
                <a:solidFill>
                  <a:schemeClr val="tx2"/>
                </a:solidFill>
              </a:rPr>
              <a:t>Rs</a:t>
            </a:r>
            <a:r>
              <a:rPr lang="en-US" sz="1700" dirty="0">
                <a:solidFill>
                  <a:schemeClr val="tx2"/>
                </a:solidFill>
              </a:rPr>
              <a:t>. 11,300.</a:t>
            </a:r>
          </a:p>
        </p:txBody>
      </p:sp>
    </p:spTree>
    <p:extLst>
      <p:ext uri="{BB962C8B-B14F-4D97-AF65-F5344CB8AC3E}">
        <p14:creationId xmlns:p14="http://schemas.microsoft.com/office/powerpoint/2010/main" val="21852919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2. Max Profit Min Loss</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58</a:t>
            </a:fld>
            <a:endParaRPr lang="en-US" dirty="0">
              <a:solidFill>
                <a:srgbClr val="1F497D"/>
              </a:solidFill>
            </a:endParaRPr>
          </a:p>
        </p:txBody>
      </p:sp>
      <p:sp>
        <p:nvSpPr>
          <p:cNvPr id="7" name="Text Placeholder 6"/>
          <p:cNvSpPr>
            <a:spLocks noGrp="1"/>
          </p:cNvSpPr>
          <p:nvPr>
            <p:ph type="body" sz="quarter" idx="17"/>
          </p:nvPr>
        </p:nvSpPr>
        <p:spPr>
          <a:xfrm>
            <a:off x="204793" y="762000"/>
            <a:ext cx="5815008" cy="5334000"/>
          </a:xfrm>
          <a:ln w="19050">
            <a:solidFill>
              <a:schemeClr val="accent1"/>
            </a:solidFill>
          </a:ln>
        </p:spPr>
        <p:txBody>
          <a:bodyPr/>
          <a:lstStyle/>
          <a:p>
            <a:pPr marL="0" indent="0">
              <a:buNone/>
            </a:pPr>
            <a:r>
              <a:rPr lang="en-US" sz="2000" b="1" u="sng" dirty="0"/>
              <a:t>Principle:</a:t>
            </a:r>
            <a:endParaRPr lang="en-US" sz="2000" dirty="0"/>
          </a:p>
          <a:p>
            <a:pPr marL="457200" indent="-457200">
              <a:buFont typeface="+mj-lt"/>
              <a:buAutoNum type="arabicPeriod"/>
            </a:pPr>
            <a:r>
              <a:rPr lang="en-US" sz="1800" dirty="0"/>
              <a:t>Customer has a Buy position in Futures/Options and He wants to Square </a:t>
            </a:r>
            <a:r>
              <a:rPr lang="en-US" sz="1800" dirty="0">
                <a:solidFill>
                  <a:schemeClr val="tx2"/>
                </a:solidFill>
              </a:rPr>
              <a:t>off next big event day.</a:t>
            </a:r>
            <a:r>
              <a:rPr lang="en-US" sz="1800" dirty="0">
                <a:solidFill>
                  <a:srgbClr val="FF0000"/>
                </a:solidFill>
              </a:rPr>
              <a:t/>
            </a:r>
            <a:br>
              <a:rPr lang="en-US" sz="1800" dirty="0">
                <a:solidFill>
                  <a:srgbClr val="FF0000"/>
                </a:solidFill>
              </a:rPr>
            </a:br>
            <a:endParaRPr lang="en-US" sz="1800" dirty="0">
              <a:solidFill>
                <a:srgbClr val="FF0000"/>
              </a:solidFill>
            </a:endParaRPr>
          </a:p>
          <a:p>
            <a:pPr marL="457200" indent="-457200">
              <a:buFont typeface="+mj-lt"/>
              <a:buAutoNum type="arabicPeriod"/>
            </a:pPr>
            <a:r>
              <a:rPr lang="en-US" sz="1800" dirty="0"/>
              <a:t>Customer places overnight order with anticipation that market might move in either Upward or Downward Direction.</a:t>
            </a:r>
            <a:br>
              <a:rPr lang="en-US" sz="1800" dirty="0"/>
            </a:br>
            <a:endParaRPr lang="en-US" sz="1800" dirty="0"/>
          </a:p>
          <a:p>
            <a:pPr marL="457200" indent="-457200">
              <a:buFont typeface="+mj-lt"/>
              <a:buAutoNum type="arabicPeriod"/>
            </a:pPr>
            <a:r>
              <a:rPr lang="en-US" sz="1800" dirty="0"/>
              <a:t>The Order is taken with a gap of X Rupees offset value.(Say Rs.3 </a:t>
            </a:r>
            <a:r>
              <a:rPr lang="en-US" sz="1800" dirty="0" err="1"/>
              <a:t>Offset|On</a:t>
            </a:r>
            <a:r>
              <a:rPr lang="en-US" sz="1800" dirty="0"/>
              <a:t> Rs.100 Closing Price).</a:t>
            </a:r>
            <a:br>
              <a:rPr lang="en-US" sz="1800" dirty="0"/>
            </a:br>
            <a:endParaRPr lang="en-US" sz="1800" dirty="0"/>
          </a:p>
          <a:p>
            <a:pPr marL="457200" indent="-457200">
              <a:buFont typeface="+mj-lt"/>
              <a:buAutoNum type="arabicPeriod"/>
            </a:pPr>
            <a:r>
              <a:rPr lang="en-US" sz="1800" dirty="0"/>
              <a:t>Case I: Next day morning market moves up and it crosses 103. The SELL trailing stop Loss Order will be placed in behalf of customer(</a:t>
            </a:r>
            <a:r>
              <a:rPr lang="en-US" sz="1800" dirty="0" err="1"/>
              <a:t>Algo</a:t>
            </a:r>
            <a:r>
              <a:rPr lang="en-US" sz="1800" dirty="0"/>
              <a:t>)</a:t>
            </a:r>
            <a:br>
              <a:rPr lang="en-US" sz="1800" dirty="0"/>
            </a:br>
            <a:endParaRPr lang="en-US" sz="1800" dirty="0"/>
          </a:p>
          <a:p>
            <a:pPr marL="457200" indent="-457200">
              <a:buFont typeface="+mj-lt"/>
              <a:buAutoNum type="arabicPeriod"/>
            </a:pPr>
            <a:r>
              <a:rPr lang="en-US" sz="1800" dirty="0"/>
              <a:t>Case II: Next day morning market moves down below 97. The SELL Normal Order will be placed @ Market/Limit in behalf of customer(</a:t>
            </a:r>
            <a:r>
              <a:rPr lang="en-US" sz="1800" dirty="0" err="1"/>
              <a:t>Algo</a:t>
            </a:r>
            <a:r>
              <a:rPr lang="en-US" sz="1800" dirty="0"/>
              <a:t>)</a:t>
            </a:r>
          </a:p>
          <a:p>
            <a:pPr marL="0" indent="0">
              <a:buNone/>
            </a:pPr>
            <a:endParaRPr lang="en-US" sz="2000" dirty="0"/>
          </a:p>
        </p:txBody>
      </p:sp>
      <p:sp>
        <p:nvSpPr>
          <p:cNvPr id="8" name="Text Placeholder 6"/>
          <p:cNvSpPr>
            <a:spLocks noGrp="1"/>
          </p:cNvSpPr>
          <p:nvPr>
            <p:ph type="body" sz="quarter" idx="17"/>
          </p:nvPr>
        </p:nvSpPr>
        <p:spPr>
          <a:xfrm>
            <a:off x="6142329" y="762994"/>
            <a:ext cx="5746465" cy="5333007"/>
          </a:xfrm>
          <a:ln w="19050">
            <a:solidFill>
              <a:schemeClr val="accent1"/>
            </a:solidFill>
          </a:ln>
        </p:spPr>
        <p:txBody>
          <a:bodyPr/>
          <a:lstStyle/>
          <a:p>
            <a:pPr marL="0" indent="0">
              <a:buNone/>
            </a:pPr>
            <a:r>
              <a:rPr lang="en-US" sz="2000" b="1" u="sng" dirty="0"/>
              <a:t>Advantage:</a:t>
            </a:r>
            <a:endParaRPr lang="en-US" sz="2000" dirty="0"/>
          </a:p>
          <a:p>
            <a:pPr marL="457200" indent="-457200">
              <a:buFont typeface="+mj-lt"/>
              <a:buAutoNum type="arabicPeriod"/>
            </a:pPr>
            <a:r>
              <a:rPr lang="en-US" sz="1800" dirty="0"/>
              <a:t>Customer do not need predict whether market will go Up or Down. He just knows that it is an event day(Upwards or Downwards Event).</a:t>
            </a:r>
            <a:br>
              <a:rPr lang="en-US" sz="1800" dirty="0"/>
            </a:br>
            <a:endParaRPr lang="en-US" sz="1800" dirty="0"/>
          </a:p>
          <a:p>
            <a:pPr marL="457200" indent="-457200">
              <a:buFont typeface="+mj-lt"/>
              <a:buAutoNum type="arabicPeriod"/>
            </a:pPr>
            <a:r>
              <a:rPr lang="en-US" sz="1800" dirty="0"/>
              <a:t>His position will be squared off either at best possible profit. Or a Minimal loss.</a:t>
            </a:r>
            <a:br>
              <a:rPr lang="en-US" sz="1800" dirty="0"/>
            </a:br>
            <a:endParaRPr lang="en-US" sz="1800" dirty="0"/>
          </a:p>
          <a:p>
            <a:pPr marL="457200" indent="-457200">
              <a:buFont typeface="+mj-lt"/>
              <a:buAutoNum type="arabicPeriod"/>
            </a:pPr>
            <a:r>
              <a:rPr lang="en-US" sz="1800" dirty="0"/>
              <a:t>We already have trail SLTP Product. So the </a:t>
            </a:r>
            <a:r>
              <a:rPr lang="en-US" sz="1800" dirty="0" err="1"/>
              <a:t>the</a:t>
            </a:r>
            <a:r>
              <a:rPr lang="en-US" sz="1800" dirty="0"/>
              <a:t> Execution will happen at the best trail price.</a:t>
            </a:r>
            <a:br>
              <a:rPr lang="en-US" sz="1800" dirty="0"/>
            </a:br>
            <a:endParaRPr lang="en-US" sz="1800" dirty="0"/>
          </a:p>
          <a:p>
            <a:pPr marL="457200" indent="-457200">
              <a:buFont typeface="+mj-lt"/>
              <a:buAutoNum type="arabicPeriod"/>
            </a:pPr>
            <a:r>
              <a:rPr lang="en-US" sz="1800" dirty="0"/>
              <a:t>Can be a good Square Off Product for Big event day, or even on a Normal day. (Election, Budget, US Fed rate, </a:t>
            </a:r>
            <a:r>
              <a:rPr lang="en-US" sz="1800" dirty="0" err="1"/>
              <a:t>Brexit</a:t>
            </a:r>
            <a:r>
              <a:rPr lang="en-US" sz="1800" dirty="0"/>
              <a:t> </a:t>
            </a:r>
            <a:r>
              <a:rPr lang="en-US" sz="1800" dirty="0" err="1"/>
              <a:t>etc</a:t>
            </a:r>
            <a:r>
              <a:rPr lang="en-US" sz="1800" dirty="0"/>
              <a:t>). Help customer in profit making.</a:t>
            </a:r>
          </a:p>
          <a:p>
            <a:pPr marL="0" indent="0">
              <a:buNone/>
            </a:pPr>
            <a:endParaRPr lang="en-US" sz="2000" dirty="0"/>
          </a:p>
        </p:txBody>
      </p:sp>
    </p:spTree>
    <p:extLst>
      <p:ext uri="{BB962C8B-B14F-4D97-AF65-F5344CB8AC3E}">
        <p14:creationId xmlns:p14="http://schemas.microsoft.com/office/powerpoint/2010/main" val="18018540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2. Max Profit Min Loss</a:t>
            </a:r>
          </a:p>
          <a:p>
            <a:endParaRPr lang="en-US" dirty="0"/>
          </a:p>
        </p:txBody>
      </p:sp>
      <p:sp>
        <p:nvSpPr>
          <p:cNvPr id="5" name="Footer Placeholder 4"/>
          <p:cNvSpPr>
            <a:spLocks noGrp="1"/>
          </p:cNvSpPr>
          <p:nvPr>
            <p:ph type="ftr" sz="quarter" idx="3"/>
          </p:nvPr>
        </p:nvSpPr>
        <p:spPr/>
        <p:txBody>
          <a:bodyPr/>
          <a:lstStyle/>
          <a:p>
            <a:pPr defTabSz="1218988"/>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59</a:t>
            </a:fld>
            <a:endParaRPr lang="en-US" dirty="0">
              <a:solidFill>
                <a:srgbClr val="1F497D"/>
              </a:solidFill>
            </a:endParaRPr>
          </a:p>
        </p:txBody>
      </p:sp>
      <p:sp>
        <p:nvSpPr>
          <p:cNvPr id="7" name="Text Placeholder 6"/>
          <p:cNvSpPr>
            <a:spLocks noGrp="1"/>
          </p:cNvSpPr>
          <p:nvPr>
            <p:ph type="body" sz="quarter" idx="17"/>
          </p:nvPr>
        </p:nvSpPr>
        <p:spPr>
          <a:xfrm>
            <a:off x="204793" y="968972"/>
            <a:ext cx="5815008" cy="5127029"/>
          </a:xfrm>
          <a:ln w="19050">
            <a:solidFill>
              <a:schemeClr val="accent1"/>
            </a:solidFill>
          </a:ln>
        </p:spPr>
        <p:txBody>
          <a:bodyPr/>
          <a:lstStyle/>
          <a:p>
            <a:pPr marL="0" indent="0">
              <a:buNone/>
            </a:pPr>
            <a:r>
              <a:rPr lang="en-US" sz="2000" b="1" u="sng"/>
              <a:t>Downside:</a:t>
            </a:r>
            <a:endParaRPr lang="en-US" sz="2000" b="1" dirty="0"/>
          </a:p>
          <a:p>
            <a:pPr marL="0" indent="0">
              <a:buNone/>
            </a:pPr>
            <a:endParaRPr lang="en-US" sz="2000" dirty="0"/>
          </a:p>
          <a:p>
            <a:pPr marL="457200" indent="-457200">
              <a:buFont typeface="+mj-lt"/>
              <a:buAutoNum type="arabicPeriod"/>
            </a:pPr>
            <a:r>
              <a:rPr lang="en-IN" sz="1800" dirty="0"/>
              <a:t>We will have one more kind of </a:t>
            </a:r>
            <a:r>
              <a:rPr lang="en-IN" sz="1800" dirty="0" err="1"/>
              <a:t>Algo</a:t>
            </a:r>
            <a:r>
              <a:rPr lang="en-IN" sz="1800" dirty="0"/>
              <a:t> Order for maintenance</a:t>
            </a:r>
            <a:endParaRPr lang="en-US" sz="2000" dirty="0"/>
          </a:p>
        </p:txBody>
      </p:sp>
      <p:sp>
        <p:nvSpPr>
          <p:cNvPr id="8" name="Text Placeholder 6"/>
          <p:cNvSpPr>
            <a:spLocks noGrp="1"/>
          </p:cNvSpPr>
          <p:nvPr>
            <p:ph type="body" sz="quarter" idx="17"/>
          </p:nvPr>
        </p:nvSpPr>
        <p:spPr>
          <a:xfrm>
            <a:off x="6158670" y="968971"/>
            <a:ext cx="5746465" cy="5127029"/>
          </a:xfrm>
          <a:ln w="19050">
            <a:solidFill>
              <a:schemeClr val="accent1"/>
            </a:solidFill>
          </a:ln>
        </p:spPr>
        <p:txBody>
          <a:bodyPr/>
          <a:lstStyle/>
          <a:p>
            <a:pPr marL="0" indent="0">
              <a:buNone/>
            </a:pPr>
            <a:r>
              <a:rPr lang="en-US" sz="2000" b="1" u="sng" dirty="0"/>
              <a:t>Target Audience:</a:t>
            </a:r>
            <a:r>
              <a:rPr lang="en-US" sz="2000" b="1" dirty="0"/>
              <a:t/>
            </a:r>
            <a:br>
              <a:rPr lang="en-US" sz="2000" b="1" dirty="0"/>
            </a:br>
            <a:endParaRPr lang="en-US" sz="2000" dirty="0"/>
          </a:p>
          <a:p>
            <a:pPr marL="457200" indent="-457200">
              <a:buFont typeface="+mj-lt"/>
              <a:buAutoNum type="arabicPeriod"/>
            </a:pPr>
            <a:r>
              <a:rPr lang="en-US" sz="1800" dirty="0"/>
              <a:t>A large set of customers</a:t>
            </a:r>
            <a:r>
              <a:rPr lang="en-US" sz="1800" dirty="0">
                <a:solidFill>
                  <a:schemeClr val="tx2"/>
                </a:solidFill>
              </a:rPr>
              <a:t> do not know whether the market will go up or </a:t>
            </a:r>
            <a:r>
              <a:rPr lang="en-US" sz="1800" dirty="0"/>
              <a:t>down on next day election result day or Budget day.</a:t>
            </a:r>
            <a:br>
              <a:rPr lang="en-US" sz="1800" dirty="0"/>
            </a:br>
            <a:endParaRPr lang="en-US" sz="1800" dirty="0"/>
          </a:p>
          <a:p>
            <a:pPr marL="457200" indent="-457200">
              <a:buFont typeface="+mj-lt"/>
              <a:buAutoNum type="arabicPeriod"/>
            </a:pPr>
            <a:r>
              <a:rPr lang="en-US" sz="1800" dirty="0"/>
              <a:t>They wanted to enter the market. But it became too late when they entered next day, hence dropped the idea.</a:t>
            </a:r>
            <a:br>
              <a:rPr lang="en-US" sz="1800" dirty="0"/>
            </a:br>
            <a:endParaRPr lang="en-US" sz="1800" dirty="0"/>
          </a:p>
          <a:p>
            <a:pPr marL="457200" indent="-457200">
              <a:buFont typeface="+mj-lt"/>
              <a:buAutoNum type="arabicPeriod"/>
            </a:pPr>
            <a:r>
              <a:rPr lang="en-US" sz="1800" dirty="0"/>
              <a:t>These customers want system assistance…May be </a:t>
            </a:r>
            <a:r>
              <a:rPr lang="en-US" sz="1800" dirty="0" err="1"/>
              <a:t>Algo</a:t>
            </a:r>
            <a:r>
              <a:rPr lang="en-US" sz="1800" dirty="0"/>
              <a:t> assistance.</a:t>
            </a:r>
          </a:p>
        </p:txBody>
      </p:sp>
    </p:spTree>
    <p:extLst>
      <p:ext uri="{BB962C8B-B14F-4D97-AF65-F5344CB8AC3E}">
        <p14:creationId xmlns:p14="http://schemas.microsoft.com/office/powerpoint/2010/main" val="2298553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3BE33A7-F939-4B46-93B1-D9028019CEDE}"/>
              </a:ext>
            </a:extLst>
          </p:cNvPr>
          <p:cNvSpPr/>
          <p:nvPr/>
        </p:nvSpPr>
        <p:spPr>
          <a:xfrm>
            <a:off x="0" y="2859156"/>
            <a:ext cx="12192000" cy="1139688"/>
          </a:xfrm>
          <a:prstGeom prst="rect">
            <a:avLst/>
          </a:prstGeom>
          <a:solidFill>
            <a:srgbClr val="F7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Innovation Themes and Accelerator</a:t>
            </a:r>
            <a:endParaRPr lang="en-US" sz="2400" dirty="0"/>
          </a:p>
        </p:txBody>
      </p:sp>
    </p:spTree>
    <p:extLst>
      <p:ext uri="{BB962C8B-B14F-4D97-AF65-F5344CB8AC3E}">
        <p14:creationId xmlns:p14="http://schemas.microsoft.com/office/powerpoint/2010/main" val="358302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794" y="237072"/>
            <a:ext cx="5770137" cy="753533"/>
          </a:xfrm>
        </p:spPr>
        <p:txBody>
          <a:bodyPr/>
          <a:lstStyle/>
          <a:p>
            <a:pPr lvl="0"/>
            <a:r>
              <a:rPr lang="en-US" dirty="0" smtClean="0"/>
              <a:t>Illustration 2:</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60</a:t>
            </a:fld>
            <a:endParaRPr lang="en-US" dirty="0">
              <a:solidFill>
                <a:srgbClr val="1F497D"/>
              </a:solidFill>
            </a:endParaRPr>
          </a:p>
        </p:txBody>
      </p:sp>
      <p:sp>
        <p:nvSpPr>
          <p:cNvPr id="9" name="Rectangle 8"/>
          <p:cNvSpPr/>
          <p:nvPr/>
        </p:nvSpPr>
        <p:spPr>
          <a:xfrm>
            <a:off x="204794" y="3224808"/>
            <a:ext cx="1776407" cy="408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11,300</a:t>
            </a:r>
          </a:p>
        </p:txBody>
      </p:sp>
      <p:sp>
        <p:nvSpPr>
          <p:cNvPr id="11" name="Rectangle 10"/>
          <p:cNvSpPr/>
          <p:nvPr/>
        </p:nvSpPr>
        <p:spPr>
          <a:xfrm>
            <a:off x="2277002" y="2197455"/>
            <a:ext cx="1979724" cy="600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11,310</a:t>
            </a:r>
            <a:br>
              <a:rPr lang="en-US" sz="1700" dirty="0"/>
            </a:br>
            <a:r>
              <a:rPr lang="en-US" sz="1700" dirty="0"/>
              <a:t>SLTP: 11,300</a:t>
            </a:r>
          </a:p>
        </p:txBody>
      </p:sp>
      <p:sp>
        <p:nvSpPr>
          <p:cNvPr id="16" name="TextBox 15"/>
          <p:cNvSpPr txBox="1"/>
          <p:nvPr/>
        </p:nvSpPr>
        <p:spPr>
          <a:xfrm>
            <a:off x="204792" y="735108"/>
            <a:ext cx="5434008" cy="1200329"/>
          </a:xfrm>
          <a:prstGeom prst="rect">
            <a:avLst/>
          </a:prstGeom>
          <a:noFill/>
        </p:spPr>
        <p:txBody>
          <a:bodyPr wrap="square" rtlCol="0">
            <a:spAutoFit/>
          </a:bodyPr>
          <a:lstStyle/>
          <a:p>
            <a:r>
              <a:rPr lang="en-US" u="sng" dirty="0">
                <a:solidFill>
                  <a:schemeClr val="tx2"/>
                </a:solidFill>
              </a:rPr>
              <a:t>Customer has </a:t>
            </a:r>
            <a:r>
              <a:rPr lang="en-US" b="1" u="sng" dirty="0">
                <a:solidFill>
                  <a:schemeClr val="tx2"/>
                </a:solidFill>
              </a:rPr>
              <a:t>BUY</a:t>
            </a:r>
            <a:r>
              <a:rPr lang="en-US" u="sng" dirty="0">
                <a:solidFill>
                  <a:schemeClr val="tx2"/>
                </a:solidFill>
              </a:rPr>
              <a:t> position in Futures/ Options:</a:t>
            </a:r>
            <a:r>
              <a:rPr lang="en-US" dirty="0">
                <a:solidFill>
                  <a:schemeClr val="tx2"/>
                </a:solidFill>
              </a:rPr>
              <a:t/>
            </a:r>
            <a:br>
              <a:rPr lang="en-US" dirty="0">
                <a:solidFill>
                  <a:schemeClr val="tx2"/>
                </a:solidFill>
              </a:rPr>
            </a:br>
            <a:r>
              <a:rPr lang="en-US" dirty="0">
                <a:solidFill>
                  <a:schemeClr val="tx2"/>
                </a:solidFill>
              </a:rPr>
              <a:t>LTP: 11,300</a:t>
            </a:r>
            <a:br>
              <a:rPr lang="en-US" dirty="0">
                <a:solidFill>
                  <a:schemeClr val="tx2"/>
                </a:solidFill>
              </a:rPr>
            </a:br>
            <a:r>
              <a:rPr lang="en-US" dirty="0">
                <a:solidFill>
                  <a:schemeClr val="tx2"/>
                </a:solidFill>
              </a:rPr>
              <a:t>SLTP: 11,290</a:t>
            </a:r>
          </a:p>
          <a:p>
            <a:r>
              <a:rPr lang="en-US" dirty="0">
                <a:solidFill>
                  <a:schemeClr val="tx2"/>
                </a:solidFill>
              </a:rPr>
              <a:t>Limit Price: 11, 280</a:t>
            </a:r>
          </a:p>
        </p:txBody>
      </p:sp>
      <p:sp>
        <p:nvSpPr>
          <p:cNvPr id="17" name="Rectangle 16"/>
          <p:cNvSpPr/>
          <p:nvPr/>
        </p:nvSpPr>
        <p:spPr>
          <a:xfrm>
            <a:off x="4211856" y="1370360"/>
            <a:ext cx="1763075" cy="526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11,320</a:t>
            </a:r>
          </a:p>
          <a:p>
            <a:pPr algn="ctr"/>
            <a:r>
              <a:rPr lang="en-US" sz="1700" dirty="0"/>
              <a:t>SLTP: 11,310</a:t>
            </a:r>
          </a:p>
        </p:txBody>
      </p:sp>
      <p:sp>
        <p:nvSpPr>
          <p:cNvPr id="19" name="Rectangle 18"/>
          <p:cNvSpPr/>
          <p:nvPr/>
        </p:nvSpPr>
        <p:spPr>
          <a:xfrm>
            <a:off x="6161728" y="836219"/>
            <a:ext cx="1674923" cy="554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11,330</a:t>
            </a:r>
            <a:br>
              <a:rPr lang="en-US" sz="1700" dirty="0"/>
            </a:br>
            <a:r>
              <a:rPr lang="en-US" sz="1700" dirty="0"/>
              <a:t>SLTP: 11,320</a:t>
            </a:r>
          </a:p>
        </p:txBody>
      </p:sp>
      <p:sp>
        <p:nvSpPr>
          <p:cNvPr id="20" name="Rectangle 19"/>
          <p:cNvSpPr/>
          <p:nvPr/>
        </p:nvSpPr>
        <p:spPr>
          <a:xfrm>
            <a:off x="8219127" y="179101"/>
            <a:ext cx="1674923" cy="604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11,340</a:t>
            </a:r>
            <a:br>
              <a:rPr lang="en-US" sz="1700" dirty="0"/>
            </a:br>
            <a:r>
              <a:rPr lang="en-US" sz="1700" dirty="0"/>
              <a:t>SLTP: 11,330</a:t>
            </a:r>
          </a:p>
        </p:txBody>
      </p:sp>
      <p:sp>
        <p:nvSpPr>
          <p:cNvPr id="21" name="Rectangle 20"/>
          <p:cNvSpPr/>
          <p:nvPr/>
        </p:nvSpPr>
        <p:spPr>
          <a:xfrm>
            <a:off x="10263710" y="835889"/>
            <a:ext cx="1674923" cy="528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11,330</a:t>
            </a:r>
          </a:p>
        </p:txBody>
      </p:sp>
      <p:sp>
        <p:nvSpPr>
          <p:cNvPr id="22" name="TextBox 21"/>
          <p:cNvSpPr txBox="1"/>
          <p:nvPr/>
        </p:nvSpPr>
        <p:spPr>
          <a:xfrm>
            <a:off x="9905915" y="1373240"/>
            <a:ext cx="2480329" cy="338554"/>
          </a:xfrm>
          <a:prstGeom prst="rect">
            <a:avLst/>
          </a:prstGeom>
          <a:noFill/>
        </p:spPr>
        <p:txBody>
          <a:bodyPr wrap="square" rtlCol="0">
            <a:spAutoFit/>
          </a:bodyPr>
          <a:lstStyle>
            <a:defPPr>
              <a:defRPr lang="en-US"/>
            </a:defPPr>
            <a:lvl1pPr algn="ctr">
              <a:defRPr sz="1700"/>
            </a:lvl1pPr>
          </a:lstStyle>
          <a:p>
            <a:r>
              <a:rPr lang="en-US" sz="1600" b="1" dirty="0">
                <a:solidFill>
                  <a:schemeClr val="tx2"/>
                </a:solidFill>
              </a:rPr>
              <a:t>SLTP Triggered</a:t>
            </a:r>
          </a:p>
        </p:txBody>
      </p:sp>
      <p:cxnSp>
        <p:nvCxnSpPr>
          <p:cNvPr id="24" name="Elbow Connector 23"/>
          <p:cNvCxnSpPr>
            <a:stCxn id="9" idx="0"/>
            <a:endCxn id="11" idx="1"/>
          </p:cNvCxnSpPr>
          <p:nvPr/>
        </p:nvCxnSpPr>
        <p:spPr>
          <a:xfrm rot="5400000" flipH="1" flipV="1">
            <a:off x="1321474" y="2269280"/>
            <a:ext cx="727053" cy="1184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0"/>
            <a:endCxn id="17" idx="1"/>
          </p:cNvCxnSpPr>
          <p:nvPr/>
        </p:nvCxnSpPr>
        <p:spPr>
          <a:xfrm rot="5400000" flipH="1" flipV="1">
            <a:off x="3457381" y="1442981"/>
            <a:ext cx="563959" cy="944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7" idx="0"/>
            <a:endCxn id="19" idx="1"/>
          </p:cNvCxnSpPr>
          <p:nvPr/>
        </p:nvCxnSpPr>
        <p:spPr>
          <a:xfrm rot="5400000" flipH="1" flipV="1">
            <a:off x="5499046" y="707678"/>
            <a:ext cx="257028" cy="10683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9" idx="0"/>
            <a:endCxn id="20" idx="1"/>
          </p:cNvCxnSpPr>
          <p:nvPr/>
        </p:nvCxnSpPr>
        <p:spPr>
          <a:xfrm rot="5400000" flipH="1" flipV="1">
            <a:off x="7431687" y="48781"/>
            <a:ext cx="354943" cy="12199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0" idx="3"/>
            <a:endCxn id="21" idx="0"/>
          </p:cNvCxnSpPr>
          <p:nvPr/>
        </p:nvCxnSpPr>
        <p:spPr>
          <a:xfrm>
            <a:off x="9894049" y="481276"/>
            <a:ext cx="1207122" cy="354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176199" y="4040867"/>
            <a:ext cx="2035656" cy="563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11,290</a:t>
            </a:r>
          </a:p>
        </p:txBody>
      </p:sp>
      <p:cxnSp>
        <p:nvCxnSpPr>
          <p:cNvPr id="43" name="Elbow Connector 42"/>
          <p:cNvCxnSpPr>
            <a:stCxn id="9" idx="2"/>
            <a:endCxn id="33" idx="1"/>
          </p:cNvCxnSpPr>
          <p:nvPr/>
        </p:nvCxnSpPr>
        <p:spPr>
          <a:xfrm rot="16200000" flipH="1">
            <a:off x="1289932" y="3436258"/>
            <a:ext cx="689335" cy="10832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066132" y="2757489"/>
            <a:ext cx="2480329" cy="369332"/>
          </a:xfrm>
          <a:prstGeom prst="rect">
            <a:avLst/>
          </a:prstGeom>
          <a:noFill/>
        </p:spPr>
        <p:txBody>
          <a:bodyPr wrap="square" rtlCol="0">
            <a:spAutoFit/>
          </a:bodyPr>
          <a:lstStyle/>
          <a:p>
            <a:pPr algn="ctr"/>
            <a:r>
              <a:rPr lang="en-US" sz="1600" dirty="0">
                <a:solidFill>
                  <a:schemeClr val="tx2"/>
                </a:solidFill>
              </a:rPr>
              <a:t>Sell Order</a:t>
            </a:r>
            <a:r>
              <a:rPr lang="en-US" dirty="0"/>
              <a:t> </a:t>
            </a:r>
            <a:r>
              <a:rPr lang="en-US" sz="1600" dirty="0">
                <a:solidFill>
                  <a:schemeClr val="tx2"/>
                </a:solidFill>
              </a:rPr>
              <a:t>Triggered</a:t>
            </a:r>
          </a:p>
        </p:txBody>
      </p:sp>
      <p:sp>
        <p:nvSpPr>
          <p:cNvPr id="31" name="TextBox 30"/>
          <p:cNvSpPr txBox="1"/>
          <p:nvPr/>
        </p:nvSpPr>
        <p:spPr>
          <a:xfrm>
            <a:off x="1998840" y="3732322"/>
            <a:ext cx="2480329" cy="338554"/>
          </a:xfrm>
          <a:prstGeom prst="rect">
            <a:avLst/>
          </a:prstGeom>
          <a:noFill/>
        </p:spPr>
        <p:txBody>
          <a:bodyPr wrap="square" rtlCol="0">
            <a:spAutoFit/>
          </a:bodyPr>
          <a:lstStyle/>
          <a:p>
            <a:pPr algn="ctr"/>
            <a:r>
              <a:rPr lang="en-US" sz="1600" b="1" dirty="0">
                <a:solidFill>
                  <a:schemeClr val="tx2"/>
                </a:solidFill>
              </a:rPr>
              <a:t>SLTP Triggered</a:t>
            </a:r>
          </a:p>
        </p:txBody>
      </p:sp>
      <p:sp>
        <p:nvSpPr>
          <p:cNvPr id="23" name="TextBox 22"/>
          <p:cNvSpPr txBox="1"/>
          <p:nvPr/>
        </p:nvSpPr>
        <p:spPr>
          <a:xfrm>
            <a:off x="297278" y="2699705"/>
            <a:ext cx="1184006" cy="369332"/>
          </a:xfrm>
          <a:prstGeom prst="rect">
            <a:avLst/>
          </a:prstGeom>
          <a:noFill/>
        </p:spPr>
        <p:txBody>
          <a:bodyPr wrap="square" rtlCol="0">
            <a:spAutoFit/>
          </a:bodyPr>
          <a:lstStyle/>
          <a:p>
            <a:r>
              <a:rPr lang="en-US" dirty="0"/>
              <a:t>SELL</a:t>
            </a:r>
          </a:p>
        </p:txBody>
      </p:sp>
      <p:sp>
        <p:nvSpPr>
          <p:cNvPr id="25" name="TextBox 24"/>
          <p:cNvSpPr txBox="1"/>
          <p:nvPr/>
        </p:nvSpPr>
        <p:spPr>
          <a:xfrm>
            <a:off x="297278" y="3736609"/>
            <a:ext cx="1184006" cy="369332"/>
          </a:xfrm>
          <a:prstGeom prst="rect">
            <a:avLst/>
          </a:prstGeom>
          <a:noFill/>
        </p:spPr>
        <p:txBody>
          <a:bodyPr wrap="square" rtlCol="0">
            <a:spAutoFit/>
          </a:bodyPr>
          <a:lstStyle/>
          <a:p>
            <a:r>
              <a:rPr lang="en-US" dirty="0"/>
              <a:t>SELL</a:t>
            </a:r>
          </a:p>
        </p:txBody>
      </p:sp>
      <p:cxnSp>
        <p:nvCxnSpPr>
          <p:cNvPr id="27" name="Straight Arrow Connector 26"/>
          <p:cNvCxnSpPr/>
          <p:nvPr/>
        </p:nvCxnSpPr>
        <p:spPr>
          <a:xfrm flipV="1">
            <a:off x="4346266" y="935351"/>
            <a:ext cx="5223518" cy="201449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20447238">
            <a:off x="6146077" y="1799162"/>
            <a:ext cx="730896" cy="369332"/>
          </a:xfrm>
          <a:prstGeom prst="rect">
            <a:avLst/>
          </a:prstGeom>
          <a:noFill/>
        </p:spPr>
        <p:txBody>
          <a:bodyPr wrap="square" rtlCol="0">
            <a:spAutoFit/>
          </a:bodyPr>
          <a:lstStyle/>
          <a:p>
            <a:r>
              <a:rPr lang="en-US" dirty="0"/>
              <a:t>Trail</a:t>
            </a:r>
          </a:p>
        </p:txBody>
      </p:sp>
    </p:spTree>
    <p:extLst>
      <p:ext uri="{BB962C8B-B14F-4D97-AF65-F5344CB8AC3E}">
        <p14:creationId xmlns:p14="http://schemas.microsoft.com/office/powerpoint/2010/main" val="323057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Illustration 2:</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61</a:t>
            </a:fld>
            <a:endParaRPr lang="en-US" dirty="0">
              <a:solidFill>
                <a:srgbClr val="1F497D"/>
              </a:solidFill>
            </a:endParaRPr>
          </a:p>
        </p:txBody>
      </p:sp>
      <p:sp>
        <p:nvSpPr>
          <p:cNvPr id="9" name="Rectangle 8"/>
          <p:cNvSpPr/>
          <p:nvPr/>
        </p:nvSpPr>
        <p:spPr>
          <a:xfrm>
            <a:off x="204794" y="3224808"/>
            <a:ext cx="1776407" cy="408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11,300</a:t>
            </a:r>
          </a:p>
        </p:txBody>
      </p:sp>
      <p:sp>
        <p:nvSpPr>
          <p:cNvPr id="11" name="Rectangle 10"/>
          <p:cNvSpPr/>
          <p:nvPr/>
        </p:nvSpPr>
        <p:spPr>
          <a:xfrm>
            <a:off x="2277003" y="2197455"/>
            <a:ext cx="1903523" cy="600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11,310</a:t>
            </a:r>
          </a:p>
        </p:txBody>
      </p:sp>
      <p:cxnSp>
        <p:nvCxnSpPr>
          <p:cNvPr id="24" name="Elbow Connector 23"/>
          <p:cNvCxnSpPr>
            <a:stCxn id="9" idx="0"/>
            <a:endCxn id="11" idx="1"/>
          </p:cNvCxnSpPr>
          <p:nvPr/>
        </p:nvCxnSpPr>
        <p:spPr>
          <a:xfrm rot="5400000" flipH="1" flipV="1">
            <a:off x="1321474" y="2269280"/>
            <a:ext cx="727053" cy="1184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353201" y="4255311"/>
            <a:ext cx="1827324" cy="563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11,290</a:t>
            </a:r>
            <a:br>
              <a:rPr lang="en-US" sz="1700" dirty="0"/>
            </a:br>
            <a:r>
              <a:rPr lang="en-US" sz="1700" dirty="0"/>
              <a:t>SLTP: 11,300</a:t>
            </a:r>
          </a:p>
        </p:txBody>
      </p:sp>
      <p:sp>
        <p:nvSpPr>
          <p:cNvPr id="34" name="Rectangle 33"/>
          <p:cNvSpPr/>
          <p:nvPr/>
        </p:nvSpPr>
        <p:spPr>
          <a:xfrm>
            <a:off x="4256726" y="4967864"/>
            <a:ext cx="1827324" cy="5185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11,280</a:t>
            </a:r>
            <a:br>
              <a:rPr lang="en-US" sz="1700" dirty="0"/>
            </a:br>
            <a:r>
              <a:rPr lang="en-US" sz="1700" dirty="0"/>
              <a:t>SLTP: 11,290</a:t>
            </a:r>
          </a:p>
        </p:txBody>
      </p:sp>
      <p:sp>
        <p:nvSpPr>
          <p:cNvPr id="35" name="Rectangle 34"/>
          <p:cNvSpPr/>
          <p:nvPr/>
        </p:nvSpPr>
        <p:spPr>
          <a:xfrm>
            <a:off x="6180086" y="5618314"/>
            <a:ext cx="1827324" cy="477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11,270</a:t>
            </a:r>
            <a:br>
              <a:rPr lang="en-US" sz="1700" dirty="0"/>
            </a:br>
            <a:r>
              <a:rPr lang="en-US" sz="1700" dirty="0"/>
              <a:t>SLTP: 11,280</a:t>
            </a:r>
          </a:p>
        </p:txBody>
      </p:sp>
      <p:sp>
        <p:nvSpPr>
          <p:cNvPr id="36" name="Rectangle 35"/>
          <p:cNvSpPr/>
          <p:nvPr/>
        </p:nvSpPr>
        <p:spPr>
          <a:xfrm>
            <a:off x="8245929" y="6198877"/>
            <a:ext cx="1827324" cy="505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11,260</a:t>
            </a:r>
            <a:br>
              <a:rPr lang="en-US" sz="1700" dirty="0"/>
            </a:br>
            <a:r>
              <a:rPr lang="en-US" sz="1700" dirty="0"/>
              <a:t>SLTP: 11,270</a:t>
            </a:r>
          </a:p>
        </p:txBody>
      </p:sp>
      <p:sp>
        <p:nvSpPr>
          <p:cNvPr id="37" name="Rectangle 36"/>
          <p:cNvSpPr/>
          <p:nvPr/>
        </p:nvSpPr>
        <p:spPr>
          <a:xfrm>
            <a:off x="10166342" y="5618314"/>
            <a:ext cx="1827324" cy="477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LTP: 11,270</a:t>
            </a:r>
          </a:p>
        </p:txBody>
      </p:sp>
      <p:cxnSp>
        <p:nvCxnSpPr>
          <p:cNvPr id="43" name="Elbow Connector 42"/>
          <p:cNvCxnSpPr>
            <a:stCxn id="9" idx="2"/>
            <a:endCxn id="33" idx="1"/>
          </p:cNvCxnSpPr>
          <p:nvPr/>
        </p:nvCxnSpPr>
        <p:spPr>
          <a:xfrm rot="16200000" flipH="1">
            <a:off x="1271211" y="3454979"/>
            <a:ext cx="903779" cy="12602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2"/>
            <a:endCxn id="34" idx="1"/>
          </p:cNvCxnSpPr>
          <p:nvPr/>
        </p:nvCxnSpPr>
        <p:spPr>
          <a:xfrm rot="16200000" flipH="1">
            <a:off x="3557545" y="4527950"/>
            <a:ext cx="408501" cy="989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4" idx="2"/>
            <a:endCxn id="35" idx="1"/>
          </p:cNvCxnSpPr>
          <p:nvPr/>
        </p:nvCxnSpPr>
        <p:spPr>
          <a:xfrm rot="16200000" flipH="1">
            <a:off x="5489860" y="5166929"/>
            <a:ext cx="370757" cy="10096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5" idx="2"/>
            <a:endCxn id="36" idx="1"/>
          </p:cNvCxnSpPr>
          <p:nvPr/>
        </p:nvCxnSpPr>
        <p:spPr>
          <a:xfrm rot="16200000" flipH="1">
            <a:off x="7492117" y="5697632"/>
            <a:ext cx="355445" cy="11521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7" idx="2"/>
          </p:cNvCxnSpPr>
          <p:nvPr/>
        </p:nvCxnSpPr>
        <p:spPr>
          <a:xfrm flipV="1">
            <a:off x="10073254" y="6095999"/>
            <a:ext cx="1006751" cy="3554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839841" y="5262866"/>
            <a:ext cx="2480329" cy="338554"/>
          </a:xfrm>
          <a:prstGeom prst="rect">
            <a:avLst/>
          </a:prstGeom>
          <a:noFill/>
        </p:spPr>
        <p:txBody>
          <a:bodyPr wrap="square" rtlCol="0">
            <a:spAutoFit/>
          </a:bodyPr>
          <a:lstStyle>
            <a:defPPr>
              <a:defRPr lang="en-US"/>
            </a:defPPr>
            <a:lvl1pPr algn="ctr">
              <a:defRPr sz="1600">
                <a:solidFill>
                  <a:schemeClr val="tx2"/>
                </a:solidFill>
              </a:defRPr>
            </a:lvl1pPr>
          </a:lstStyle>
          <a:p>
            <a:r>
              <a:rPr lang="en-US" b="1" dirty="0"/>
              <a:t>SLTP Triggered</a:t>
            </a:r>
          </a:p>
        </p:txBody>
      </p:sp>
      <p:sp>
        <p:nvSpPr>
          <p:cNvPr id="31" name="TextBox 30"/>
          <p:cNvSpPr txBox="1"/>
          <p:nvPr/>
        </p:nvSpPr>
        <p:spPr>
          <a:xfrm>
            <a:off x="200646" y="731779"/>
            <a:ext cx="5742954" cy="1200329"/>
          </a:xfrm>
          <a:prstGeom prst="rect">
            <a:avLst/>
          </a:prstGeom>
          <a:noFill/>
        </p:spPr>
        <p:txBody>
          <a:bodyPr wrap="square" rtlCol="0">
            <a:spAutoFit/>
          </a:bodyPr>
          <a:lstStyle/>
          <a:p>
            <a:r>
              <a:rPr lang="en-US" u="sng" dirty="0">
                <a:solidFill>
                  <a:schemeClr val="tx2"/>
                </a:solidFill>
              </a:rPr>
              <a:t>Customer has </a:t>
            </a:r>
            <a:r>
              <a:rPr lang="en-US" b="1" u="sng" dirty="0">
                <a:solidFill>
                  <a:schemeClr val="tx2"/>
                </a:solidFill>
              </a:rPr>
              <a:t>SELL</a:t>
            </a:r>
            <a:r>
              <a:rPr lang="en-US" u="sng" dirty="0">
                <a:solidFill>
                  <a:schemeClr val="tx2"/>
                </a:solidFill>
              </a:rPr>
              <a:t> position in Futures/ Options:</a:t>
            </a:r>
            <a:r>
              <a:rPr lang="en-US" dirty="0">
                <a:solidFill>
                  <a:schemeClr val="tx2"/>
                </a:solidFill>
              </a:rPr>
              <a:t/>
            </a:r>
            <a:br>
              <a:rPr lang="en-US" dirty="0">
                <a:solidFill>
                  <a:schemeClr val="tx2"/>
                </a:solidFill>
              </a:rPr>
            </a:br>
            <a:r>
              <a:rPr lang="en-US" dirty="0">
                <a:solidFill>
                  <a:schemeClr val="tx2"/>
                </a:solidFill>
              </a:rPr>
              <a:t>LTP: 11,300</a:t>
            </a:r>
            <a:br>
              <a:rPr lang="en-US" dirty="0">
                <a:solidFill>
                  <a:schemeClr val="tx2"/>
                </a:solidFill>
              </a:rPr>
            </a:br>
            <a:r>
              <a:rPr lang="en-US" dirty="0">
                <a:solidFill>
                  <a:schemeClr val="tx2"/>
                </a:solidFill>
              </a:rPr>
              <a:t>SLTP: 11,310</a:t>
            </a:r>
          </a:p>
          <a:p>
            <a:r>
              <a:rPr lang="en-US" dirty="0">
                <a:solidFill>
                  <a:schemeClr val="tx2"/>
                </a:solidFill>
              </a:rPr>
              <a:t>Limit Price: 11,320</a:t>
            </a:r>
          </a:p>
        </p:txBody>
      </p:sp>
      <p:sp>
        <p:nvSpPr>
          <p:cNvPr id="38" name="TextBox 37"/>
          <p:cNvSpPr txBox="1"/>
          <p:nvPr/>
        </p:nvSpPr>
        <p:spPr>
          <a:xfrm>
            <a:off x="2030403" y="3858758"/>
            <a:ext cx="2480329" cy="369332"/>
          </a:xfrm>
          <a:prstGeom prst="rect">
            <a:avLst/>
          </a:prstGeom>
          <a:noFill/>
        </p:spPr>
        <p:txBody>
          <a:bodyPr wrap="square" rtlCol="0">
            <a:spAutoFit/>
          </a:bodyPr>
          <a:lstStyle/>
          <a:p>
            <a:pPr algn="ctr"/>
            <a:r>
              <a:rPr lang="en-US" sz="1600" dirty="0">
                <a:solidFill>
                  <a:schemeClr val="tx2"/>
                </a:solidFill>
              </a:rPr>
              <a:t>Buy Order</a:t>
            </a:r>
            <a:r>
              <a:rPr lang="en-US" dirty="0"/>
              <a:t> </a:t>
            </a:r>
            <a:r>
              <a:rPr lang="en-US" sz="1600" dirty="0">
                <a:solidFill>
                  <a:schemeClr val="tx2"/>
                </a:solidFill>
              </a:rPr>
              <a:t>Triggered</a:t>
            </a:r>
          </a:p>
        </p:txBody>
      </p:sp>
      <p:sp>
        <p:nvSpPr>
          <p:cNvPr id="22" name="TextBox 21"/>
          <p:cNvSpPr txBox="1"/>
          <p:nvPr/>
        </p:nvSpPr>
        <p:spPr>
          <a:xfrm>
            <a:off x="340782" y="2742013"/>
            <a:ext cx="812711" cy="369332"/>
          </a:xfrm>
          <a:prstGeom prst="rect">
            <a:avLst/>
          </a:prstGeom>
          <a:noFill/>
        </p:spPr>
        <p:txBody>
          <a:bodyPr wrap="square" rtlCol="0">
            <a:spAutoFit/>
          </a:bodyPr>
          <a:lstStyle/>
          <a:p>
            <a:r>
              <a:rPr lang="en-US" dirty="0"/>
              <a:t>BUY</a:t>
            </a:r>
          </a:p>
        </p:txBody>
      </p:sp>
      <p:sp>
        <p:nvSpPr>
          <p:cNvPr id="23" name="TextBox 22"/>
          <p:cNvSpPr txBox="1"/>
          <p:nvPr/>
        </p:nvSpPr>
        <p:spPr>
          <a:xfrm>
            <a:off x="330608" y="3784967"/>
            <a:ext cx="812711" cy="369332"/>
          </a:xfrm>
          <a:prstGeom prst="rect">
            <a:avLst/>
          </a:prstGeom>
          <a:noFill/>
        </p:spPr>
        <p:txBody>
          <a:bodyPr wrap="square" rtlCol="0">
            <a:spAutoFit/>
          </a:bodyPr>
          <a:lstStyle/>
          <a:p>
            <a:r>
              <a:rPr lang="en-US" dirty="0"/>
              <a:t>BUY</a:t>
            </a:r>
          </a:p>
        </p:txBody>
      </p:sp>
      <p:sp>
        <p:nvSpPr>
          <p:cNvPr id="25" name="TextBox 24"/>
          <p:cNvSpPr txBox="1"/>
          <p:nvPr/>
        </p:nvSpPr>
        <p:spPr>
          <a:xfrm>
            <a:off x="2087254" y="2747832"/>
            <a:ext cx="2480329" cy="338554"/>
          </a:xfrm>
          <a:prstGeom prst="rect">
            <a:avLst/>
          </a:prstGeom>
          <a:noFill/>
        </p:spPr>
        <p:txBody>
          <a:bodyPr wrap="square" rtlCol="0">
            <a:spAutoFit/>
          </a:bodyPr>
          <a:lstStyle/>
          <a:p>
            <a:pPr algn="ctr"/>
            <a:r>
              <a:rPr lang="en-US" sz="1600" b="1" dirty="0">
                <a:solidFill>
                  <a:schemeClr val="tx2"/>
                </a:solidFill>
              </a:rPr>
              <a:t>SLTP Triggered</a:t>
            </a:r>
          </a:p>
        </p:txBody>
      </p:sp>
      <p:cxnSp>
        <p:nvCxnSpPr>
          <p:cNvPr id="26" name="Straight Arrow Connector 25"/>
          <p:cNvCxnSpPr/>
          <p:nvPr/>
        </p:nvCxnSpPr>
        <p:spPr>
          <a:xfrm>
            <a:off x="4256726" y="4062949"/>
            <a:ext cx="5448410" cy="199131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160188">
            <a:off x="6539281" y="4698074"/>
            <a:ext cx="730896" cy="369332"/>
          </a:xfrm>
          <a:prstGeom prst="rect">
            <a:avLst/>
          </a:prstGeom>
          <a:noFill/>
        </p:spPr>
        <p:txBody>
          <a:bodyPr wrap="square" rtlCol="0">
            <a:spAutoFit/>
          </a:bodyPr>
          <a:lstStyle/>
          <a:p>
            <a:r>
              <a:rPr lang="en-US" dirty="0"/>
              <a:t>Trail</a:t>
            </a:r>
          </a:p>
        </p:txBody>
      </p:sp>
    </p:spTree>
    <p:extLst>
      <p:ext uri="{BB962C8B-B14F-4D97-AF65-F5344CB8AC3E}">
        <p14:creationId xmlns:p14="http://schemas.microsoft.com/office/powerpoint/2010/main" val="2815987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3. Probability of Profit:</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62</a:t>
            </a:fld>
            <a:endParaRPr lang="en-US" dirty="0">
              <a:solidFill>
                <a:srgbClr val="1F497D"/>
              </a:solidFill>
            </a:endParaRPr>
          </a:p>
        </p:txBody>
      </p:sp>
      <p:sp>
        <p:nvSpPr>
          <p:cNvPr id="7" name="Text Placeholder 6"/>
          <p:cNvSpPr>
            <a:spLocks noGrp="1"/>
          </p:cNvSpPr>
          <p:nvPr>
            <p:ph type="body" sz="quarter" idx="17"/>
          </p:nvPr>
        </p:nvSpPr>
        <p:spPr>
          <a:xfrm>
            <a:off x="204794" y="838200"/>
            <a:ext cx="7794622" cy="5105400"/>
          </a:xfrm>
          <a:ln w="19050">
            <a:solidFill>
              <a:schemeClr val="accent1"/>
            </a:solidFill>
          </a:ln>
        </p:spPr>
        <p:txBody>
          <a:bodyPr/>
          <a:lstStyle/>
          <a:p>
            <a:pPr marL="0" indent="0">
              <a:buNone/>
            </a:pPr>
            <a:r>
              <a:rPr lang="en-US" sz="2000" b="1" u="sng" dirty="0"/>
              <a:t>Pop w/ Selling Options:</a:t>
            </a:r>
          </a:p>
          <a:p>
            <a:pPr marL="457200" indent="-457200">
              <a:buFont typeface="+mj-lt"/>
              <a:buAutoNum type="arabicPeriod"/>
            </a:pPr>
            <a:r>
              <a:rPr lang="en-US" sz="2000" dirty="0"/>
              <a:t>When we sell options, we sell them at strikes that are ATM (where the stock price is trading) or OTM (at a better price than where the stock price is trading).</a:t>
            </a:r>
          </a:p>
          <a:p>
            <a:pPr marL="457200" indent="-457200">
              <a:buFont typeface="+mj-lt"/>
              <a:buAutoNum type="arabicPeriod"/>
            </a:pPr>
            <a:r>
              <a:rPr lang="en-US" sz="2000" dirty="0"/>
              <a:t>When selling an option, the stock price can stay the same, go in our favor, or go against us just a bit and we’ll still be profitable at expiration. The ability to make money in multiple ways results in a higher probability of success overall. </a:t>
            </a:r>
          </a:p>
          <a:p>
            <a:pPr marL="457200" indent="-457200">
              <a:buFont typeface="+mj-lt"/>
              <a:buAutoNum type="arabicPeriod"/>
            </a:pPr>
            <a:r>
              <a:rPr lang="en-US" sz="2000" dirty="0"/>
              <a:t>When selling options, we collect a credit, which is cash. This credit can be used as a buffer against losses on our position, which grants us an even higher probability of success.</a:t>
            </a:r>
          </a:p>
          <a:p>
            <a:pPr marL="457200" indent="-457200">
              <a:buFont typeface="+mj-lt"/>
              <a:buAutoNum type="arabicPeriod"/>
            </a:pPr>
            <a:r>
              <a:rPr lang="en-US" sz="2000" dirty="0"/>
              <a:t>Because our BEP is directly related to our POP, and this breakeven is improved by selling premium, we can consistently improve our POP with premium selling strategies.</a:t>
            </a:r>
          </a:p>
        </p:txBody>
      </p:sp>
      <p:sp>
        <p:nvSpPr>
          <p:cNvPr id="12" name="Text Placeholder 6"/>
          <p:cNvSpPr>
            <a:spLocks noGrp="1"/>
          </p:cNvSpPr>
          <p:nvPr>
            <p:ph type="body" sz="quarter" idx="17"/>
          </p:nvPr>
        </p:nvSpPr>
        <p:spPr>
          <a:xfrm>
            <a:off x="8077201" y="838200"/>
            <a:ext cx="3733806" cy="5105401"/>
          </a:xfrm>
          <a:ln w="19050">
            <a:solidFill>
              <a:schemeClr val="accent1"/>
            </a:solidFill>
          </a:ln>
        </p:spPr>
        <p:txBody>
          <a:bodyPr/>
          <a:lstStyle/>
          <a:p>
            <a:pPr marL="0" indent="0">
              <a:buNone/>
            </a:pPr>
            <a:r>
              <a:rPr lang="en-US" sz="2000" b="1" u="sng" dirty="0"/>
              <a:t>Pop w/ Buying Options:</a:t>
            </a:r>
          </a:p>
          <a:p>
            <a:pPr marL="457200" indent="-457200">
              <a:buFont typeface="+mj-lt"/>
              <a:buAutoNum type="arabicPeriod"/>
            </a:pPr>
            <a:r>
              <a:rPr lang="en-US" sz="2000" dirty="0"/>
              <a:t>Buying a naked option is the worse thing we can do for our breakeven, as we don’t hedge the cost of the option in any way. </a:t>
            </a:r>
          </a:p>
          <a:p>
            <a:pPr marL="457200" indent="-457200">
              <a:buFont typeface="+mj-lt"/>
              <a:buAutoNum type="arabicPeriod"/>
            </a:pPr>
            <a:r>
              <a:rPr lang="en-US" sz="2000" dirty="0"/>
              <a:t>Our goal when buying spreads is to obtain a BEP that is very close to where the stock price is trading now, or just a bit better in an ideal setup. Doing so ensures that we have around a 50% POP or just a bit better.</a:t>
            </a:r>
          </a:p>
          <a:p>
            <a:pPr marL="457200" indent="-457200">
              <a:buFont typeface="+mj-lt"/>
              <a:buAutoNum type="arabicPeriod"/>
            </a:pPr>
            <a:endParaRPr lang="en-US" sz="2000" b="1" u="sng" dirty="0"/>
          </a:p>
        </p:txBody>
      </p:sp>
    </p:spTree>
    <p:extLst>
      <p:ext uri="{BB962C8B-B14F-4D97-AF65-F5344CB8AC3E}">
        <p14:creationId xmlns:p14="http://schemas.microsoft.com/office/powerpoint/2010/main" val="12391421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793" y="215438"/>
            <a:ext cx="11684000" cy="753533"/>
          </a:xfrm>
        </p:spPr>
        <p:txBody>
          <a:bodyPr/>
          <a:lstStyle/>
          <a:p>
            <a:pPr lvl="0"/>
            <a:r>
              <a:rPr lang="en-IN" dirty="0" smtClean="0"/>
              <a:t>4. Relative Order: Powerful Trigger Application</a:t>
            </a:r>
            <a:endParaRPr lang="en-US" dirty="0"/>
          </a:p>
          <a:p>
            <a:endParaRPr lang="en-US" dirty="0"/>
          </a:p>
        </p:txBody>
      </p:sp>
      <p:sp>
        <p:nvSpPr>
          <p:cNvPr id="5" name="Footer Placeholder 4"/>
          <p:cNvSpPr>
            <a:spLocks noGrp="1"/>
          </p:cNvSpPr>
          <p:nvPr>
            <p:ph type="ftr" sz="quarter" idx="3"/>
          </p:nvPr>
        </p:nvSpPr>
        <p:spPr/>
        <p:txBody>
          <a:bodyPr/>
          <a:lstStyle/>
          <a:p>
            <a:pPr defTabSz="1218988"/>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63</a:t>
            </a:fld>
            <a:endParaRPr lang="en-US" dirty="0">
              <a:solidFill>
                <a:srgbClr val="1F497D"/>
              </a:solidFill>
            </a:endParaRPr>
          </a:p>
        </p:txBody>
      </p:sp>
      <p:sp>
        <p:nvSpPr>
          <p:cNvPr id="7" name="Text Placeholder 6"/>
          <p:cNvSpPr>
            <a:spLocks noGrp="1"/>
          </p:cNvSpPr>
          <p:nvPr>
            <p:ph type="body" sz="quarter" idx="17"/>
          </p:nvPr>
        </p:nvSpPr>
        <p:spPr>
          <a:xfrm>
            <a:off x="204793" y="865486"/>
            <a:ext cx="5815008" cy="3477915"/>
          </a:xfrm>
          <a:ln w="19050">
            <a:solidFill>
              <a:schemeClr val="accent1"/>
            </a:solidFill>
          </a:ln>
        </p:spPr>
        <p:txBody>
          <a:bodyPr/>
          <a:lstStyle/>
          <a:p>
            <a:pPr marL="0" indent="0">
              <a:buNone/>
            </a:pPr>
            <a:r>
              <a:rPr lang="en-US" sz="2000" b="1" u="sng" dirty="0"/>
              <a:t>Principle:</a:t>
            </a:r>
            <a:endParaRPr lang="en-US" sz="2000" dirty="0"/>
          </a:p>
          <a:p>
            <a:pPr marL="457200" indent="-457200">
              <a:buFont typeface="+mj-lt"/>
              <a:buAutoNum type="arabicPeriod"/>
            </a:pPr>
            <a:r>
              <a:rPr lang="en-US" sz="1800" dirty="0"/>
              <a:t>Stock A is placed or Intimated to place as alert based on various relative milestones.</a:t>
            </a:r>
          </a:p>
          <a:p>
            <a:pPr marL="457200" indent="-457200">
              <a:buFont typeface="+mj-lt"/>
              <a:buAutoNum type="arabicPeriod"/>
            </a:pPr>
            <a:r>
              <a:rPr lang="en-US" sz="1800" dirty="0"/>
              <a:t>(Target Stock – NIFTY) &gt; 20 Points</a:t>
            </a:r>
          </a:p>
          <a:p>
            <a:pPr marL="457200" indent="-457200">
              <a:buFont typeface="+mj-lt"/>
              <a:buAutoNum type="arabicPeriod"/>
            </a:pPr>
            <a:r>
              <a:rPr lang="en-US" sz="1800" dirty="0"/>
              <a:t>OR (Target Stock – NIFTY) &gt; x% of NIFTY</a:t>
            </a:r>
          </a:p>
          <a:p>
            <a:pPr marL="457200" indent="-457200">
              <a:buFont typeface="+mj-lt"/>
              <a:buAutoNum type="arabicPeriod"/>
            </a:pPr>
            <a:r>
              <a:rPr lang="en-US" sz="1800" dirty="0"/>
              <a:t>We can put Open Interest or Volume or Any Greek also as relative condition.</a:t>
            </a:r>
          </a:p>
          <a:p>
            <a:pPr marL="457200" indent="-457200">
              <a:buFont typeface="+mj-lt"/>
              <a:buAutoNum type="arabicPeriod"/>
            </a:pPr>
            <a:r>
              <a:rPr lang="en-US" sz="1800" dirty="0"/>
              <a:t>We already have SMS trigger application, we can build over it.</a:t>
            </a:r>
          </a:p>
          <a:p>
            <a:pPr marL="0" indent="0">
              <a:buNone/>
            </a:pPr>
            <a:endParaRPr lang="en-US" sz="2000" dirty="0"/>
          </a:p>
        </p:txBody>
      </p:sp>
      <p:sp>
        <p:nvSpPr>
          <p:cNvPr id="8" name="Text Placeholder 6"/>
          <p:cNvSpPr>
            <a:spLocks noGrp="1"/>
          </p:cNvSpPr>
          <p:nvPr>
            <p:ph type="body" sz="quarter" idx="17"/>
          </p:nvPr>
        </p:nvSpPr>
        <p:spPr>
          <a:xfrm>
            <a:off x="6142329" y="865485"/>
            <a:ext cx="5746465" cy="3477916"/>
          </a:xfrm>
          <a:ln w="19050">
            <a:solidFill>
              <a:schemeClr val="accent1"/>
            </a:solidFill>
          </a:ln>
        </p:spPr>
        <p:txBody>
          <a:bodyPr/>
          <a:lstStyle/>
          <a:p>
            <a:pPr marL="0" indent="0">
              <a:buNone/>
            </a:pPr>
            <a:r>
              <a:rPr lang="en-US" sz="2000" b="1" u="sng" dirty="0"/>
              <a:t>Advantage:</a:t>
            </a:r>
            <a:endParaRPr lang="en-US" sz="2000" dirty="0"/>
          </a:p>
          <a:p>
            <a:pPr marL="457200" indent="-457200">
              <a:buFont typeface="+mj-lt"/>
              <a:buAutoNum type="arabicPeriod"/>
            </a:pPr>
            <a:r>
              <a:rPr lang="en-US" sz="1800" dirty="0"/>
              <a:t>More Options to customers for Relative placement.</a:t>
            </a:r>
          </a:p>
          <a:p>
            <a:pPr marL="457200" indent="-457200">
              <a:buFont typeface="+mj-lt"/>
              <a:buAutoNum type="arabicPeriod"/>
            </a:pPr>
            <a:r>
              <a:rPr lang="en-US" sz="1800" dirty="0"/>
              <a:t>Near to </a:t>
            </a:r>
            <a:r>
              <a:rPr lang="en-US" sz="1800" dirty="0" err="1"/>
              <a:t>Algo</a:t>
            </a:r>
            <a:r>
              <a:rPr lang="en-US" sz="1800" dirty="0"/>
              <a:t> orders, at least we can start with trigger.</a:t>
            </a:r>
          </a:p>
          <a:p>
            <a:pPr marL="457200" indent="-457200">
              <a:buFont typeface="+mj-lt"/>
              <a:buAutoNum type="arabicPeriod"/>
            </a:pPr>
            <a:r>
              <a:rPr lang="en-US" sz="1800" dirty="0"/>
              <a:t>We can provide free of cost value added service.</a:t>
            </a:r>
          </a:p>
          <a:p>
            <a:pPr marL="457200" indent="-457200">
              <a:buFont typeface="+mj-lt"/>
              <a:buAutoNum type="arabicPeriod"/>
            </a:pPr>
            <a:r>
              <a:rPr lang="en-US" sz="1800" dirty="0"/>
              <a:t>We can build a powerful trigger application as a substitute of </a:t>
            </a:r>
            <a:r>
              <a:rPr lang="en-US" sz="1800" dirty="0" err="1"/>
              <a:t>Algo</a:t>
            </a:r>
            <a:r>
              <a:rPr lang="en-US" sz="1800" dirty="0"/>
              <a:t>.</a:t>
            </a:r>
          </a:p>
          <a:p>
            <a:pPr marL="457200" indent="-457200">
              <a:buFont typeface="+mj-lt"/>
              <a:buAutoNum type="arabicPeriod"/>
            </a:pPr>
            <a:endParaRPr lang="en-US" sz="1800" dirty="0"/>
          </a:p>
          <a:p>
            <a:pPr marL="0" indent="0">
              <a:buNone/>
            </a:pPr>
            <a:endParaRPr lang="en-US" sz="2000" dirty="0"/>
          </a:p>
        </p:txBody>
      </p:sp>
      <p:sp>
        <p:nvSpPr>
          <p:cNvPr id="9" name="Text Placeholder 6"/>
          <p:cNvSpPr>
            <a:spLocks noGrp="1"/>
          </p:cNvSpPr>
          <p:nvPr>
            <p:ph type="body" sz="quarter" idx="17"/>
          </p:nvPr>
        </p:nvSpPr>
        <p:spPr>
          <a:xfrm>
            <a:off x="204793" y="4419600"/>
            <a:ext cx="5815008" cy="1524000"/>
          </a:xfrm>
          <a:ln w="19050">
            <a:solidFill>
              <a:schemeClr val="accent1"/>
            </a:solidFill>
          </a:ln>
        </p:spPr>
        <p:txBody>
          <a:bodyPr/>
          <a:lstStyle/>
          <a:p>
            <a:pPr marL="0" indent="0">
              <a:buNone/>
            </a:pPr>
            <a:r>
              <a:rPr lang="en-US" sz="2000" b="1" u="sng" dirty="0"/>
              <a:t>Downside:</a:t>
            </a:r>
            <a:endParaRPr lang="en-US" sz="2000" dirty="0"/>
          </a:p>
          <a:p>
            <a:pPr marL="457200" indent="-457200">
              <a:buFont typeface="+mj-lt"/>
              <a:buAutoNum type="arabicPeriod"/>
            </a:pPr>
            <a:r>
              <a:rPr lang="en-US" sz="1800" dirty="0"/>
              <a:t>Alerts framework might need effort at our end.</a:t>
            </a:r>
          </a:p>
          <a:p>
            <a:pPr marL="457200" indent="-457200">
              <a:buFont typeface="+mj-lt"/>
              <a:buAutoNum type="arabicPeriod"/>
            </a:pPr>
            <a:r>
              <a:rPr lang="en-US" sz="1800" dirty="0"/>
              <a:t>Incase </a:t>
            </a:r>
            <a:r>
              <a:rPr lang="en-US" sz="1800" dirty="0" err="1"/>
              <a:t>Algo</a:t>
            </a:r>
            <a:r>
              <a:rPr lang="en-US" sz="1800" dirty="0"/>
              <a:t>, we will have one more </a:t>
            </a:r>
            <a:r>
              <a:rPr lang="en-US" sz="1800" dirty="0" err="1"/>
              <a:t>Algo</a:t>
            </a:r>
            <a:r>
              <a:rPr lang="en-US" sz="1800" dirty="0"/>
              <a:t> to maintain.</a:t>
            </a:r>
          </a:p>
          <a:p>
            <a:pPr marL="0" indent="0">
              <a:buNone/>
            </a:pPr>
            <a:endParaRPr lang="en-US" sz="2000" dirty="0"/>
          </a:p>
        </p:txBody>
      </p:sp>
      <p:sp>
        <p:nvSpPr>
          <p:cNvPr id="10" name="Text Placeholder 6"/>
          <p:cNvSpPr>
            <a:spLocks noGrp="1"/>
          </p:cNvSpPr>
          <p:nvPr>
            <p:ph type="body" sz="quarter" idx="17"/>
          </p:nvPr>
        </p:nvSpPr>
        <p:spPr>
          <a:xfrm>
            <a:off x="6142329" y="4419601"/>
            <a:ext cx="5746465" cy="1524000"/>
          </a:xfrm>
          <a:ln w="19050">
            <a:solidFill>
              <a:schemeClr val="accent1"/>
            </a:solidFill>
          </a:ln>
        </p:spPr>
        <p:txBody>
          <a:bodyPr/>
          <a:lstStyle/>
          <a:p>
            <a:pPr marL="0" indent="0">
              <a:buNone/>
            </a:pPr>
            <a:r>
              <a:rPr lang="en-US" sz="2000" b="1" u="sng" dirty="0"/>
              <a:t>Target Audience:</a:t>
            </a:r>
            <a:endParaRPr lang="en-US" sz="2000" dirty="0"/>
          </a:p>
          <a:p>
            <a:pPr marL="457200" indent="-457200">
              <a:buFont typeface="+mj-lt"/>
              <a:buAutoNum type="arabicPeriod"/>
            </a:pPr>
            <a:r>
              <a:rPr lang="en-US" sz="1800" dirty="0"/>
              <a:t>All ICICI Direct Customer.</a:t>
            </a:r>
            <a:endParaRPr lang="en-US" sz="2000" dirty="0"/>
          </a:p>
        </p:txBody>
      </p:sp>
    </p:spTree>
    <p:extLst>
      <p:ext uri="{BB962C8B-B14F-4D97-AF65-F5344CB8AC3E}">
        <p14:creationId xmlns:p14="http://schemas.microsoft.com/office/powerpoint/2010/main" val="2633041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3. Probability of Profit:</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64</a:t>
            </a:fld>
            <a:endParaRPr lang="en-US" dirty="0">
              <a:solidFill>
                <a:srgbClr val="1F497D"/>
              </a:solidFill>
            </a:endParaRPr>
          </a:p>
        </p:txBody>
      </p:sp>
      <p:sp>
        <p:nvSpPr>
          <p:cNvPr id="7" name="Text Placeholder 6"/>
          <p:cNvSpPr>
            <a:spLocks noGrp="1"/>
          </p:cNvSpPr>
          <p:nvPr>
            <p:ph type="body" sz="quarter" idx="17"/>
          </p:nvPr>
        </p:nvSpPr>
        <p:spPr>
          <a:xfrm>
            <a:off x="231785" y="968972"/>
            <a:ext cx="5815008" cy="2536230"/>
          </a:xfrm>
          <a:ln w="19050">
            <a:solidFill>
              <a:schemeClr val="accent1"/>
            </a:solidFill>
          </a:ln>
        </p:spPr>
        <p:txBody>
          <a:bodyPr/>
          <a:lstStyle/>
          <a:p>
            <a:pPr marL="0" indent="0">
              <a:buNone/>
            </a:pPr>
            <a:r>
              <a:rPr lang="en-US" sz="2000" b="1" u="sng" dirty="0"/>
              <a:t>Principle:</a:t>
            </a:r>
          </a:p>
          <a:p>
            <a:pPr marL="457200" indent="-457200">
              <a:buFont typeface="+mj-lt"/>
              <a:buAutoNum type="arabicPeriod"/>
            </a:pPr>
            <a:r>
              <a:rPr lang="en-US" sz="2000" dirty="0"/>
              <a:t>Display the probability of Profit on an options trade using Black Scholes Model.</a:t>
            </a:r>
          </a:p>
          <a:p>
            <a:pPr marL="457200" indent="-457200">
              <a:buFont typeface="+mj-lt"/>
              <a:buAutoNum type="arabicPeriod"/>
            </a:pPr>
            <a:r>
              <a:rPr lang="en-US" sz="2000" dirty="0"/>
              <a:t>Input: Stock (or futures) Price, Strike Price, days to expiry, and IV and your average traded price for the option.</a:t>
            </a:r>
          </a:p>
          <a:p>
            <a:pPr marL="457200" indent="-457200">
              <a:buFont typeface="+mj-lt"/>
              <a:buAutoNum type="arabicPeriod"/>
            </a:pPr>
            <a:endParaRPr lang="en-US" sz="2000" dirty="0"/>
          </a:p>
        </p:txBody>
      </p:sp>
      <p:sp>
        <p:nvSpPr>
          <p:cNvPr id="8" name="Text Placeholder 6"/>
          <p:cNvSpPr>
            <a:spLocks noGrp="1"/>
          </p:cNvSpPr>
          <p:nvPr>
            <p:ph type="body" sz="quarter" idx="17"/>
          </p:nvPr>
        </p:nvSpPr>
        <p:spPr>
          <a:xfrm>
            <a:off x="6142329" y="968971"/>
            <a:ext cx="5746465" cy="2536230"/>
          </a:xfrm>
          <a:ln w="19050">
            <a:solidFill>
              <a:schemeClr val="accent1"/>
            </a:solidFill>
          </a:ln>
        </p:spPr>
        <p:txBody>
          <a:bodyPr/>
          <a:lstStyle/>
          <a:p>
            <a:pPr marL="0" indent="0">
              <a:buNone/>
            </a:pPr>
            <a:r>
              <a:rPr lang="en-US" sz="1800" b="1" u="sng" dirty="0"/>
              <a:t>Advantage:</a:t>
            </a:r>
            <a:endParaRPr lang="en-US" sz="1800" dirty="0"/>
          </a:p>
          <a:p>
            <a:pPr marL="457200" indent="-457200">
              <a:buFont typeface="+mj-lt"/>
              <a:buAutoNum type="arabicPeriod"/>
            </a:pPr>
            <a:r>
              <a:rPr lang="en-US" sz="1800" dirty="0"/>
              <a:t>It helps you with decision making. If an option you bought has a very low </a:t>
            </a:r>
            <a:r>
              <a:rPr lang="en-US" sz="1800" dirty="0" err="1"/>
              <a:t>PoP</a:t>
            </a:r>
            <a:r>
              <a:rPr lang="en-US" sz="1800" dirty="0"/>
              <a:t> (&lt;15%), then it is unwise to hold on to it. You will almost always lose the entire premium. In such cases, it is wise to exit such OTM options, or exit and enter a more ATM option.</a:t>
            </a:r>
          </a:p>
          <a:p>
            <a:pPr marL="457200" indent="-457200">
              <a:buFont typeface="+mj-lt"/>
              <a:buAutoNum type="arabicPeriod"/>
            </a:pPr>
            <a:r>
              <a:rPr lang="en-US" sz="1800" dirty="0"/>
              <a:t>Value added Analytical tool: Risk Checker</a:t>
            </a:r>
          </a:p>
        </p:txBody>
      </p:sp>
      <p:sp>
        <p:nvSpPr>
          <p:cNvPr id="9" name="Text Placeholder 6"/>
          <p:cNvSpPr>
            <a:spLocks noGrp="1"/>
          </p:cNvSpPr>
          <p:nvPr>
            <p:ph type="body" sz="quarter" idx="17"/>
          </p:nvPr>
        </p:nvSpPr>
        <p:spPr>
          <a:xfrm>
            <a:off x="231785" y="3582474"/>
            <a:ext cx="5815008" cy="2362201"/>
          </a:xfrm>
          <a:ln w="19050">
            <a:solidFill>
              <a:schemeClr val="accent1"/>
            </a:solidFill>
          </a:ln>
        </p:spPr>
        <p:txBody>
          <a:bodyPr/>
          <a:lstStyle/>
          <a:p>
            <a:pPr marL="0" indent="0">
              <a:buNone/>
            </a:pPr>
            <a:r>
              <a:rPr lang="en-US" sz="2000" b="1" u="sng" dirty="0"/>
              <a:t>Downside:</a:t>
            </a:r>
          </a:p>
          <a:p>
            <a:pPr marL="457200" indent="-457200">
              <a:buFont typeface="+mj-lt"/>
              <a:buAutoNum type="arabicPeriod"/>
            </a:pPr>
            <a:r>
              <a:rPr lang="en-US" sz="2000" dirty="0"/>
              <a:t>This number does not take into account any technical or fundamental analysis. A high or low probability of profit is not a recommendation of any kind.</a:t>
            </a:r>
          </a:p>
          <a:p>
            <a:pPr marL="457200" indent="-457200">
              <a:buFont typeface="+mj-lt"/>
              <a:buAutoNum type="arabicPeriod"/>
            </a:pPr>
            <a:r>
              <a:rPr lang="en-US" sz="2000" dirty="0"/>
              <a:t>Cannot use it standalone basis</a:t>
            </a:r>
          </a:p>
        </p:txBody>
      </p:sp>
      <p:sp>
        <p:nvSpPr>
          <p:cNvPr id="10" name="Text Placeholder 6"/>
          <p:cNvSpPr>
            <a:spLocks noGrp="1"/>
          </p:cNvSpPr>
          <p:nvPr>
            <p:ph type="body" sz="quarter" idx="17"/>
          </p:nvPr>
        </p:nvSpPr>
        <p:spPr>
          <a:xfrm>
            <a:off x="6158670" y="3582475"/>
            <a:ext cx="5746465" cy="2361128"/>
          </a:xfrm>
          <a:ln w="19050">
            <a:solidFill>
              <a:schemeClr val="accent1"/>
            </a:solidFill>
          </a:ln>
        </p:spPr>
        <p:txBody>
          <a:bodyPr/>
          <a:lstStyle/>
          <a:p>
            <a:pPr marL="0" indent="0">
              <a:buNone/>
            </a:pPr>
            <a:r>
              <a:rPr lang="en-US" sz="2000" b="1" u="sng" dirty="0"/>
              <a:t>Target Audience:</a:t>
            </a:r>
            <a:endParaRPr lang="en-US" sz="2000" dirty="0"/>
          </a:p>
          <a:p>
            <a:pPr marL="457200" indent="-457200">
              <a:buFont typeface="+mj-lt"/>
              <a:buAutoNum type="arabicPeriod"/>
            </a:pPr>
            <a:r>
              <a:rPr lang="en-US" sz="2000" dirty="0"/>
              <a:t>All ICICI Direct Customers</a:t>
            </a:r>
          </a:p>
        </p:txBody>
      </p:sp>
    </p:spTree>
    <p:extLst>
      <p:ext uri="{BB962C8B-B14F-4D97-AF65-F5344CB8AC3E}">
        <p14:creationId xmlns:p14="http://schemas.microsoft.com/office/powerpoint/2010/main" val="28463235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3. Probability of Profit:</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65</a:t>
            </a:fld>
            <a:endParaRPr lang="en-US" dirty="0">
              <a:solidFill>
                <a:srgbClr val="1F497D"/>
              </a:solidFill>
            </a:endParaRPr>
          </a:p>
        </p:txBody>
      </p:sp>
      <p:pic>
        <p:nvPicPr>
          <p:cNvPr id="276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832" y="990605"/>
            <a:ext cx="9155896" cy="523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451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IN" dirty="0" smtClean="0"/>
              <a:t>3. Probability of Profit:</a:t>
            </a:r>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66</a:t>
            </a:fld>
            <a:endParaRPr lang="en-US" dirty="0">
              <a:solidFill>
                <a:srgbClr val="1F497D"/>
              </a:solidFill>
            </a:endParaRPr>
          </a:p>
        </p:txBody>
      </p:sp>
      <p:sp>
        <p:nvSpPr>
          <p:cNvPr id="7" name="Text Placeholder 6"/>
          <p:cNvSpPr>
            <a:spLocks noGrp="1"/>
          </p:cNvSpPr>
          <p:nvPr>
            <p:ph type="body" sz="quarter" idx="17"/>
          </p:nvPr>
        </p:nvSpPr>
        <p:spPr>
          <a:xfrm>
            <a:off x="204794" y="838200"/>
            <a:ext cx="7794622" cy="5105400"/>
          </a:xfrm>
          <a:ln w="19050">
            <a:solidFill>
              <a:schemeClr val="accent1"/>
            </a:solidFill>
          </a:ln>
        </p:spPr>
        <p:txBody>
          <a:bodyPr/>
          <a:lstStyle/>
          <a:p>
            <a:pPr marL="0" indent="0">
              <a:buNone/>
            </a:pPr>
            <a:r>
              <a:rPr lang="en-US" sz="2000" b="1" u="sng" dirty="0"/>
              <a:t>Pop w/ Selling Options:</a:t>
            </a:r>
          </a:p>
          <a:p>
            <a:pPr marL="457200" indent="-457200">
              <a:buFont typeface="+mj-lt"/>
              <a:buAutoNum type="arabicPeriod"/>
            </a:pPr>
            <a:r>
              <a:rPr lang="en-US" sz="2000" dirty="0"/>
              <a:t>When we sell options, we sell them at strikes that are ATM (where the stock price is trading) or OTM (at a better price than where the stock price is trading).</a:t>
            </a:r>
          </a:p>
          <a:p>
            <a:pPr marL="457200" indent="-457200">
              <a:buFont typeface="+mj-lt"/>
              <a:buAutoNum type="arabicPeriod"/>
            </a:pPr>
            <a:r>
              <a:rPr lang="en-US" sz="2000" dirty="0"/>
              <a:t>When selling an option, the stock price can stay the same, go in our favor, or go against us just a bit and we’ll still be profitable at expiration. The ability to make money in multiple ways results in a higher probability of success overall. </a:t>
            </a:r>
          </a:p>
          <a:p>
            <a:pPr marL="457200" indent="-457200">
              <a:buFont typeface="+mj-lt"/>
              <a:buAutoNum type="arabicPeriod"/>
            </a:pPr>
            <a:r>
              <a:rPr lang="en-US" sz="2000" dirty="0"/>
              <a:t>When selling options, we collect a credit, which is cash. This credit can be used as a buffer against losses on our position, which grants us an even higher probability of success.</a:t>
            </a:r>
          </a:p>
          <a:p>
            <a:pPr marL="457200" indent="-457200">
              <a:buFont typeface="+mj-lt"/>
              <a:buAutoNum type="arabicPeriod"/>
            </a:pPr>
            <a:r>
              <a:rPr lang="en-US" sz="2000" dirty="0"/>
              <a:t>Because our BEP is directly related to our POP, and this breakeven is improved by selling premium, we can consistently improve our POP with premium selling strategies.</a:t>
            </a:r>
          </a:p>
        </p:txBody>
      </p:sp>
      <p:sp>
        <p:nvSpPr>
          <p:cNvPr id="12" name="Text Placeholder 6"/>
          <p:cNvSpPr>
            <a:spLocks noGrp="1"/>
          </p:cNvSpPr>
          <p:nvPr>
            <p:ph type="body" sz="quarter" idx="17"/>
          </p:nvPr>
        </p:nvSpPr>
        <p:spPr>
          <a:xfrm>
            <a:off x="8077201" y="838200"/>
            <a:ext cx="3733806" cy="5105401"/>
          </a:xfrm>
          <a:ln w="19050">
            <a:solidFill>
              <a:schemeClr val="accent1"/>
            </a:solidFill>
          </a:ln>
        </p:spPr>
        <p:txBody>
          <a:bodyPr/>
          <a:lstStyle/>
          <a:p>
            <a:pPr marL="0" indent="0">
              <a:buNone/>
            </a:pPr>
            <a:r>
              <a:rPr lang="en-US" sz="2000" b="1" u="sng" dirty="0"/>
              <a:t>Pop w/ Buying Options:</a:t>
            </a:r>
          </a:p>
          <a:p>
            <a:pPr marL="457200" indent="-457200">
              <a:buFont typeface="+mj-lt"/>
              <a:buAutoNum type="arabicPeriod"/>
            </a:pPr>
            <a:r>
              <a:rPr lang="en-US" sz="2000" dirty="0"/>
              <a:t>Buying a naked option is the worse thing we can do for our breakeven, as we don’t hedge the cost of the option in any way. </a:t>
            </a:r>
          </a:p>
          <a:p>
            <a:pPr marL="457200" indent="-457200">
              <a:buFont typeface="+mj-lt"/>
              <a:buAutoNum type="arabicPeriod"/>
            </a:pPr>
            <a:r>
              <a:rPr lang="en-US" sz="2000" dirty="0"/>
              <a:t>Our goal when buying spreads is to obtain a BEP that is very close to where the stock price is trading now, or just a bit better in an ideal setup. Doing so ensures that we have around a 50% POP or just a bit better.</a:t>
            </a:r>
          </a:p>
          <a:p>
            <a:pPr marL="457200" indent="-457200">
              <a:buFont typeface="+mj-lt"/>
              <a:buAutoNum type="arabicPeriod"/>
            </a:pPr>
            <a:endParaRPr lang="en-US" sz="2000" b="1" u="sng" dirty="0"/>
          </a:p>
        </p:txBody>
      </p:sp>
    </p:spTree>
    <p:extLst>
      <p:ext uri="{BB962C8B-B14F-4D97-AF65-F5344CB8AC3E}">
        <p14:creationId xmlns:p14="http://schemas.microsoft.com/office/powerpoint/2010/main" val="1039641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Appendix</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39065041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7"/>
            <a:ext cx="5764213" cy="15784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Micro Investing - Appendix</a:t>
            </a:r>
            <a:endParaRPr lang="en-IN" altLang="en-US" dirty="0" smtClean="0"/>
          </a:p>
        </p:txBody>
      </p:sp>
    </p:spTree>
    <p:extLst>
      <p:ext uri="{BB962C8B-B14F-4D97-AF65-F5344CB8AC3E}">
        <p14:creationId xmlns:p14="http://schemas.microsoft.com/office/powerpoint/2010/main" val="11797462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err="1" smtClean="0"/>
              <a:t>Saveabhi</a:t>
            </a:r>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69</a:t>
            </a:fld>
            <a:endParaRPr lang="en-US" dirty="0">
              <a:solidFill>
                <a:srgbClr val="1F497D"/>
              </a:solidFill>
            </a:endParaRPr>
          </a:p>
        </p:txBody>
      </p:sp>
      <p:pic>
        <p:nvPicPr>
          <p:cNvPr id="5" name="save_abh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0641" y="781119"/>
            <a:ext cx="10413147" cy="5857396"/>
          </a:xfrm>
          <a:prstGeom prst="rect">
            <a:avLst/>
          </a:prstGeom>
        </p:spPr>
      </p:pic>
      <p:sp>
        <p:nvSpPr>
          <p:cNvPr id="8" name="Action Button: Home 7">
            <a:hlinkClick r:id="rId5" action="ppaction://hlinksldjump" highlightClick="1"/>
          </p:cNvPr>
          <p:cNvSpPr/>
          <p:nvPr/>
        </p:nvSpPr>
        <p:spPr>
          <a:xfrm>
            <a:off x="10959353" y="237072"/>
            <a:ext cx="403412" cy="381493"/>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767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029201" y="3886206"/>
            <a:ext cx="6019799" cy="914395"/>
          </a:xfrm>
        </p:spPr>
        <p:txBody>
          <a:bodyPr/>
          <a:lstStyle/>
          <a:p>
            <a:pPr algn="ctr"/>
            <a:r>
              <a:rPr lang="en-US" b="1" dirty="0" smtClean="0">
                <a:latin typeface="+mj-lt"/>
              </a:rPr>
              <a:t>Micro Investment</a:t>
            </a:r>
            <a:endParaRPr lang="en-US" b="1" dirty="0">
              <a:latin typeface="+mj-lt"/>
            </a:endParaRP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7780" b="7780"/>
          <a:stretch>
            <a:fillRect/>
          </a:stretch>
        </p:blipFill>
        <p:spPr/>
      </p:pic>
    </p:spTree>
    <p:extLst>
      <p:ext uri="{BB962C8B-B14F-4D97-AF65-F5344CB8AC3E}">
        <p14:creationId xmlns:p14="http://schemas.microsoft.com/office/powerpoint/2010/main" val="21876174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1EB5B2E-DE62-4018-BB40-70380B3D0B3D}"/>
              </a:ext>
            </a:extLst>
          </p:cNvPr>
          <p:cNvPicPr>
            <a:picLocks noChangeAspect="1"/>
          </p:cNvPicPr>
          <p:nvPr/>
        </p:nvPicPr>
        <p:blipFill>
          <a:blip r:embed="rId2"/>
          <a:stretch>
            <a:fillRect/>
          </a:stretch>
        </p:blipFill>
        <p:spPr>
          <a:xfrm>
            <a:off x="868327" y="239484"/>
            <a:ext cx="10455347" cy="5334003"/>
          </a:xfrm>
          <a:prstGeom prst="rect">
            <a:avLst/>
          </a:prstGeom>
        </p:spPr>
      </p:pic>
      <p:sp>
        <p:nvSpPr>
          <p:cNvPr id="3" name="Rectangle 2">
            <a:extLst>
              <a:ext uri="{FF2B5EF4-FFF2-40B4-BE49-F238E27FC236}">
                <a16:creationId xmlns="" xmlns:a16="http://schemas.microsoft.com/office/drawing/2014/main" id="{219764A5-0370-4C8C-95DE-65DE3D9CDA35}"/>
              </a:ext>
            </a:extLst>
          </p:cNvPr>
          <p:cNvSpPr/>
          <p:nvPr/>
        </p:nvSpPr>
        <p:spPr>
          <a:xfrm>
            <a:off x="1122439" y="1819124"/>
            <a:ext cx="696685" cy="561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0659955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7"/>
            <a:ext cx="5764213" cy="23314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Personal Finance Management - Appendix</a:t>
            </a:r>
            <a:endParaRPr lang="en-IN" altLang="en-US" dirty="0" smtClean="0"/>
          </a:p>
        </p:txBody>
      </p:sp>
    </p:spTree>
    <p:extLst>
      <p:ext uri="{BB962C8B-B14F-4D97-AF65-F5344CB8AC3E}">
        <p14:creationId xmlns:p14="http://schemas.microsoft.com/office/powerpoint/2010/main" val="37966467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Placeholder 1"/>
          <p:cNvSpPr>
            <a:spLocks noGrp="1"/>
          </p:cNvSpPr>
          <p:nvPr>
            <p:ph type="body" sz="quarter" idx="12"/>
          </p:nvPr>
        </p:nvSpPr>
        <p:spPr bwMode="auto">
          <a:xfrm>
            <a:off x="152401" y="34926"/>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Personal Finance Apps</a:t>
            </a:r>
            <a:endParaRPr lang="en-IN" altLang="en-US" smtClean="0"/>
          </a:p>
        </p:txBody>
      </p:sp>
      <p:sp>
        <p:nvSpPr>
          <p:cNvPr id="28675"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A57E77-F07F-48BD-B31F-D5870CB77F86}" type="slidenum">
              <a:rPr lang="en-US" altLang="en-US" smtClean="0"/>
              <a:pPr/>
              <a:t>72</a:t>
            </a:fld>
            <a:endParaRPr lang="en-US" altLang="en-US" smtClean="0"/>
          </a:p>
        </p:txBody>
      </p:sp>
      <p:pic>
        <p:nvPicPr>
          <p:cNvPr id="2867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609601"/>
            <a:ext cx="1143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327" y="1855789"/>
            <a:ext cx="2530475"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717802" y="2346325"/>
            <a:ext cx="2905125" cy="2801938"/>
          </a:xfrm>
          <a:prstGeom prst="rect">
            <a:avLst/>
          </a:prstGeom>
          <a:noFill/>
        </p:spPr>
        <p:txBody>
          <a:bodyPr>
            <a:spAutoFit/>
          </a:bodyPr>
          <a:lstStyle/>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Flexi &amp; Fixed Saving Plans to save by transferring the savings amount to </a:t>
            </a:r>
            <a:r>
              <a:rPr lang="en-US" sz="1600" dirty="0" err="1">
                <a:solidFill>
                  <a:srgbClr val="053C6D"/>
                </a:solidFill>
                <a:cs typeface="Arial" panose="020B0604020202020204" pitchFamily="34" charset="0"/>
              </a:rPr>
              <a:t>Wizely</a:t>
            </a:r>
            <a:r>
              <a:rPr lang="en-US" sz="1600" dirty="0">
                <a:solidFill>
                  <a:srgbClr val="053C6D"/>
                </a:solidFill>
                <a:cs typeface="Arial" panose="020B0604020202020204" pitchFamily="34" charset="0"/>
              </a:rPr>
              <a:t> App</a:t>
            </a:r>
          </a:p>
          <a:p>
            <a:pPr defTabSz="912813" eaLnBrk="0" fontAlgn="base" hangingPunct="0">
              <a:spcBef>
                <a:spcPct val="0"/>
              </a:spcBef>
              <a:spcAft>
                <a:spcPct val="0"/>
              </a:spcAft>
              <a:defRPr/>
            </a:pPr>
            <a:endParaRPr lang="en-US" sz="1600" dirty="0">
              <a:solidFill>
                <a:srgbClr val="053C6D"/>
              </a:solidFill>
              <a:cs typeface="Arial" panose="020B0604020202020204" pitchFamily="34" charset="0"/>
            </a:endParaRPr>
          </a:p>
          <a:p>
            <a:pPr marL="285750" indent="-285750" defTabSz="912813" eaLnBrk="0" fontAlgn="base" hangingPunct="0">
              <a:spcBef>
                <a:spcPct val="0"/>
              </a:spcBef>
              <a:spcAft>
                <a:spcPct val="0"/>
              </a:spcAft>
              <a:buFont typeface="Arial" panose="020B0604020202020204" pitchFamily="34" charset="0"/>
              <a:buChar char="•"/>
              <a:defRPr/>
            </a:pPr>
            <a:r>
              <a:rPr lang="en-US" sz="1600" dirty="0">
                <a:solidFill>
                  <a:srgbClr val="053C6D"/>
                </a:solidFill>
                <a:cs typeface="Arial" panose="020B0604020202020204" pitchFamily="34" charset="0"/>
              </a:rPr>
              <a:t>The amount can be spent on the Merchant partners like Flipkart, </a:t>
            </a:r>
            <a:r>
              <a:rPr lang="en-US" sz="1600" dirty="0" err="1">
                <a:solidFill>
                  <a:srgbClr val="053C6D"/>
                </a:solidFill>
                <a:cs typeface="Arial" panose="020B0604020202020204" pitchFamily="34" charset="0"/>
              </a:rPr>
              <a:t>MakeMyTrip</a:t>
            </a:r>
            <a:r>
              <a:rPr lang="en-US" sz="1600" dirty="0">
                <a:solidFill>
                  <a:srgbClr val="053C6D"/>
                </a:solidFill>
                <a:cs typeface="Arial" panose="020B0604020202020204" pitchFamily="34" charset="0"/>
              </a:rPr>
              <a:t> with deep discounts – which in turn is more than a FD interest rate</a:t>
            </a:r>
          </a:p>
        </p:txBody>
      </p:sp>
      <p:pic>
        <p:nvPicPr>
          <p:cNvPr id="28679"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5701" y="311150"/>
            <a:ext cx="2590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H="1">
            <a:off x="5776913" y="1079500"/>
            <a:ext cx="14288" cy="5335588"/>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28681" name="TextBox 13"/>
          <p:cNvSpPr txBox="1">
            <a:spLocks noChangeArrowheads="1"/>
          </p:cNvSpPr>
          <p:nvPr/>
        </p:nvSpPr>
        <p:spPr bwMode="auto">
          <a:xfrm>
            <a:off x="6172202" y="5508625"/>
            <a:ext cx="568483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900">
                <a:solidFill>
                  <a:schemeClr val="tx1"/>
                </a:solidFill>
                <a:latin typeface="Arial" panose="020B0604020202020204" pitchFamily="34" charset="0"/>
                <a:cs typeface="Arial" panose="020B0604020202020204" pitchFamily="34" charset="0"/>
              </a:defRPr>
            </a:lvl1pPr>
            <a:lvl2pPr>
              <a:defRPr sz="1900">
                <a:solidFill>
                  <a:schemeClr val="tx1"/>
                </a:solidFill>
                <a:latin typeface="Arial" panose="020B0604020202020204" pitchFamily="34" charset="0"/>
                <a:cs typeface="Arial" panose="020B0604020202020204" pitchFamily="34" charset="0"/>
              </a:defRPr>
            </a:lvl2pPr>
            <a:lvl3pPr>
              <a:defRPr sz="1900">
                <a:solidFill>
                  <a:schemeClr val="tx1"/>
                </a:solidFill>
                <a:latin typeface="Arial" panose="020B0604020202020204" pitchFamily="34" charset="0"/>
                <a:cs typeface="Arial" panose="020B0604020202020204" pitchFamily="34" charset="0"/>
              </a:defRPr>
            </a:lvl3pPr>
            <a:lvl4pPr>
              <a:defRPr sz="1900">
                <a:solidFill>
                  <a:schemeClr val="tx1"/>
                </a:solidFill>
                <a:latin typeface="Arial" panose="020B0604020202020204" pitchFamily="34" charset="0"/>
                <a:cs typeface="Arial" panose="020B0604020202020204" pitchFamily="34" charset="0"/>
              </a:defRPr>
            </a:lvl4pPr>
            <a:lvl5pPr>
              <a:defRPr sz="1900">
                <a:solidFill>
                  <a:schemeClr val="tx1"/>
                </a:solidFill>
                <a:latin typeface="Arial" panose="020B0604020202020204" pitchFamily="34" charset="0"/>
                <a:cs typeface="Arial" panose="020B0604020202020204" pitchFamily="34" charset="0"/>
              </a:defRPr>
            </a:lvl5pPr>
            <a:lvl6pPr marL="22844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All bank’s Money Manager, Track Bank balance &amp; Cards</a:t>
            </a:r>
          </a:p>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Walnut analyses your SMS inbox on phone and detects important information like your spends, bills and even your train tickets, facilitates UPI transfers</a:t>
            </a:r>
          </a:p>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SPLIT expenses with friends - The slickest bill split experience! </a:t>
            </a:r>
          </a:p>
        </p:txBody>
      </p:sp>
      <p:pic>
        <p:nvPicPr>
          <p:cNvPr id="28682"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99601" y="1200150"/>
            <a:ext cx="2417762"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35701" y="1200151"/>
            <a:ext cx="2311400"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TextBox 20"/>
          <p:cNvSpPr txBox="1">
            <a:spLocks noChangeArrowheads="1"/>
          </p:cNvSpPr>
          <p:nvPr/>
        </p:nvSpPr>
        <p:spPr bwMode="auto">
          <a:xfrm>
            <a:off x="2757489" y="1008063"/>
            <a:ext cx="2481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2813" eaLnBrk="0" fontAlgn="base" hangingPunct="0">
              <a:spcBef>
                <a:spcPct val="0"/>
              </a:spcBef>
              <a:spcAft>
                <a:spcPct val="0"/>
              </a:spcAft>
            </a:pPr>
            <a:r>
              <a:rPr lang="en-US" altLang="en-US" sz="1600">
                <a:solidFill>
                  <a:srgbClr val="053C6D"/>
                </a:solidFill>
                <a:cs typeface="Arial" panose="020B0604020202020204" pitchFamily="34" charset="0"/>
              </a:rPr>
              <a:t>1 Lac+ Downloads on Play Store</a:t>
            </a:r>
          </a:p>
        </p:txBody>
      </p:sp>
      <p:sp>
        <p:nvSpPr>
          <p:cNvPr id="28685" name="TextBox 21"/>
          <p:cNvSpPr txBox="1">
            <a:spLocks noChangeArrowheads="1"/>
          </p:cNvSpPr>
          <p:nvPr/>
        </p:nvSpPr>
        <p:spPr bwMode="auto">
          <a:xfrm>
            <a:off x="9304338" y="525464"/>
            <a:ext cx="2482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2813" eaLnBrk="0" fontAlgn="base" hangingPunct="0">
              <a:spcBef>
                <a:spcPct val="0"/>
              </a:spcBef>
              <a:spcAft>
                <a:spcPct val="0"/>
              </a:spcAft>
            </a:pPr>
            <a:r>
              <a:rPr lang="en-US" altLang="en-US" sz="1600">
                <a:solidFill>
                  <a:srgbClr val="053C6D"/>
                </a:solidFill>
                <a:cs typeface="Arial" panose="020B0604020202020204" pitchFamily="34" charset="0"/>
              </a:rPr>
              <a:t>5 Million + Downloads</a:t>
            </a:r>
          </a:p>
        </p:txBody>
      </p:sp>
    </p:spTree>
    <p:extLst>
      <p:ext uri="{BB962C8B-B14F-4D97-AF65-F5344CB8AC3E}">
        <p14:creationId xmlns:p14="http://schemas.microsoft.com/office/powerpoint/2010/main" val="148573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Placeholder 1"/>
          <p:cNvSpPr>
            <a:spLocks noGrp="1"/>
          </p:cNvSpPr>
          <p:nvPr>
            <p:ph type="body" sz="quarter" idx="12"/>
          </p:nvPr>
        </p:nvSpPr>
        <p:spPr bwMode="auto">
          <a:xfrm>
            <a:off x="152401" y="76201"/>
            <a:ext cx="11684000" cy="754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mtClean="0"/>
              <a:t>Personal Finance Apps</a:t>
            </a:r>
            <a:endParaRPr lang="en-IN" altLang="en-US" smtClean="0"/>
          </a:p>
        </p:txBody>
      </p:sp>
      <p:sp>
        <p:nvSpPr>
          <p:cNvPr id="29699" name="Slide Number Placeholder 5"/>
          <p:cNvSpPr>
            <a:spLocks noGrp="1"/>
          </p:cNvSpPr>
          <p:nvPr>
            <p:ph type="sldNum"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47401E-BCBB-4930-B1DF-E17667DEBF04}" type="slidenum">
              <a:rPr lang="en-US" altLang="en-US" smtClean="0"/>
              <a:pPr/>
              <a:t>73</a:t>
            </a:fld>
            <a:endParaRPr lang="en-US" altLang="en-US" smtClean="0"/>
          </a:p>
        </p:txBody>
      </p:sp>
      <p:cxnSp>
        <p:nvCxnSpPr>
          <p:cNvPr id="13" name="Straight Connector 12"/>
          <p:cNvCxnSpPr/>
          <p:nvPr/>
        </p:nvCxnSpPr>
        <p:spPr>
          <a:xfrm flipH="1">
            <a:off x="5776913" y="1079500"/>
            <a:ext cx="14288" cy="5335588"/>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pic>
        <p:nvPicPr>
          <p:cNvPr id="2970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52" y="939801"/>
            <a:ext cx="19272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1" y="1897064"/>
            <a:ext cx="2646362"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1897064"/>
            <a:ext cx="264795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Box 15"/>
          <p:cNvSpPr txBox="1">
            <a:spLocks noChangeArrowheads="1"/>
          </p:cNvSpPr>
          <p:nvPr/>
        </p:nvSpPr>
        <p:spPr bwMode="auto">
          <a:xfrm>
            <a:off x="1947864" y="830263"/>
            <a:ext cx="3941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900">
                <a:solidFill>
                  <a:schemeClr val="tx1"/>
                </a:solidFill>
                <a:latin typeface="Arial" panose="020B0604020202020204" pitchFamily="34" charset="0"/>
                <a:cs typeface="Arial" panose="020B0604020202020204" pitchFamily="34" charset="0"/>
              </a:defRPr>
            </a:lvl1pPr>
            <a:lvl2pPr>
              <a:defRPr sz="1900">
                <a:solidFill>
                  <a:schemeClr val="tx1"/>
                </a:solidFill>
                <a:latin typeface="Arial" panose="020B0604020202020204" pitchFamily="34" charset="0"/>
                <a:cs typeface="Arial" panose="020B0604020202020204" pitchFamily="34" charset="0"/>
              </a:defRPr>
            </a:lvl2pPr>
            <a:lvl3pPr>
              <a:defRPr sz="1900">
                <a:solidFill>
                  <a:schemeClr val="tx1"/>
                </a:solidFill>
                <a:latin typeface="Arial" panose="020B0604020202020204" pitchFamily="34" charset="0"/>
                <a:cs typeface="Arial" panose="020B0604020202020204" pitchFamily="34" charset="0"/>
              </a:defRPr>
            </a:lvl3pPr>
            <a:lvl4pPr>
              <a:defRPr sz="1900">
                <a:solidFill>
                  <a:schemeClr val="tx1"/>
                </a:solidFill>
                <a:latin typeface="Arial" panose="020B0604020202020204" pitchFamily="34" charset="0"/>
                <a:cs typeface="Arial" panose="020B0604020202020204" pitchFamily="34" charset="0"/>
              </a:defRPr>
            </a:lvl4pPr>
            <a:lvl5pPr>
              <a:defRPr sz="1900">
                <a:solidFill>
                  <a:schemeClr val="tx1"/>
                </a:solidFill>
                <a:latin typeface="Arial" panose="020B0604020202020204" pitchFamily="34" charset="0"/>
                <a:cs typeface="Arial" panose="020B0604020202020204" pitchFamily="34" charset="0"/>
              </a:defRPr>
            </a:lvl5pPr>
            <a:lvl6pPr marL="22844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0"/>
              </a:spcBef>
              <a:spcAft>
                <a:spcPct val="0"/>
              </a:spcAft>
              <a:buFont typeface="Arial" panose="020B0604020202020204" pitchFamily="34" charset="0"/>
              <a:buChar char="•"/>
            </a:pPr>
            <a:r>
              <a:rPr lang="en-US" altLang="en-US" sz="1500">
                <a:solidFill>
                  <a:srgbClr val="053C6D"/>
                </a:solidFill>
                <a:latin typeface="Zurich BT" panose="020B0603020202030204" pitchFamily="34" charset="0"/>
              </a:rPr>
              <a:t>Personal Finance App making people habitual to save for better life goals</a:t>
            </a:r>
          </a:p>
          <a:p>
            <a:pPr defTabSz="912813" eaLnBrk="0" fontAlgn="base" hangingPunct="0">
              <a:spcBef>
                <a:spcPct val="0"/>
              </a:spcBef>
              <a:spcAft>
                <a:spcPct val="0"/>
              </a:spcAft>
              <a:buFont typeface="Arial" panose="020B0604020202020204" pitchFamily="34" charset="0"/>
              <a:buChar char="•"/>
            </a:pPr>
            <a:r>
              <a:rPr lang="en-US" altLang="en-US" sz="1500">
                <a:solidFill>
                  <a:srgbClr val="053C6D"/>
                </a:solidFill>
                <a:latin typeface="Zurich BT" panose="020B0603020202030204" pitchFamily="34" charset="0"/>
              </a:rPr>
              <a:t>Also provides Digital Lending facilities on Tap</a:t>
            </a:r>
          </a:p>
        </p:txBody>
      </p:sp>
      <p:pic>
        <p:nvPicPr>
          <p:cNvPr id="29705"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2" y="2057401"/>
            <a:ext cx="260667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96388" y="2008189"/>
            <a:ext cx="266223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1" y="909639"/>
            <a:ext cx="171926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Box 20"/>
          <p:cNvSpPr txBox="1">
            <a:spLocks noChangeArrowheads="1"/>
          </p:cNvSpPr>
          <p:nvPr/>
        </p:nvSpPr>
        <p:spPr bwMode="auto">
          <a:xfrm>
            <a:off x="8277227" y="736600"/>
            <a:ext cx="36401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900">
                <a:solidFill>
                  <a:schemeClr val="tx1"/>
                </a:solidFill>
                <a:latin typeface="Arial" panose="020B0604020202020204" pitchFamily="34" charset="0"/>
                <a:cs typeface="Arial" panose="020B0604020202020204" pitchFamily="34" charset="0"/>
              </a:defRPr>
            </a:lvl1pPr>
            <a:lvl2pPr>
              <a:defRPr sz="1900">
                <a:solidFill>
                  <a:schemeClr val="tx1"/>
                </a:solidFill>
                <a:latin typeface="Arial" panose="020B0604020202020204" pitchFamily="34" charset="0"/>
                <a:cs typeface="Arial" panose="020B0604020202020204" pitchFamily="34" charset="0"/>
              </a:defRPr>
            </a:lvl2pPr>
            <a:lvl3pPr>
              <a:defRPr sz="1900">
                <a:solidFill>
                  <a:schemeClr val="tx1"/>
                </a:solidFill>
                <a:latin typeface="Arial" panose="020B0604020202020204" pitchFamily="34" charset="0"/>
                <a:cs typeface="Arial" panose="020B0604020202020204" pitchFamily="34" charset="0"/>
              </a:defRPr>
            </a:lvl3pPr>
            <a:lvl4pPr>
              <a:defRPr sz="1900">
                <a:solidFill>
                  <a:schemeClr val="tx1"/>
                </a:solidFill>
                <a:latin typeface="Arial" panose="020B0604020202020204" pitchFamily="34" charset="0"/>
                <a:cs typeface="Arial" panose="020B0604020202020204" pitchFamily="34" charset="0"/>
              </a:defRPr>
            </a:lvl4pPr>
            <a:lvl5pPr>
              <a:defRPr sz="1900">
                <a:solidFill>
                  <a:schemeClr val="tx1"/>
                </a:solidFill>
                <a:latin typeface="Arial" panose="020B0604020202020204" pitchFamily="34" charset="0"/>
                <a:cs typeface="Arial" panose="020B0604020202020204" pitchFamily="34" charset="0"/>
              </a:defRPr>
            </a:lvl5pPr>
            <a:lvl6pPr marL="22844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7416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1988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656013" indent="1588" defTabSz="91281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Personal Finance cum Goal Planner cum Investment App</a:t>
            </a:r>
          </a:p>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Online KYC, Mutual Funds &amp; Insurance</a:t>
            </a:r>
          </a:p>
          <a:p>
            <a:pPr defTabSz="912813" eaLnBrk="0" fontAlgn="base" hangingPunct="0">
              <a:spcBef>
                <a:spcPct val="0"/>
              </a:spcBef>
              <a:spcAft>
                <a:spcPct val="0"/>
              </a:spcAft>
              <a:buFont typeface="Arial" panose="020B0604020202020204" pitchFamily="34" charset="0"/>
              <a:buChar char="•"/>
            </a:pPr>
            <a:r>
              <a:rPr lang="en-US" altLang="en-US" sz="1400">
                <a:solidFill>
                  <a:srgbClr val="053C6D"/>
                </a:solidFill>
                <a:latin typeface="Zurich BT" panose="020B0603020202030204" pitchFamily="34" charset="0"/>
              </a:rPr>
              <a:t>1 Lac + Downloads</a:t>
            </a:r>
          </a:p>
        </p:txBody>
      </p:sp>
    </p:spTree>
    <p:extLst>
      <p:ext uri="{BB962C8B-B14F-4D97-AF65-F5344CB8AC3E}">
        <p14:creationId xmlns:p14="http://schemas.microsoft.com/office/powerpoint/2010/main" val="40475576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8"/>
            <a:ext cx="6474290" cy="16322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Investment Games- Appendix</a:t>
            </a:r>
            <a:endParaRPr lang="en-IN" altLang="en-US" dirty="0" smtClean="0"/>
          </a:p>
        </p:txBody>
      </p:sp>
    </p:spTree>
    <p:extLst>
      <p:ext uri="{BB962C8B-B14F-4D97-AF65-F5344CB8AC3E}">
        <p14:creationId xmlns:p14="http://schemas.microsoft.com/office/powerpoint/2010/main" val="40811886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Rules</a:t>
            </a:r>
            <a:endParaRPr lang="en-US" dirty="0"/>
          </a:p>
        </p:txBody>
      </p:sp>
      <p:sp>
        <p:nvSpPr>
          <p:cNvPr id="6" name="Text Placeholder 5"/>
          <p:cNvSpPr>
            <a:spLocks noGrp="1"/>
          </p:cNvSpPr>
          <p:nvPr>
            <p:ph type="body" sz="quarter" idx="17"/>
          </p:nvPr>
        </p:nvSpPr>
        <p:spPr>
          <a:xfrm>
            <a:off x="202803" y="990604"/>
            <a:ext cx="11684400" cy="4952996"/>
          </a:xfrm>
        </p:spPr>
        <p:txBody>
          <a:bodyPr/>
          <a:lstStyle/>
          <a:p>
            <a:pPr marL="357141" indent="-357141"/>
            <a:r>
              <a:rPr lang="en-US" sz="2000" dirty="0"/>
              <a:t>One person can place only one bid per index(mobile number being the unique identifier) during the day on Nifty 50 , Bank Nifty, Nifty IT </a:t>
            </a:r>
            <a:r>
              <a:rPr lang="en-US" sz="2000" dirty="0" err="1"/>
              <a:t>etc</a:t>
            </a:r>
            <a:endParaRPr lang="en-US" sz="2000" dirty="0"/>
          </a:p>
          <a:p>
            <a:pPr marL="357141" indent="-357141"/>
            <a:r>
              <a:rPr lang="en-US" sz="2000" dirty="0"/>
              <a:t>The bid is to be placed before 9 a.m. on every trading day</a:t>
            </a:r>
          </a:p>
          <a:p>
            <a:pPr marL="357141" indent="-357141"/>
            <a:r>
              <a:rPr lang="en-US" sz="2000" dirty="0"/>
              <a:t>The results will be announced using leaderboards in app / website</a:t>
            </a:r>
          </a:p>
          <a:p>
            <a:pPr marL="357141" indent="-357141"/>
            <a:r>
              <a:rPr lang="en-US" sz="2000" dirty="0"/>
              <a:t>Use of instruments other than stocks is not allowed ( i.e. DVRs, derivatives, cash etc.)</a:t>
            </a:r>
          </a:p>
          <a:p>
            <a:pPr marL="357141" indent="-357141"/>
            <a:r>
              <a:rPr lang="en-US" sz="2000" dirty="0"/>
              <a:t>Alternatively we can disable other instruments from our end / allow investing only in a select set of stocks</a:t>
            </a:r>
          </a:p>
          <a:p>
            <a:pPr marL="357141" indent="-357141"/>
            <a:r>
              <a:rPr lang="en-US" sz="2000" dirty="0"/>
              <a:t>The person has to invest in a minimum of 10 and can invest in a maximum of 10 stocks</a:t>
            </a:r>
          </a:p>
          <a:p>
            <a:pPr marL="357141" indent="-357141"/>
            <a:r>
              <a:rPr lang="en-US" sz="2000" dirty="0"/>
              <a:t>Each contestant will be allocated virtual money / tokens / chips worth INR 10 lakhs</a:t>
            </a:r>
          </a:p>
          <a:p>
            <a:pPr marL="357141" indent="-357141"/>
            <a:r>
              <a:rPr lang="en-US" sz="2000" dirty="0"/>
              <a:t>First bet is for free. Subsequent bets are charged at </a:t>
            </a:r>
            <a:r>
              <a:rPr lang="en-US" sz="2000" dirty="0" err="1"/>
              <a:t>Rs</a:t>
            </a:r>
            <a:r>
              <a:rPr lang="en-US" sz="2000" dirty="0"/>
              <a:t> 50</a:t>
            </a:r>
          </a:p>
          <a:p>
            <a:pPr marL="357141" indent="-357141"/>
            <a:r>
              <a:rPr lang="en-US" sz="2000" dirty="0"/>
              <a:t>We’ll have a cap on the number of participants on each window</a:t>
            </a:r>
          </a:p>
          <a:p>
            <a:pPr marL="357141" indent="-357141"/>
            <a:endParaRPr lang="en-US" sz="2000" dirty="0"/>
          </a:p>
          <a:p>
            <a:pPr marL="357141" indent="-357141"/>
            <a:endParaRPr lang="en-US" sz="2000" dirty="0"/>
          </a:p>
          <a:p>
            <a:pPr marL="357141" indent="-357141"/>
            <a:endParaRPr lang="en-US" b="1" dirty="0" smtClean="0">
              <a:solidFill>
                <a:schemeClr val="tx2"/>
              </a:solidFill>
            </a:endParaRPr>
          </a:p>
          <a:p>
            <a:pPr marL="357141" indent="-357141"/>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Tree>
    <p:extLst>
      <p:ext uri="{BB962C8B-B14F-4D97-AF65-F5344CB8AC3E}">
        <p14:creationId xmlns:p14="http://schemas.microsoft.com/office/powerpoint/2010/main" val="1947859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Revenue Estimate</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sp>
        <p:nvSpPr>
          <p:cNvPr id="18" name="Text Placeholder 5"/>
          <p:cNvSpPr>
            <a:spLocks noGrp="1"/>
          </p:cNvSpPr>
          <p:nvPr>
            <p:ph type="body" sz="quarter" idx="17"/>
          </p:nvPr>
        </p:nvSpPr>
        <p:spPr>
          <a:xfrm>
            <a:off x="202803" y="990604"/>
            <a:ext cx="11684400" cy="838196"/>
          </a:xfrm>
        </p:spPr>
        <p:txBody>
          <a:bodyPr/>
          <a:lstStyle/>
          <a:p>
            <a:pPr marL="357141" indent="-357141"/>
            <a:r>
              <a:rPr lang="en-US" sz="2000" dirty="0"/>
              <a:t>Number of </a:t>
            </a:r>
            <a:r>
              <a:rPr lang="en-US" sz="2000" dirty="0" err="1"/>
              <a:t>Demat</a:t>
            </a:r>
            <a:r>
              <a:rPr lang="en-US" sz="2000" dirty="0"/>
              <a:t> Account holders have been taken as a proxy for total market size</a:t>
            </a:r>
          </a:p>
          <a:p>
            <a:pPr marL="357141" indent="-357141"/>
            <a:r>
              <a:rPr lang="en-US" sz="2000" dirty="0"/>
              <a:t>Revenues have been calculated using this number</a:t>
            </a:r>
          </a:p>
          <a:p>
            <a:pPr marL="357141" indent="-357141"/>
            <a:endParaRPr lang="en-US" sz="2000" dirty="0"/>
          </a:p>
          <a:p>
            <a:pPr marL="357141" indent="-357141"/>
            <a:endParaRPr lang="en-US" b="1" dirty="0" smtClean="0">
              <a:solidFill>
                <a:schemeClr val="tx2"/>
              </a:solidFill>
            </a:endParaRPr>
          </a:p>
          <a:p>
            <a:pPr marL="357141" indent="-357141"/>
            <a:endParaRPr lang="en-US" dirty="0"/>
          </a:p>
        </p:txBody>
      </p:sp>
      <p:sp>
        <p:nvSpPr>
          <p:cNvPr id="11" name="Action Button: Home 10">
            <a:hlinkClick r:id="rId3" action="ppaction://hlinksldjump" highlightClick="1"/>
          </p:cNvPr>
          <p:cNvSpPr/>
          <p:nvPr/>
        </p:nvSpPr>
        <p:spPr>
          <a:xfrm>
            <a:off x="11177592" y="237072"/>
            <a:ext cx="328608" cy="296329"/>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graphicFrame>
        <p:nvGraphicFramePr>
          <p:cNvPr id="19" name="Object 18"/>
          <p:cNvGraphicFramePr>
            <a:graphicFrameLocks noChangeAspect="1"/>
          </p:cNvGraphicFramePr>
          <p:nvPr>
            <p:extLst/>
          </p:nvPr>
        </p:nvGraphicFramePr>
        <p:xfrm>
          <a:off x="1121294" y="1828800"/>
          <a:ext cx="10689707" cy="4572006"/>
        </p:xfrm>
        <a:graphic>
          <a:graphicData uri="http://schemas.openxmlformats.org/presentationml/2006/ole">
            <mc:AlternateContent xmlns:mc="http://schemas.openxmlformats.org/markup-compatibility/2006">
              <mc:Choice xmlns:v="urn:schemas-microsoft-com:vml" Requires="v">
                <p:oleObj spid="_x0000_s3134" name="Worksheet" r:id="rId5" imgW="6257984" imgH="2676602" progId="Excel.Sheet.12">
                  <p:embed/>
                </p:oleObj>
              </mc:Choice>
              <mc:Fallback>
                <p:oleObj name="Worksheet" r:id="rId5" imgW="6257984" imgH="2676602" progId="Excel.Sheet.12">
                  <p:embed/>
                  <p:pic>
                    <p:nvPicPr>
                      <p:cNvPr id="0" name=""/>
                      <p:cNvPicPr/>
                      <p:nvPr/>
                    </p:nvPicPr>
                    <p:blipFill>
                      <a:blip r:embed="rId6"/>
                      <a:stretch>
                        <a:fillRect/>
                      </a:stretch>
                    </p:blipFill>
                    <p:spPr>
                      <a:xfrm>
                        <a:off x="1121294" y="1828800"/>
                        <a:ext cx="10689707" cy="4572006"/>
                      </a:xfrm>
                      <a:prstGeom prst="rect">
                        <a:avLst/>
                      </a:prstGeom>
                    </p:spPr>
                  </p:pic>
                </p:oleObj>
              </mc:Fallback>
            </mc:AlternateContent>
          </a:graphicData>
        </a:graphic>
      </p:graphicFrame>
    </p:spTree>
    <p:extLst>
      <p:ext uri="{BB962C8B-B14F-4D97-AF65-F5344CB8AC3E}">
        <p14:creationId xmlns:p14="http://schemas.microsoft.com/office/powerpoint/2010/main" val="27486812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Login</a:t>
            </a:r>
          </a:p>
        </p:txBody>
      </p:sp>
      <p:cxnSp>
        <p:nvCxnSpPr>
          <p:cNvPr id="19" name="Straight Connector 18"/>
          <p:cNvCxnSpPr/>
          <p:nvPr/>
        </p:nvCxnSpPr>
        <p:spPr>
          <a:xfrm>
            <a:off x="4690156" y="2315028"/>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54011" y="1795790"/>
            <a:ext cx="1648959" cy="261610"/>
          </a:xfrm>
          <a:prstGeom prst="rect">
            <a:avLst/>
          </a:prstGeom>
          <a:noFill/>
        </p:spPr>
        <p:txBody>
          <a:bodyPr wrap="square" rtlCol="0">
            <a:spAutoFit/>
          </a:bodyPr>
          <a:lstStyle/>
          <a:p>
            <a:r>
              <a:rPr lang="en-US" sz="1100" dirty="0">
                <a:solidFill>
                  <a:prstClr val="black"/>
                </a:solidFill>
              </a:rPr>
              <a:t>User Id / Email</a:t>
            </a:r>
          </a:p>
        </p:txBody>
      </p:sp>
      <p:cxnSp>
        <p:nvCxnSpPr>
          <p:cNvPr id="23" name="Straight Connector 22"/>
          <p:cNvCxnSpPr/>
          <p:nvPr/>
        </p:nvCxnSpPr>
        <p:spPr>
          <a:xfrm>
            <a:off x="4713967" y="3062514"/>
            <a:ext cx="257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13968" y="2521633"/>
            <a:ext cx="1648959" cy="261610"/>
          </a:xfrm>
          <a:prstGeom prst="rect">
            <a:avLst/>
          </a:prstGeom>
          <a:noFill/>
        </p:spPr>
        <p:txBody>
          <a:bodyPr wrap="square" rtlCol="0">
            <a:spAutoFit/>
          </a:bodyPr>
          <a:lstStyle/>
          <a:p>
            <a:r>
              <a:rPr lang="en-US" sz="1100" dirty="0">
                <a:solidFill>
                  <a:prstClr val="black"/>
                </a:solidFill>
              </a:rPr>
              <a:t>Password</a:t>
            </a:r>
          </a:p>
        </p:txBody>
      </p:sp>
      <p:sp>
        <p:nvSpPr>
          <p:cNvPr id="26" name="Rounded Rectangle 25">
            <a:hlinkClick r:id="rId4" action="ppaction://hlinksldjump"/>
          </p:cNvPr>
          <p:cNvSpPr/>
          <p:nvPr/>
        </p:nvSpPr>
        <p:spPr>
          <a:xfrm>
            <a:off x="5577115" y="3288778"/>
            <a:ext cx="1129359"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LOGIN</a:t>
            </a:r>
            <a:endParaRPr lang="en-US" sz="1400" dirty="0">
              <a:solidFill>
                <a:prstClr val="white"/>
              </a:solidFill>
            </a:endParaRPr>
          </a:p>
        </p:txBody>
      </p:sp>
      <p:sp>
        <p:nvSpPr>
          <p:cNvPr id="27" name="TextBox 26"/>
          <p:cNvSpPr txBox="1"/>
          <p:nvPr/>
        </p:nvSpPr>
        <p:spPr>
          <a:xfrm>
            <a:off x="4652282" y="3877133"/>
            <a:ext cx="1305833" cy="261610"/>
          </a:xfrm>
          <a:prstGeom prst="rect">
            <a:avLst/>
          </a:prstGeom>
          <a:noFill/>
        </p:spPr>
        <p:txBody>
          <a:bodyPr wrap="square" rtlCol="0">
            <a:spAutoFit/>
          </a:bodyPr>
          <a:lstStyle/>
          <a:p>
            <a:r>
              <a:rPr lang="en-US" sz="1100" dirty="0">
                <a:solidFill>
                  <a:srgbClr val="1F497D"/>
                </a:solidFill>
              </a:rPr>
              <a:t>Forgot Password?</a:t>
            </a:r>
          </a:p>
        </p:txBody>
      </p:sp>
      <p:sp>
        <p:nvSpPr>
          <p:cNvPr id="30" name="TextBox 29"/>
          <p:cNvSpPr txBox="1"/>
          <p:nvPr/>
        </p:nvSpPr>
        <p:spPr>
          <a:xfrm>
            <a:off x="4652282" y="2057400"/>
            <a:ext cx="2054192" cy="261610"/>
          </a:xfrm>
          <a:prstGeom prst="rect">
            <a:avLst/>
          </a:prstGeom>
          <a:noFill/>
        </p:spPr>
        <p:txBody>
          <a:bodyPr wrap="square" rtlCol="0">
            <a:spAutoFit/>
          </a:bodyPr>
          <a:lstStyle/>
          <a:p>
            <a:r>
              <a:rPr lang="en-US" sz="1100" dirty="0">
                <a:solidFill>
                  <a:prstClr val="black"/>
                </a:solidFill>
              </a:rPr>
              <a:t>joshiashwini215@gmail.com</a:t>
            </a:r>
          </a:p>
        </p:txBody>
      </p:sp>
      <p:sp>
        <p:nvSpPr>
          <p:cNvPr id="31" name="TextBox 30"/>
          <p:cNvSpPr txBox="1"/>
          <p:nvPr/>
        </p:nvSpPr>
        <p:spPr>
          <a:xfrm>
            <a:off x="4666795" y="2804710"/>
            <a:ext cx="2054192" cy="261610"/>
          </a:xfrm>
          <a:prstGeom prst="rect">
            <a:avLst/>
          </a:prstGeom>
          <a:noFill/>
        </p:spPr>
        <p:txBody>
          <a:bodyPr wrap="square" rtlCol="0">
            <a:spAutoFit/>
          </a:bodyPr>
          <a:lstStyle/>
          <a:p>
            <a:r>
              <a:rPr lang="en-US" sz="1100" dirty="0">
                <a:solidFill>
                  <a:prstClr val="black"/>
                </a:solidFill>
              </a:rPr>
              <a:t>********</a:t>
            </a:r>
          </a:p>
        </p:txBody>
      </p:sp>
      <p:pic>
        <p:nvPicPr>
          <p:cNvPr id="37" name="Picture 36"/>
          <p:cNvPicPr>
            <a:picLocks noChangeAspect="1"/>
          </p:cNvPicPr>
          <p:nvPr/>
        </p:nvPicPr>
        <p:blipFill>
          <a:blip r:embed="rId5"/>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35762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0" name="Rectangle 9">
            <a:hlinkClick r:id="rId4" action="ppaction://hlinksldjump"/>
          </p:cNvPr>
          <p:cNvSpPr/>
          <p:nvPr/>
        </p:nvSpPr>
        <p:spPr>
          <a:xfrm>
            <a:off x="4695824" y="2129032"/>
            <a:ext cx="2786290" cy="690368"/>
          </a:xfrm>
          <a:prstGeom prst="rect">
            <a:avLst/>
          </a:prstGeom>
          <a:solidFill>
            <a:schemeClr val="accent1"/>
          </a:solidFill>
          <a:ln w="3175">
            <a:solidFill>
              <a:schemeClr val="tx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Nifty 50</a:t>
            </a:r>
          </a:p>
        </p:txBody>
      </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1353303" cy="261610"/>
          </a:xfrm>
          <a:prstGeom prst="rect">
            <a:avLst/>
          </a:prstGeom>
          <a:noFill/>
        </p:spPr>
        <p:txBody>
          <a:bodyPr wrap="square" rtlCol="0">
            <a:spAutoFit/>
          </a:bodyPr>
          <a:lstStyle/>
          <a:p>
            <a:r>
              <a:rPr lang="en-US" sz="1100" dirty="0">
                <a:solidFill>
                  <a:prstClr val="white"/>
                </a:solidFill>
              </a:rPr>
              <a:t>Choose Index</a:t>
            </a:r>
          </a:p>
        </p:txBody>
      </p:sp>
      <p:sp>
        <p:nvSpPr>
          <p:cNvPr id="28" name="TextBox 27"/>
          <p:cNvSpPr txBox="1"/>
          <p:nvPr/>
        </p:nvSpPr>
        <p:spPr>
          <a:xfrm>
            <a:off x="4654010" y="1760213"/>
            <a:ext cx="2828104" cy="261610"/>
          </a:xfrm>
          <a:prstGeom prst="rect">
            <a:avLst/>
          </a:prstGeom>
          <a:noFill/>
        </p:spPr>
        <p:txBody>
          <a:bodyPr wrap="square" rtlCol="0">
            <a:spAutoFit/>
          </a:bodyPr>
          <a:lstStyle/>
          <a:p>
            <a:r>
              <a:rPr lang="en-US" sz="1100" dirty="0">
                <a:solidFill>
                  <a:prstClr val="black"/>
                </a:solidFill>
              </a:rPr>
              <a:t>Select Index to place your bet</a:t>
            </a:r>
          </a:p>
        </p:txBody>
      </p:sp>
      <p:sp>
        <p:nvSpPr>
          <p:cNvPr id="29" name="Rectangle 28"/>
          <p:cNvSpPr/>
          <p:nvPr/>
        </p:nvSpPr>
        <p:spPr>
          <a:xfrm>
            <a:off x="4690155" y="2987743"/>
            <a:ext cx="2786290" cy="690368"/>
          </a:xfrm>
          <a:prstGeom prst="rect">
            <a:avLst/>
          </a:prstGeom>
          <a:solidFill>
            <a:schemeClr val="accent1"/>
          </a:solidFill>
          <a:ln w="3175">
            <a:solidFill>
              <a:schemeClr val="tx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Bank Nifty</a:t>
            </a:r>
          </a:p>
        </p:txBody>
      </p:sp>
      <p:sp>
        <p:nvSpPr>
          <p:cNvPr id="32" name="Rectangle 31"/>
          <p:cNvSpPr/>
          <p:nvPr/>
        </p:nvSpPr>
        <p:spPr>
          <a:xfrm>
            <a:off x="4696764" y="3872125"/>
            <a:ext cx="2786290" cy="690368"/>
          </a:xfrm>
          <a:prstGeom prst="rect">
            <a:avLst/>
          </a:prstGeom>
          <a:solidFill>
            <a:schemeClr val="accent1"/>
          </a:solidFill>
          <a:ln w="3175">
            <a:solidFill>
              <a:schemeClr val="tx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Sensex 30 </a:t>
            </a:r>
          </a:p>
        </p:txBody>
      </p:sp>
      <p:pic>
        <p:nvPicPr>
          <p:cNvPr id="33" name="Picture 32"/>
          <p:cNvPicPr>
            <a:picLocks noChangeAspect="1"/>
          </p:cNvPicPr>
          <p:nvPr/>
        </p:nvPicPr>
        <p:blipFill>
          <a:blip r:embed="rId5"/>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1664732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Portfolio</a:t>
            </a:r>
          </a:p>
        </p:txBody>
      </p:sp>
      <p:sp>
        <p:nvSpPr>
          <p:cNvPr id="28" name="TextBox 27"/>
          <p:cNvSpPr txBox="1"/>
          <p:nvPr/>
        </p:nvSpPr>
        <p:spPr>
          <a:xfrm>
            <a:off x="4654010" y="1760213"/>
            <a:ext cx="2828104" cy="261610"/>
          </a:xfrm>
          <a:prstGeom prst="rect">
            <a:avLst/>
          </a:prstGeom>
          <a:noFill/>
        </p:spPr>
        <p:txBody>
          <a:bodyPr wrap="square" rtlCol="0">
            <a:spAutoFit/>
          </a:bodyPr>
          <a:lstStyle/>
          <a:p>
            <a:r>
              <a:rPr lang="en-US" sz="1100" dirty="0">
                <a:solidFill>
                  <a:prstClr val="black"/>
                </a:solidFill>
              </a:rPr>
              <a:t>Select Stocks to create portfolio</a:t>
            </a:r>
          </a:p>
        </p:txBody>
      </p:sp>
      <p:cxnSp>
        <p:nvCxnSpPr>
          <p:cNvPr id="20" name="Straight Connector 19"/>
          <p:cNvCxnSpPr/>
          <p:nvPr/>
        </p:nvCxnSpPr>
        <p:spPr>
          <a:xfrm>
            <a:off x="4690156" y="2315028"/>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52282" y="2057400"/>
            <a:ext cx="2054192" cy="261610"/>
          </a:xfrm>
          <a:prstGeom prst="rect">
            <a:avLst/>
          </a:prstGeom>
          <a:noFill/>
        </p:spPr>
        <p:txBody>
          <a:bodyPr wrap="square" rtlCol="0">
            <a:spAutoFit/>
          </a:bodyPr>
          <a:lstStyle/>
          <a:p>
            <a:r>
              <a:rPr lang="en-US" sz="1100" dirty="0">
                <a:solidFill>
                  <a:prstClr val="black"/>
                </a:solidFill>
              </a:rPr>
              <a:t>ICICI Bank</a:t>
            </a:r>
          </a:p>
        </p:txBody>
      </p:sp>
      <p:cxnSp>
        <p:nvCxnSpPr>
          <p:cNvPr id="22" name="Straight Connector 21"/>
          <p:cNvCxnSpPr/>
          <p:nvPr/>
        </p:nvCxnSpPr>
        <p:spPr>
          <a:xfrm>
            <a:off x="4713967" y="3062514"/>
            <a:ext cx="257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66795" y="2804710"/>
            <a:ext cx="2054192" cy="261610"/>
          </a:xfrm>
          <a:prstGeom prst="rect">
            <a:avLst/>
          </a:prstGeom>
          <a:noFill/>
        </p:spPr>
        <p:txBody>
          <a:bodyPr wrap="square" rtlCol="0">
            <a:spAutoFit/>
          </a:bodyPr>
          <a:lstStyle/>
          <a:p>
            <a:r>
              <a:rPr lang="en-US" sz="1100" dirty="0">
                <a:solidFill>
                  <a:prstClr val="black"/>
                </a:solidFill>
              </a:rPr>
              <a:t>150000</a:t>
            </a:r>
          </a:p>
        </p:txBody>
      </p:sp>
      <p:sp>
        <p:nvSpPr>
          <p:cNvPr id="24" name="TextBox 23"/>
          <p:cNvSpPr txBox="1"/>
          <p:nvPr/>
        </p:nvSpPr>
        <p:spPr>
          <a:xfrm>
            <a:off x="4625953" y="2435747"/>
            <a:ext cx="2828104" cy="261610"/>
          </a:xfrm>
          <a:prstGeom prst="rect">
            <a:avLst/>
          </a:prstGeom>
          <a:noFill/>
        </p:spPr>
        <p:txBody>
          <a:bodyPr wrap="square" rtlCol="0">
            <a:spAutoFit/>
          </a:bodyPr>
          <a:lstStyle/>
          <a:p>
            <a:r>
              <a:rPr lang="en-US" sz="1100" dirty="0">
                <a:solidFill>
                  <a:prstClr val="black"/>
                </a:solidFill>
              </a:rPr>
              <a:t>Enter Value</a:t>
            </a:r>
          </a:p>
        </p:txBody>
      </p:sp>
      <p:sp>
        <p:nvSpPr>
          <p:cNvPr id="26" name="TextBox 25"/>
          <p:cNvSpPr txBox="1"/>
          <p:nvPr/>
        </p:nvSpPr>
        <p:spPr>
          <a:xfrm>
            <a:off x="4652281" y="3836894"/>
            <a:ext cx="2801776" cy="261610"/>
          </a:xfrm>
          <a:prstGeom prst="rect">
            <a:avLst/>
          </a:prstGeom>
          <a:noFill/>
        </p:spPr>
        <p:txBody>
          <a:bodyPr wrap="square" rtlCol="0">
            <a:spAutoFit/>
          </a:bodyPr>
          <a:lstStyle/>
          <a:p>
            <a:r>
              <a:rPr lang="en-US" sz="1100" dirty="0">
                <a:solidFill>
                  <a:srgbClr val="1F497D"/>
                </a:solidFill>
              </a:rPr>
              <a:t>Virtual Balance Remaining: 1000000</a:t>
            </a:r>
          </a:p>
        </p:txBody>
      </p:sp>
      <p:sp>
        <p:nvSpPr>
          <p:cNvPr id="30" name="Rounded Rectangle 29">
            <a:hlinkClick r:id="rId4" action="ppaction://hlinksldjump"/>
          </p:cNvPr>
          <p:cNvSpPr/>
          <p:nvPr/>
        </p:nvSpPr>
        <p:spPr>
          <a:xfrm>
            <a:off x="4713968" y="3335247"/>
            <a:ext cx="1548947"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Add to portfolio</a:t>
            </a:r>
          </a:p>
        </p:txBody>
      </p:sp>
      <p:pic>
        <p:nvPicPr>
          <p:cNvPr id="31" name="Picture 30"/>
          <p:cNvPicPr>
            <a:picLocks noChangeAspect="1"/>
          </p:cNvPicPr>
          <p:nvPr/>
        </p:nvPicPr>
        <p:blipFill>
          <a:blip r:embed="rId5"/>
          <a:stretch>
            <a:fillRect/>
          </a:stretch>
        </p:blipFill>
        <p:spPr>
          <a:xfrm>
            <a:off x="7253515" y="1255309"/>
            <a:ext cx="338405" cy="316805"/>
          </a:xfrm>
          <a:prstGeom prst="rect">
            <a:avLst/>
          </a:prstGeom>
        </p:spPr>
      </p:pic>
      <p:sp>
        <p:nvSpPr>
          <p:cNvPr id="33" name="Rectangle 32"/>
          <p:cNvSpPr/>
          <p:nvPr/>
        </p:nvSpPr>
        <p:spPr>
          <a:xfrm>
            <a:off x="4713967" y="4116130"/>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spTree>
    <p:extLst>
      <p:ext uri="{BB962C8B-B14F-4D97-AF65-F5344CB8AC3E}">
        <p14:creationId xmlns:p14="http://schemas.microsoft.com/office/powerpoint/2010/main" val="307352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ABDE4C-213B-4116-BCC0-973FDB5790A1}" type="slidenum">
              <a:rPr lang="en-US" smtClean="0">
                <a:solidFill>
                  <a:srgbClr val="1F497D"/>
                </a:solidFill>
              </a:rPr>
              <a:pPr/>
              <a:t>8</a:t>
            </a:fld>
            <a:endParaRPr lang="en-US">
              <a:solidFill>
                <a:srgbClr val="1F497D"/>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00800" y="1603974"/>
            <a:ext cx="5613008" cy="363866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963" y="1710730"/>
            <a:ext cx="4999434" cy="3638664"/>
          </a:xfrm>
          <a:prstGeom prst="rect">
            <a:avLst/>
          </a:prstGeom>
        </p:spPr>
      </p:pic>
      <p:sp>
        <p:nvSpPr>
          <p:cNvPr id="8" name="Rectangle 7"/>
          <p:cNvSpPr/>
          <p:nvPr/>
        </p:nvSpPr>
        <p:spPr>
          <a:xfrm>
            <a:off x="1139483" y="5613875"/>
            <a:ext cx="10214317" cy="1200329"/>
          </a:xfrm>
          <a:prstGeom prst="rect">
            <a:avLst/>
          </a:prstGeom>
        </p:spPr>
        <p:txBody>
          <a:bodyPr wrap="square">
            <a:spAutoFit/>
          </a:bodyPr>
          <a:lstStyle/>
          <a:p>
            <a:pPr marL="285750" indent="-285750">
              <a:buFont typeface="Arial" charset="0"/>
              <a:buChar char="•"/>
            </a:pPr>
            <a:r>
              <a:rPr lang="en-US" dirty="0">
                <a:solidFill>
                  <a:schemeClr val="tx2"/>
                </a:solidFill>
              </a:rPr>
              <a:t>Every time a user does a digital transaction, the </a:t>
            </a:r>
            <a:r>
              <a:rPr lang="en-US" dirty="0" smtClean="0">
                <a:solidFill>
                  <a:schemeClr val="tx2"/>
                </a:solidFill>
              </a:rPr>
              <a:t>app </a:t>
            </a:r>
            <a:r>
              <a:rPr lang="en-US" dirty="0">
                <a:solidFill>
                  <a:schemeClr val="tx2"/>
                </a:solidFill>
              </a:rPr>
              <a:t>rounds up that amount to the next hundred and puts that extra change into an investment account</a:t>
            </a:r>
            <a:r>
              <a:rPr lang="en-US" dirty="0" smtClean="0">
                <a:solidFill>
                  <a:schemeClr val="tx2"/>
                </a:solidFill>
              </a:rPr>
              <a:t>.</a:t>
            </a:r>
            <a:endParaRPr lang="en-US" dirty="0">
              <a:solidFill>
                <a:schemeClr val="tx2"/>
              </a:solidFill>
            </a:endParaRPr>
          </a:p>
          <a:p>
            <a:pPr marL="285750" indent="-285750">
              <a:buFont typeface="Arial" charset="0"/>
              <a:buChar char="•"/>
            </a:pPr>
            <a:r>
              <a:rPr lang="en-US" dirty="0">
                <a:solidFill>
                  <a:schemeClr val="tx2"/>
                </a:solidFill>
              </a:rPr>
              <a:t>Once the amount in the virtual account crosses </a:t>
            </a:r>
            <a:r>
              <a:rPr lang="en-US" dirty="0" err="1" smtClean="0">
                <a:solidFill>
                  <a:schemeClr val="tx2"/>
                </a:solidFill>
              </a:rPr>
              <a:t>Rs</a:t>
            </a:r>
            <a:r>
              <a:rPr lang="en-US" dirty="0" smtClean="0">
                <a:solidFill>
                  <a:schemeClr val="tx2"/>
                </a:solidFill>
              </a:rPr>
              <a:t>. 100</a:t>
            </a:r>
            <a:r>
              <a:rPr lang="en-US" dirty="0">
                <a:solidFill>
                  <a:schemeClr val="tx2"/>
                </a:solidFill>
              </a:rPr>
              <a:t>, that amount will be debited from user bank account and will be invested in MF.</a:t>
            </a:r>
            <a:r>
              <a:rPr lang="en-US" dirty="0">
                <a:solidFill>
                  <a:prstClr val="black"/>
                </a:solidFill>
              </a:rPr>
              <a:t> </a:t>
            </a:r>
          </a:p>
        </p:txBody>
      </p:sp>
      <p:sp>
        <p:nvSpPr>
          <p:cNvPr id="9" name="Triangle 8"/>
          <p:cNvSpPr/>
          <p:nvPr/>
        </p:nvSpPr>
        <p:spPr>
          <a:xfrm rot="5400000">
            <a:off x="4710447" y="3359123"/>
            <a:ext cx="2391508" cy="597556"/>
          </a:xfrm>
          <a:prstGeom prst="triangle">
            <a:avLst/>
          </a:prstGeom>
          <a:solidFill>
            <a:srgbClr val="3BB7ED"/>
          </a:solidFill>
          <a:ln>
            <a:solidFill>
              <a:srgbClr val="3BB7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34963" y="787400"/>
            <a:ext cx="11425628" cy="923330"/>
          </a:xfrm>
          <a:prstGeom prst="rect">
            <a:avLst/>
          </a:prstGeom>
        </p:spPr>
        <p:txBody>
          <a:bodyPr wrap="square">
            <a:spAutoFit/>
          </a:bodyPr>
          <a:lstStyle/>
          <a:p>
            <a:r>
              <a:rPr lang="en-US" b="1" dirty="0" smtClean="0">
                <a:solidFill>
                  <a:schemeClr val="tx2"/>
                </a:solidFill>
              </a:rPr>
              <a:t>Micro-investment</a:t>
            </a:r>
            <a:r>
              <a:rPr lang="en-US" dirty="0" smtClean="0">
                <a:solidFill>
                  <a:schemeClr val="tx2"/>
                </a:solidFill>
              </a:rPr>
              <a:t> is a </a:t>
            </a:r>
            <a:r>
              <a:rPr lang="en-US" dirty="0" err="1" smtClean="0">
                <a:solidFill>
                  <a:schemeClr val="tx2"/>
                </a:solidFill>
              </a:rPr>
              <a:t>robo</a:t>
            </a:r>
            <a:r>
              <a:rPr lang="en-US" dirty="0" smtClean="0">
                <a:solidFill>
                  <a:schemeClr val="tx2"/>
                </a:solidFill>
              </a:rPr>
              <a:t> advisory model that builds </a:t>
            </a:r>
            <a:r>
              <a:rPr lang="en-US" b="1" dirty="0" smtClean="0">
                <a:solidFill>
                  <a:schemeClr val="tx2"/>
                </a:solidFill>
              </a:rPr>
              <a:t>investor savings through small, incremental investments </a:t>
            </a:r>
            <a:r>
              <a:rPr lang="en-US" dirty="0" smtClean="0">
                <a:solidFill>
                  <a:schemeClr val="tx2"/>
                </a:solidFill>
              </a:rPr>
              <a:t>on a pre-scheduled or ad-hoc basis and invests that  savings to help them </a:t>
            </a:r>
            <a:r>
              <a:rPr lang="en-US" b="1" dirty="0" smtClean="0">
                <a:solidFill>
                  <a:schemeClr val="tx2"/>
                </a:solidFill>
              </a:rPr>
              <a:t>build wealth gradually      </a:t>
            </a:r>
            <a:endParaRPr lang="en-US" b="1" dirty="0">
              <a:solidFill>
                <a:schemeClr val="tx2"/>
              </a:solidFill>
            </a:endParaRPr>
          </a:p>
        </p:txBody>
      </p:sp>
      <p:sp>
        <p:nvSpPr>
          <p:cNvPr id="11" name="Title 1"/>
          <p:cNvSpPr>
            <a:spLocks noGrp="1"/>
          </p:cNvSpPr>
          <p:nvPr>
            <p:ph type="title"/>
          </p:nvPr>
        </p:nvSpPr>
        <p:spPr>
          <a:xfrm>
            <a:off x="334963" y="188913"/>
            <a:ext cx="10082212" cy="598487"/>
          </a:xfrm>
        </p:spPr>
        <p:txBody>
          <a:bodyPr/>
          <a:lstStyle/>
          <a:p>
            <a:pPr algn="l"/>
            <a:r>
              <a:rPr lang="en-US" sz="3200" b="1" dirty="0">
                <a:solidFill>
                  <a:srgbClr val="97281D"/>
                </a:solidFill>
                <a:latin typeface="Zurich BT" panose="020B0603020202030204" pitchFamily="34" charset="0"/>
                <a:ea typeface="+mn-ea"/>
                <a:cs typeface="+mn-cs"/>
              </a:rPr>
              <a:t>Micro-investment: Investment </a:t>
            </a:r>
            <a:r>
              <a:rPr lang="en-GB" sz="3200" b="1" dirty="0">
                <a:solidFill>
                  <a:srgbClr val="97281D"/>
                </a:solidFill>
                <a:latin typeface="Zurich BT" panose="020B0603020202030204" pitchFamily="34" charset="0"/>
                <a:ea typeface="+mn-ea"/>
                <a:cs typeface="+mn-cs"/>
              </a:rPr>
              <a:t>=</a:t>
            </a:r>
            <a:r>
              <a:rPr lang="en-US" sz="3200" b="1" dirty="0">
                <a:solidFill>
                  <a:srgbClr val="97281D"/>
                </a:solidFill>
                <a:latin typeface="Zurich BT" panose="020B0603020202030204" pitchFamily="34" charset="0"/>
                <a:ea typeface="+mn-ea"/>
                <a:cs typeface="+mn-cs"/>
              </a:rPr>
              <a:t> f (expense)</a:t>
            </a:r>
          </a:p>
        </p:txBody>
      </p:sp>
      <p:sp>
        <p:nvSpPr>
          <p:cNvPr id="2" name="TextBox 1"/>
          <p:cNvSpPr txBox="1"/>
          <p:nvPr/>
        </p:nvSpPr>
        <p:spPr>
          <a:xfrm>
            <a:off x="10058400" y="6415439"/>
            <a:ext cx="1197735" cy="307777"/>
          </a:xfrm>
          <a:prstGeom prst="rect">
            <a:avLst/>
          </a:prstGeom>
          <a:noFill/>
        </p:spPr>
        <p:txBody>
          <a:bodyPr wrap="square" rtlCol="0">
            <a:spAutoFit/>
          </a:bodyPr>
          <a:lstStyle/>
          <a:p>
            <a:r>
              <a:rPr lang="en-US" sz="1400" dirty="0" smtClean="0">
                <a:hlinkClick r:id="rId4" action="ppaction://hlinksldjump"/>
              </a:rPr>
              <a:t>Appendix</a:t>
            </a:r>
            <a:endParaRPr lang="en-US" sz="1400" dirty="0"/>
          </a:p>
        </p:txBody>
      </p:sp>
    </p:spTree>
    <p:extLst>
      <p:ext uri="{BB962C8B-B14F-4D97-AF65-F5344CB8AC3E}">
        <p14:creationId xmlns:p14="http://schemas.microsoft.com/office/powerpoint/2010/main" val="206490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Portfolio</a:t>
            </a:r>
          </a:p>
        </p:txBody>
      </p:sp>
      <p:sp>
        <p:nvSpPr>
          <p:cNvPr id="25" name="Rectangle 24"/>
          <p:cNvSpPr/>
          <p:nvPr/>
        </p:nvSpPr>
        <p:spPr>
          <a:xfrm>
            <a:off x="4713967" y="4116130"/>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sp>
        <p:nvSpPr>
          <p:cNvPr id="28" name="TextBox 27"/>
          <p:cNvSpPr txBox="1"/>
          <p:nvPr/>
        </p:nvSpPr>
        <p:spPr>
          <a:xfrm>
            <a:off x="4654010" y="1760213"/>
            <a:ext cx="2828104" cy="261610"/>
          </a:xfrm>
          <a:prstGeom prst="rect">
            <a:avLst/>
          </a:prstGeom>
          <a:noFill/>
        </p:spPr>
        <p:txBody>
          <a:bodyPr wrap="square" rtlCol="0">
            <a:spAutoFit/>
          </a:bodyPr>
          <a:lstStyle/>
          <a:p>
            <a:r>
              <a:rPr lang="en-US" sz="1100" dirty="0">
                <a:solidFill>
                  <a:prstClr val="black"/>
                </a:solidFill>
              </a:rPr>
              <a:t>Select Stocks to create portfolio</a:t>
            </a:r>
          </a:p>
        </p:txBody>
      </p:sp>
      <p:cxnSp>
        <p:nvCxnSpPr>
          <p:cNvPr id="20" name="Straight Connector 19"/>
          <p:cNvCxnSpPr/>
          <p:nvPr/>
        </p:nvCxnSpPr>
        <p:spPr>
          <a:xfrm>
            <a:off x="4690156" y="2315028"/>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52282" y="2057400"/>
            <a:ext cx="2054192" cy="261610"/>
          </a:xfrm>
          <a:prstGeom prst="rect">
            <a:avLst/>
          </a:prstGeom>
          <a:noFill/>
        </p:spPr>
        <p:txBody>
          <a:bodyPr wrap="square" rtlCol="0">
            <a:spAutoFit/>
          </a:bodyPr>
          <a:lstStyle/>
          <a:p>
            <a:r>
              <a:rPr lang="en-US" sz="1100" dirty="0" err="1">
                <a:solidFill>
                  <a:prstClr val="black"/>
                </a:solidFill>
              </a:rPr>
              <a:t>Maruti</a:t>
            </a:r>
            <a:r>
              <a:rPr lang="en-US" sz="1100" dirty="0">
                <a:solidFill>
                  <a:prstClr val="black"/>
                </a:solidFill>
              </a:rPr>
              <a:t> Suzuki</a:t>
            </a:r>
          </a:p>
        </p:txBody>
      </p:sp>
      <p:cxnSp>
        <p:nvCxnSpPr>
          <p:cNvPr id="22" name="Straight Connector 21"/>
          <p:cNvCxnSpPr/>
          <p:nvPr/>
        </p:nvCxnSpPr>
        <p:spPr>
          <a:xfrm>
            <a:off x="4713967" y="3062514"/>
            <a:ext cx="257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66795" y="2804710"/>
            <a:ext cx="2054192" cy="261610"/>
          </a:xfrm>
          <a:prstGeom prst="rect">
            <a:avLst/>
          </a:prstGeom>
          <a:noFill/>
        </p:spPr>
        <p:txBody>
          <a:bodyPr wrap="square" rtlCol="0">
            <a:spAutoFit/>
          </a:bodyPr>
          <a:lstStyle/>
          <a:p>
            <a:r>
              <a:rPr lang="en-US" sz="1100" dirty="0">
                <a:solidFill>
                  <a:prstClr val="black"/>
                </a:solidFill>
              </a:rPr>
              <a:t>100000</a:t>
            </a:r>
          </a:p>
        </p:txBody>
      </p:sp>
      <p:sp>
        <p:nvSpPr>
          <p:cNvPr id="24" name="TextBox 23"/>
          <p:cNvSpPr txBox="1"/>
          <p:nvPr/>
        </p:nvSpPr>
        <p:spPr>
          <a:xfrm>
            <a:off x="4625953" y="2435747"/>
            <a:ext cx="2828104" cy="261610"/>
          </a:xfrm>
          <a:prstGeom prst="rect">
            <a:avLst/>
          </a:prstGeom>
          <a:noFill/>
        </p:spPr>
        <p:txBody>
          <a:bodyPr wrap="square" rtlCol="0">
            <a:spAutoFit/>
          </a:bodyPr>
          <a:lstStyle/>
          <a:p>
            <a:r>
              <a:rPr lang="en-US" sz="1100" dirty="0">
                <a:solidFill>
                  <a:prstClr val="black"/>
                </a:solidFill>
              </a:rPr>
              <a:t>Enter Value</a:t>
            </a:r>
          </a:p>
        </p:txBody>
      </p:sp>
      <p:sp>
        <p:nvSpPr>
          <p:cNvPr id="26" name="TextBox 25"/>
          <p:cNvSpPr txBox="1"/>
          <p:nvPr/>
        </p:nvSpPr>
        <p:spPr>
          <a:xfrm>
            <a:off x="4639117" y="3840403"/>
            <a:ext cx="2801776" cy="261610"/>
          </a:xfrm>
          <a:prstGeom prst="rect">
            <a:avLst/>
          </a:prstGeom>
          <a:noFill/>
        </p:spPr>
        <p:txBody>
          <a:bodyPr wrap="square" rtlCol="0">
            <a:spAutoFit/>
          </a:bodyPr>
          <a:lstStyle/>
          <a:p>
            <a:r>
              <a:rPr lang="en-US" sz="1100" dirty="0">
                <a:solidFill>
                  <a:srgbClr val="1F497D"/>
                </a:solidFill>
              </a:rPr>
              <a:t>Virtual Balance Remaining: 850000</a:t>
            </a:r>
          </a:p>
        </p:txBody>
      </p:sp>
      <p:sp>
        <p:nvSpPr>
          <p:cNvPr id="30" name="Rounded Rectangle 29">
            <a:hlinkClick r:id="rId4" action="ppaction://hlinksldjump"/>
          </p:cNvPr>
          <p:cNvSpPr/>
          <p:nvPr/>
        </p:nvSpPr>
        <p:spPr>
          <a:xfrm>
            <a:off x="4713968" y="3335247"/>
            <a:ext cx="1548947"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Add to portfolio</a:t>
            </a:r>
          </a:p>
        </p:txBody>
      </p:sp>
      <p:graphicFrame>
        <p:nvGraphicFramePr>
          <p:cNvPr id="5" name="Table 4"/>
          <p:cNvGraphicFramePr>
            <a:graphicFrameLocks noGrp="1"/>
          </p:cNvGraphicFramePr>
          <p:nvPr>
            <p:extLst/>
          </p:nvPr>
        </p:nvGraphicFramePr>
        <p:xfrm>
          <a:off x="4713966" y="4426856"/>
          <a:ext cx="1992508" cy="554394"/>
        </p:xfrm>
        <a:graphic>
          <a:graphicData uri="http://schemas.openxmlformats.org/drawingml/2006/table">
            <a:tbl>
              <a:tblPr firstRow="1" bandRow="1">
                <a:tableStyleId>{5C22544A-7EE6-4342-B048-85BDC9FD1C3A}</a:tableStyleId>
              </a:tblPr>
              <a:tblGrid>
                <a:gridCol w="1122472"/>
                <a:gridCol w="870036"/>
              </a:tblGrid>
              <a:tr h="277197">
                <a:tc>
                  <a:txBody>
                    <a:bodyPr/>
                    <a:lstStyle/>
                    <a:p>
                      <a:r>
                        <a:rPr lang="en-US" sz="1200" dirty="0" smtClean="0"/>
                        <a:t>Stock </a:t>
                      </a:r>
                      <a:endParaRPr lang="en-US" sz="1200" dirty="0"/>
                    </a:p>
                  </a:txBody>
                  <a:tcPr/>
                </a:tc>
                <a:tc>
                  <a:txBody>
                    <a:bodyPr/>
                    <a:lstStyle/>
                    <a:p>
                      <a:r>
                        <a:rPr lang="en-US" sz="1200" dirty="0" smtClean="0"/>
                        <a:t>Value</a:t>
                      </a:r>
                      <a:endParaRPr lang="en-US" sz="1200" dirty="0"/>
                    </a:p>
                  </a:txBody>
                  <a:tcPr/>
                </a:tc>
              </a:tr>
              <a:tr h="277197">
                <a:tc>
                  <a:txBody>
                    <a:bodyPr/>
                    <a:lstStyle/>
                    <a:p>
                      <a:r>
                        <a:rPr lang="en-US" sz="1200" dirty="0" smtClean="0"/>
                        <a:t>ICICI Bank</a:t>
                      </a:r>
                      <a:endParaRPr lang="en-US" sz="1200" dirty="0"/>
                    </a:p>
                  </a:txBody>
                  <a:tcPr/>
                </a:tc>
                <a:tc>
                  <a:txBody>
                    <a:bodyPr/>
                    <a:lstStyle/>
                    <a:p>
                      <a:r>
                        <a:rPr lang="en-US" sz="1200" dirty="0" smtClean="0"/>
                        <a:t>150000</a:t>
                      </a:r>
                      <a:endParaRPr lang="en-US" sz="1200" dirty="0"/>
                    </a:p>
                  </a:txBody>
                  <a:tcPr/>
                </a:tc>
              </a:tr>
            </a:tbl>
          </a:graphicData>
        </a:graphic>
      </p:graphicFrame>
      <p:sp>
        <p:nvSpPr>
          <p:cNvPr id="27" name="TextBox 26"/>
          <p:cNvSpPr txBox="1"/>
          <p:nvPr/>
        </p:nvSpPr>
        <p:spPr>
          <a:xfrm>
            <a:off x="4713966" y="5555313"/>
            <a:ext cx="2801776" cy="246221"/>
          </a:xfrm>
          <a:prstGeom prst="rect">
            <a:avLst/>
          </a:prstGeom>
          <a:noFill/>
        </p:spPr>
        <p:txBody>
          <a:bodyPr wrap="square" rtlCol="0">
            <a:spAutoFit/>
          </a:bodyPr>
          <a:lstStyle/>
          <a:p>
            <a:r>
              <a:rPr lang="en-US" sz="1000" dirty="0">
                <a:solidFill>
                  <a:srgbClr val="1F497D"/>
                </a:solidFill>
              </a:rPr>
              <a:t>Add 9 more stocks to complete your portfolio</a:t>
            </a:r>
          </a:p>
        </p:txBody>
      </p:sp>
      <p:sp>
        <p:nvSpPr>
          <p:cNvPr id="29" name="Rounded Rectangle 28"/>
          <p:cNvSpPr/>
          <p:nvPr/>
        </p:nvSpPr>
        <p:spPr>
          <a:xfrm>
            <a:off x="6712240" y="4720296"/>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3" name="Rectangle 32"/>
          <p:cNvSpPr/>
          <p:nvPr/>
        </p:nvSpPr>
        <p:spPr>
          <a:xfrm>
            <a:off x="6720988" y="4429020"/>
            <a:ext cx="841249" cy="253633"/>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Action</a:t>
            </a:r>
          </a:p>
        </p:txBody>
      </p:sp>
      <p:sp>
        <p:nvSpPr>
          <p:cNvPr id="35" name="Rounded Rectangle 34">
            <a:hlinkClick r:id="rId5" action="ppaction://hlinksldjump"/>
          </p:cNvPr>
          <p:cNvSpPr/>
          <p:nvPr/>
        </p:nvSpPr>
        <p:spPr>
          <a:xfrm>
            <a:off x="4738916" y="5766421"/>
            <a:ext cx="1548947" cy="359118"/>
          </a:xfrm>
          <a:prstGeom prst="round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Publish Portfolio</a:t>
            </a:r>
          </a:p>
        </p:txBody>
      </p:sp>
      <p:pic>
        <p:nvPicPr>
          <p:cNvPr id="36" name="Picture 35"/>
          <p:cNvPicPr>
            <a:picLocks noChangeAspect="1"/>
          </p:cNvPicPr>
          <p:nvPr/>
        </p:nvPicPr>
        <p:blipFill>
          <a:blip r:embed="rId6"/>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198411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
                                  </p:iterate>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Portfolio</a:t>
            </a:r>
          </a:p>
        </p:txBody>
      </p:sp>
      <p:sp>
        <p:nvSpPr>
          <p:cNvPr id="25" name="Rectangle 24"/>
          <p:cNvSpPr/>
          <p:nvPr/>
        </p:nvSpPr>
        <p:spPr>
          <a:xfrm>
            <a:off x="4713967" y="4116130"/>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sp>
        <p:nvSpPr>
          <p:cNvPr id="28" name="TextBox 27"/>
          <p:cNvSpPr txBox="1"/>
          <p:nvPr/>
        </p:nvSpPr>
        <p:spPr>
          <a:xfrm>
            <a:off x="4654010" y="1760213"/>
            <a:ext cx="2828104" cy="261610"/>
          </a:xfrm>
          <a:prstGeom prst="rect">
            <a:avLst/>
          </a:prstGeom>
          <a:noFill/>
        </p:spPr>
        <p:txBody>
          <a:bodyPr wrap="square" rtlCol="0">
            <a:spAutoFit/>
          </a:bodyPr>
          <a:lstStyle/>
          <a:p>
            <a:r>
              <a:rPr lang="en-US" sz="1100" dirty="0">
                <a:solidFill>
                  <a:prstClr val="black"/>
                </a:solidFill>
              </a:rPr>
              <a:t>Select Stocks to create portfolio</a:t>
            </a:r>
          </a:p>
        </p:txBody>
      </p:sp>
      <p:cxnSp>
        <p:nvCxnSpPr>
          <p:cNvPr id="20" name="Straight Connector 19"/>
          <p:cNvCxnSpPr/>
          <p:nvPr/>
        </p:nvCxnSpPr>
        <p:spPr>
          <a:xfrm>
            <a:off x="4690156" y="2315028"/>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13967" y="3062514"/>
            <a:ext cx="257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5953" y="2435747"/>
            <a:ext cx="2828104" cy="261610"/>
          </a:xfrm>
          <a:prstGeom prst="rect">
            <a:avLst/>
          </a:prstGeom>
          <a:noFill/>
        </p:spPr>
        <p:txBody>
          <a:bodyPr wrap="square" rtlCol="0">
            <a:spAutoFit/>
          </a:bodyPr>
          <a:lstStyle/>
          <a:p>
            <a:r>
              <a:rPr lang="en-US" sz="1100" dirty="0">
                <a:solidFill>
                  <a:prstClr val="black"/>
                </a:solidFill>
              </a:rPr>
              <a:t>Enter Value</a:t>
            </a:r>
          </a:p>
        </p:txBody>
      </p:sp>
      <p:sp>
        <p:nvSpPr>
          <p:cNvPr id="26" name="TextBox 25"/>
          <p:cNvSpPr txBox="1"/>
          <p:nvPr/>
        </p:nvSpPr>
        <p:spPr>
          <a:xfrm>
            <a:off x="4639117" y="3840403"/>
            <a:ext cx="2801776" cy="261610"/>
          </a:xfrm>
          <a:prstGeom prst="rect">
            <a:avLst/>
          </a:prstGeom>
          <a:noFill/>
        </p:spPr>
        <p:txBody>
          <a:bodyPr wrap="square" rtlCol="0">
            <a:spAutoFit/>
          </a:bodyPr>
          <a:lstStyle/>
          <a:p>
            <a:r>
              <a:rPr lang="en-US" sz="1100" dirty="0">
                <a:solidFill>
                  <a:srgbClr val="1F497D"/>
                </a:solidFill>
              </a:rPr>
              <a:t>Virtual Balance Remaining: 750000</a:t>
            </a:r>
          </a:p>
        </p:txBody>
      </p:sp>
      <p:sp>
        <p:nvSpPr>
          <p:cNvPr id="30" name="Rounded Rectangle 29"/>
          <p:cNvSpPr/>
          <p:nvPr/>
        </p:nvSpPr>
        <p:spPr>
          <a:xfrm>
            <a:off x="4713968" y="3335247"/>
            <a:ext cx="1548947"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Add to portfolio</a:t>
            </a:r>
          </a:p>
        </p:txBody>
      </p:sp>
      <p:graphicFrame>
        <p:nvGraphicFramePr>
          <p:cNvPr id="5" name="Table 4"/>
          <p:cNvGraphicFramePr>
            <a:graphicFrameLocks noGrp="1"/>
          </p:cNvGraphicFramePr>
          <p:nvPr>
            <p:extLst/>
          </p:nvPr>
        </p:nvGraphicFramePr>
        <p:xfrm>
          <a:off x="4713966" y="4426857"/>
          <a:ext cx="1992508" cy="1011594"/>
        </p:xfrm>
        <a:graphic>
          <a:graphicData uri="http://schemas.openxmlformats.org/drawingml/2006/table">
            <a:tbl>
              <a:tblPr firstRow="1" bandRow="1">
                <a:tableStyleId>{5C22544A-7EE6-4342-B048-85BDC9FD1C3A}</a:tableStyleId>
              </a:tblPr>
              <a:tblGrid>
                <a:gridCol w="1122472"/>
                <a:gridCol w="870036"/>
              </a:tblGrid>
              <a:tr h="277197">
                <a:tc>
                  <a:txBody>
                    <a:bodyPr/>
                    <a:lstStyle/>
                    <a:p>
                      <a:r>
                        <a:rPr lang="en-US" sz="1200" dirty="0" smtClean="0"/>
                        <a:t>Stock </a:t>
                      </a:r>
                      <a:endParaRPr lang="en-US" sz="1200" dirty="0"/>
                    </a:p>
                  </a:txBody>
                  <a:tcPr/>
                </a:tc>
                <a:tc>
                  <a:txBody>
                    <a:bodyPr/>
                    <a:lstStyle/>
                    <a:p>
                      <a:r>
                        <a:rPr lang="en-US" sz="1200" dirty="0" smtClean="0"/>
                        <a:t>Value</a:t>
                      </a:r>
                      <a:endParaRPr lang="en-US" sz="1200" dirty="0"/>
                    </a:p>
                  </a:txBody>
                  <a:tcPr/>
                </a:tc>
              </a:tr>
              <a:tr h="277197">
                <a:tc>
                  <a:txBody>
                    <a:bodyPr/>
                    <a:lstStyle/>
                    <a:p>
                      <a:r>
                        <a:rPr lang="en-US" sz="1200" dirty="0" smtClean="0"/>
                        <a:t>ICICI Bank</a:t>
                      </a:r>
                      <a:endParaRPr lang="en-US" sz="1200" dirty="0"/>
                    </a:p>
                  </a:txBody>
                  <a:tcPr/>
                </a:tc>
                <a:tc>
                  <a:txBody>
                    <a:bodyPr/>
                    <a:lstStyle/>
                    <a:p>
                      <a:r>
                        <a:rPr lang="en-US" sz="1200" dirty="0" smtClean="0"/>
                        <a:t>150000</a:t>
                      </a:r>
                      <a:endParaRPr lang="en-US" sz="1200" dirty="0"/>
                    </a:p>
                  </a:txBody>
                  <a:tcPr/>
                </a:tc>
              </a:tr>
              <a:tr h="277197">
                <a:tc>
                  <a:txBody>
                    <a:bodyPr/>
                    <a:lstStyle/>
                    <a:p>
                      <a:r>
                        <a:rPr lang="en-US" sz="1200" dirty="0" err="1" smtClean="0"/>
                        <a:t>Maruti</a:t>
                      </a:r>
                      <a:r>
                        <a:rPr lang="en-US" sz="1200" dirty="0" smtClean="0"/>
                        <a:t> Suzuki</a:t>
                      </a:r>
                      <a:endParaRPr lang="en-US" sz="1200" dirty="0"/>
                    </a:p>
                  </a:txBody>
                  <a:tcPr/>
                </a:tc>
                <a:tc>
                  <a:txBody>
                    <a:bodyPr/>
                    <a:lstStyle/>
                    <a:p>
                      <a:r>
                        <a:rPr lang="en-US" sz="1200" dirty="0" smtClean="0"/>
                        <a:t>100000</a:t>
                      </a:r>
                      <a:endParaRPr lang="en-US" sz="1200" dirty="0"/>
                    </a:p>
                  </a:txBody>
                  <a:tcPr/>
                </a:tc>
              </a:tr>
            </a:tbl>
          </a:graphicData>
        </a:graphic>
      </p:graphicFrame>
      <p:sp>
        <p:nvSpPr>
          <p:cNvPr id="27" name="TextBox 26"/>
          <p:cNvSpPr txBox="1"/>
          <p:nvPr/>
        </p:nvSpPr>
        <p:spPr>
          <a:xfrm>
            <a:off x="4713966" y="5555313"/>
            <a:ext cx="2801776" cy="246221"/>
          </a:xfrm>
          <a:prstGeom prst="rect">
            <a:avLst/>
          </a:prstGeom>
          <a:noFill/>
        </p:spPr>
        <p:txBody>
          <a:bodyPr wrap="square" rtlCol="0">
            <a:spAutoFit/>
          </a:bodyPr>
          <a:lstStyle/>
          <a:p>
            <a:r>
              <a:rPr lang="en-US" sz="1000" dirty="0">
                <a:solidFill>
                  <a:srgbClr val="1F497D"/>
                </a:solidFill>
              </a:rPr>
              <a:t>Add 8 more stocks to complete your portfolio</a:t>
            </a:r>
          </a:p>
        </p:txBody>
      </p:sp>
      <p:sp>
        <p:nvSpPr>
          <p:cNvPr id="29" name="Rounded Rectangle 28"/>
          <p:cNvSpPr/>
          <p:nvPr/>
        </p:nvSpPr>
        <p:spPr>
          <a:xfrm>
            <a:off x="6712240" y="4720296"/>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1" name="Rounded Rectangle 30"/>
          <p:cNvSpPr/>
          <p:nvPr/>
        </p:nvSpPr>
        <p:spPr>
          <a:xfrm>
            <a:off x="6720987" y="4986539"/>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3" name="Rectangle 32"/>
          <p:cNvSpPr/>
          <p:nvPr/>
        </p:nvSpPr>
        <p:spPr>
          <a:xfrm>
            <a:off x="6720988" y="4429020"/>
            <a:ext cx="841249" cy="253633"/>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Action</a:t>
            </a:r>
          </a:p>
        </p:txBody>
      </p:sp>
      <p:sp>
        <p:nvSpPr>
          <p:cNvPr id="35" name="Rounded Rectangle 34"/>
          <p:cNvSpPr/>
          <p:nvPr/>
        </p:nvSpPr>
        <p:spPr>
          <a:xfrm>
            <a:off x="4738916" y="5766421"/>
            <a:ext cx="1548947" cy="359118"/>
          </a:xfrm>
          <a:prstGeom prst="round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Publish Portfolio</a:t>
            </a:r>
          </a:p>
        </p:txBody>
      </p:sp>
      <p:pic>
        <p:nvPicPr>
          <p:cNvPr id="36" name="Picture 35"/>
          <p:cNvPicPr>
            <a:picLocks noChangeAspect="1"/>
          </p:cNvPicPr>
          <p:nvPr/>
        </p:nvPicPr>
        <p:blipFill>
          <a:blip r:embed="rId4"/>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41251665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Portfolio</a:t>
            </a:r>
          </a:p>
        </p:txBody>
      </p:sp>
      <p:sp>
        <p:nvSpPr>
          <p:cNvPr id="25" name="Rectangle 24"/>
          <p:cNvSpPr/>
          <p:nvPr/>
        </p:nvSpPr>
        <p:spPr>
          <a:xfrm>
            <a:off x="4713967" y="4087101"/>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sp>
        <p:nvSpPr>
          <p:cNvPr id="28" name="TextBox 27"/>
          <p:cNvSpPr txBox="1"/>
          <p:nvPr/>
        </p:nvSpPr>
        <p:spPr>
          <a:xfrm>
            <a:off x="4654010" y="1760213"/>
            <a:ext cx="2828104" cy="261610"/>
          </a:xfrm>
          <a:prstGeom prst="rect">
            <a:avLst/>
          </a:prstGeom>
          <a:noFill/>
        </p:spPr>
        <p:txBody>
          <a:bodyPr wrap="square" rtlCol="0">
            <a:spAutoFit/>
          </a:bodyPr>
          <a:lstStyle/>
          <a:p>
            <a:r>
              <a:rPr lang="en-US" sz="1100" dirty="0">
                <a:solidFill>
                  <a:prstClr val="black"/>
                </a:solidFill>
              </a:rPr>
              <a:t>Select Stocks to create portfolio</a:t>
            </a:r>
          </a:p>
        </p:txBody>
      </p:sp>
      <p:cxnSp>
        <p:nvCxnSpPr>
          <p:cNvPr id="20" name="Straight Connector 19"/>
          <p:cNvCxnSpPr/>
          <p:nvPr/>
        </p:nvCxnSpPr>
        <p:spPr>
          <a:xfrm>
            <a:off x="4690156" y="2315028"/>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52282" y="2057400"/>
            <a:ext cx="2054192" cy="261610"/>
          </a:xfrm>
          <a:prstGeom prst="rect">
            <a:avLst/>
          </a:prstGeom>
          <a:noFill/>
        </p:spPr>
        <p:txBody>
          <a:bodyPr wrap="square" rtlCol="0">
            <a:spAutoFit/>
          </a:bodyPr>
          <a:lstStyle/>
          <a:p>
            <a:r>
              <a:rPr lang="en-US" sz="1100" dirty="0">
                <a:solidFill>
                  <a:prstClr val="black">
                    <a:alpha val="29000"/>
                  </a:prstClr>
                </a:solidFill>
              </a:rPr>
              <a:t>Cannot add more stocks</a:t>
            </a:r>
          </a:p>
        </p:txBody>
      </p:sp>
      <p:cxnSp>
        <p:nvCxnSpPr>
          <p:cNvPr id="22" name="Straight Connector 21"/>
          <p:cNvCxnSpPr/>
          <p:nvPr/>
        </p:nvCxnSpPr>
        <p:spPr>
          <a:xfrm>
            <a:off x="4713967" y="3062514"/>
            <a:ext cx="257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66795" y="2804710"/>
            <a:ext cx="2054192" cy="261610"/>
          </a:xfrm>
          <a:prstGeom prst="rect">
            <a:avLst/>
          </a:prstGeom>
          <a:noFill/>
        </p:spPr>
        <p:txBody>
          <a:bodyPr wrap="square" rtlCol="0">
            <a:spAutoFit/>
          </a:bodyPr>
          <a:lstStyle/>
          <a:p>
            <a:r>
              <a:rPr lang="en-US" sz="1100" dirty="0">
                <a:solidFill>
                  <a:prstClr val="black">
                    <a:alpha val="27000"/>
                  </a:prstClr>
                </a:solidFill>
              </a:rPr>
              <a:t>0000</a:t>
            </a:r>
          </a:p>
        </p:txBody>
      </p:sp>
      <p:sp>
        <p:nvSpPr>
          <p:cNvPr id="24" name="TextBox 23"/>
          <p:cNvSpPr txBox="1"/>
          <p:nvPr/>
        </p:nvSpPr>
        <p:spPr>
          <a:xfrm>
            <a:off x="4625953" y="2435747"/>
            <a:ext cx="2828104" cy="261610"/>
          </a:xfrm>
          <a:prstGeom prst="rect">
            <a:avLst/>
          </a:prstGeom>
          <a:noFill/>
        </p:spPr>
        <p:txBody>
          <a:bodyPr wrap="square" rtlCol="0">
            <a:spAutoFit/>
          </a:bodyPr>
          <a:lstStyle/>
          <a:p>
            <a:r>
              <a:rPr lang="en-US" sz="1100" dirty="0">
                <a:solidFill>
                  <a:prstClr val="black"/>
                </a:solidFill>
              </a:rPr>
              <a:t>Enter Value</a:t>
            </a:r>
          </a:p>
        </p:txBody>
      </p:sp>
      <p:sp>
        <p:nvSpPr>
          <p:cNvPr id="26" name="TextBox 25"/>
          <p:cNvSpPr txBox="1"/>
          <p:nvPr/>
        </p:nvSpPr>
        <p:spPr>
          <a:xfrm>
            <a:off x="4639117" y="3840403"/>
            <a:ext cx="2801776" cy="261610"/>
          </a:xfrm>
          <a:prstGeom prst="rect">
            <a:avLst/>
          </a:prstGeom>
          <a:noFill/>
        </p:spPr>
        <p:txBody>
          <a:bodyPr wrap="square" rtlCol="0">
            <a:spAutoFit/>
          </a:bodyPr>
          <a:lstStyle/>
          <a:p>
            <a:r>
              <a:rPr lang="en-US" sz="1100" dirty="0">
                <a:solidFill>
                  <a:srgbClr val="1F497D"/>
                </a:solidFill>
              </a:rPr>
              <a:t>Virtual Balance Remaining: 0</a:t>
            </a:r>
          </a:p>
        </p:txBody>
      </p:sp>
      <p:sp>
        <p:nvSpPr>
          <p:cNvPr id="30" name="Rounded Rectangle 29">
            <a:hlinkClick r:id="rId4" action="ppaction://hlinksldjump"/>
          </p:cNvPr>
          <p:cNvSpPr/>
          <p:nvPr/>
        </p:nvSpPr>
        <p:spPr>
          <a:xfrm>
            <a:off x="4713968" y="3349761"/>
            <a:ext cx="1548947"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Add to portfolio</a:t>
            </a:r>
          </a:p>
        </p:txBody>
      </p:sp>
      <p:graphicFrame>
        <p:nvGraphicFramePr>
          <p:cNvPr id="5" name="Table 4"/>
          <p:cNvGraphicFramePr>
            <a:graphicFrameLocks noGrp="1"/>
          </p:cNvGraphicFramePr>
          <p:nvPr>
            <p:extLst/>
          </p:nvPr>
        </p:nvGraphicFramePr>
        <p:xfrm>
          <a:off x="4713966" y="4397827"/>
          <a:ext cx="1992508" cy="1288791"/>
        </p:xfrm>
        <a:graphic>
          <a:graphicData uri="http://schemas.openxmlformats.org/drawingml/2006/table">
            <a:tbl>
              <a:tblPr firstRow="1" bandRow="1">
                <a:tableStyleId>{5C22544A-7EE6-4342-B048-85BDC9FD1C3A}</a:tableStyleId>
              </a:tblPr>
              <a:tblGrid>
                <a:gridCol w="1122472"/>
                <a:gridCol w="870036"/>
              </a:tblGrid>
              <a:tr h="277197">
                <a:tc>
                  <a:txBody>
                    <a:bodyPr/>
                    <a:lstStyle/>
                    <a:p>
                      <a:r>
                        <a:rPr lang="en-US" sz="1200" dirty="0" smtClean="0"/>
                        <a:t>Stock </a:t>
                      </a:r>
                      <a:endParaRPr lang="en-US" sz="1200" dirty="0"/>
                    </a:p>
                  </a:txBody>
                  <a:tcPr/>
                </a:tc>
                <a:tc>
                  <a:txBody>
                    <a:bodyPr/>
                    <a:lstStyle/>
                    <a:p>
                      <a:r>
                        <a:rPr lang="en-US" sz="1200" dirty="0" smtClean="0"/>
                        <a:t>Value</a:t>
                      </a:r>
                      <a:endParaRPr lang="en-US" sz="1200" dirty="0"/>
                    </a:p>
                  </a:txBody>
                  <a:tcPr/>
                </a:tc>
              </a:tr>
              <a:tr h="277197">
                <a:tc>
                  <a:txBody>
                    <a:bodyPr/>
                    <a:lstStyle/>
                    <a:p>
                      <a:r>
                        <a:rPr lang="en-US" sz="1200" dirty="0" smtClean="0"/>
                        <a:t>ICICI Bank</a:t>
                      </a:r>
                      <a:endParaRPr lang="en-US" sz="1200" dirty="0"/>
                    </a:p>
                  </a:txBody>
                  <a:tcPr/>
                </a:tc>
                <a:tc>
                  <a:txBody>
                    <a:bodyPr/>
                    <a:lstStyle/>
                    <a:p>
                      <a:r>
                        <a:rPr lang="en-US" sz="1200" dirty="0" smtClean="0"/>
                        <a:t>150000</a:t>
                      </a:r>
                      <a:endParaRPr lang="en-US" sz="1200" dirty="0"/>
                    </a:p>
                  </a:txBody>
                  <a:tcPr/>
                </a:tc>
              </a:tr>
              <a:tr h="277197">
                <a:tc>
                  <a:txBody>
                    <a:bodyPr/>
                    <a:lstStyle/>
                    <a:p>
                      <a:r>
                        <a:rPr lang="en-US" sz="1200" dirty="0" err="1" smtClean="0"/>
                        <a:t>Maruti</a:t>
                      </a:r>
                      <a:r>
                        <a:rPr lang="en-US" sz="1200" dirty="0" smtClean="0"/>
                        <a:t> Suzuki</a:t>
                      </a:r>
                      <a:endParaRPr lang="en-US" sz="1200" dirty="0"/>
                    </a:p>
                  </a:txBody>
                  <a:tcPr/>
                </a:tc>
                <a:tc>
                  <a:txBody>
                    <a:bodyPr/>
                    <a:lstStyle/>
                    <a:p>
                      <a:r>
                        <a:rPr lang="en-US" sz="1200" dirty="0" smtClean="0"/>
                        <a:t>100000</a:t>
                      </a:r>
                      <a:endParaRPr lang="en-US" sz="1200" dirty="0"/>
                    </a:p>
                  </a:txBody>
                  <a:tcPr/>
                </a:tc>
              </a:tr>
              <a:tr h="277197">
                <a:tc>
                  <a:txBody>
                    <a:bodyPr/>
                    <a:lstStyle/>
                    <a:p>
                      <a:r>
                        <a:rPr lang="en-US" sz="1200" dirty="0" smtClean="0"/>
                        <a:t>Reliance</a:t>
                      </a:r>
                      <a:endParaRPr lang="en-US" sz="1200" dirty="0"/>
                    </a:p>
                  </a:txBody>
                  <a:tcPr/>
                </a:tc>
                <a:tc>
                  <a:txBody>
                    <a:bodyPr/>
                    <a:lstStyle/>
                    <a:p>
                      <a:r>
                        <a:rPr lang="en-US" sz="1200" dirty="0" smtClean="0"/>
                        <a:t>200000</a:t>
                      </a:r>
                      <a:endParaRPr lang="en-US" sz="1200" dirty="0"/>
                    </a:p>
                  </a:txBody>
                  <a:tcPr/>
                </a:tc>
              </a:tr>
            </a:tbl>
          </a:graphicData>
        </a:graphic>
      </p:graphicFrame>
      <p:sp>
        <p:nvSpPr>
          <p:cNvPr id="27" name="TextBox 26"/>
          <p:cNvSpPr txBox="1"/>
          <p:nvPr/>
        </p:nvSpPr>
        <p:spPr>
          <a:xfrm>
            <a:off x="4713966" y="5563124"/>
            <a:ext cx="2801776" cy="246221"/>
          </a:xfrm>
          <a:prstGeom prst="rect">
            <a:avLst/>
          </a:prstGeom>
          <a:noFill/>
        </p:spPr>
        <p:txBody>
          <a:bodyPr wrap="square" rtlCol="0">
            <a:spAutoFit/>
          </a:bodyPr>
          <a:lstStyle/>
          <a:p>
            <a:r>
              <a:rPr lang="en-US" sz="1000" dirty="0">
                <a:solidFill>
                  <a:srgbClr val="1F497D"/>
                </a:solidFill>
              </a:rPr>
              <a:t>Portfolio complete</a:t>
            </a:r>
          </a:p>
        </p:txBody>
      </p:sp>
      <p:sp>
        <p:nvSpPr>
          <p:cNvPr id="29" name="Rounded Rectangle 28">
            <a:hlinkClick r:id="rId4" action="ppaction://hlinksldjump"/>
          </p:cNvPr>
          <p:cNvSpPr/>
          <p:nvPr/>
        </p:nvSpPr>
        <p:spPr>
          <a:xfrm>
            <a:off x="6712240" y="4691267"/>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1" name="Rounded Rectangle 30">
            <a:hlinkClick r:id="rId4" action="ppaction://hlinksldjump"/>
          </p:cNvPr>
          <p:cNvSpPr/>
          <p:nvPr/>
        </p:nvSpPr>
        <p:spPr>
          <a:xfrm>
            <a:off x="6720987" y="4957510"/>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2" name="Rounded Rectangle 31">
            <a:hlinkClick r:id="rId4" action="ppaction://hlinksldjump"/>
          </p:cNvPr>
          <p:cNvSpPr/>
          <p:nvPr/>
        </p:nvSpPr>
        <p:spPr>
          <a:xfrm>
            <a:off x="6726372" y="5236454"/>
            <a:ext cx="841248"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Remove</a:t>
            </a:r>
          </a:p>
        </p:txBody>
      </p:sp>
      <p:sp>
        <p:nvSpPr>
          <p:cNvPr id="33" name="Rectangle 32"/>
          <p:cNvSpPr/>
          <p:nvPr/>
        </p:nvSpPr>
        <p:spPr>
          <a:xfrm>
            <a:off x="6720988" y="4399991"/>
            <a:ext cx="841249" cy="253633"/>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Action</a:t>
            </a:r>
          </a:p>
        </p:txBody>
      </p:sp>
      <p:sp>
        <p:nvSpPr>
          <p:cNvPr id="35" name="Rounded Rectangle 34">
            <a:hlinkClick r:id="rId5" action="ppaction://hlinksldjump"/>
          </p:cNvPr>
          <p:cNvSpPr/>
          <p:nvPr/>
        </p:nvSpPr>
        <p:spPr>
          <a:xfrm>
            <a:off x="4741828" y="5753518"/>
            <a:ext cx="1548947"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Publish Portfolio</a:t>
            </a:r>
          </a:p>
        </p:txBody>
      </p:sp>
      <p:pic>
        <p:nvPicPr>
          <p:cNvPr id="36" name="Picture 35"/>
          <p:cNvPicPr>
            <a:picLocks noChangeAspect="1"/>
          </p:cNvPicPr>
          <p:nvPr/>
        </p:nvPicPr>
        <p:blipFill>
          <a:blip r:embed="rId6"/>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1967895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74033"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74034"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77674"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77674"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78126"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97131" y="1227576"/>
            <a:ext cx="905089" cy="261610"/>
          </a:xfrm>
          <a:prstGeom prst="rect">
            <a:avLst/>
          </a:prstGeom>
          <a:noFill/>
        </p:spPr>
        <p:txBody>
          <a:bodyPr wrap="square" rtlCol="0">
            <a:spAutoFit/>
          </a:bodyPr>
          <a:lstStyle/>
          <a:p>
            <a:r>
              <a:rPr lang="en-US" sz="1100" dirty="0">
                <a:solidFill>
                  <a:prstClr val="white"/>
                </a:solidFill>
              </a:rPr>
              <a:t>Payment</a:t>
            </a:r>
          </a:p>
        </p:txBody>
      </p:sp>
      <p:sp>
        <p:nvSpPr>
          <p:cNvPr id="26" name="TextBox 25"/>
          <p:cNvSpPr txBox="1"/>
          <p:nvPr/>
        </p:nvSpPr>
        <p:spPr>
          <a:xfrm>
            <a:off x="4665380" y="1666489"/>
            <a:ext cx="2801776" cy="261610"/>
          </a:xfrm>
          <a:prstGeom prst="rect">
            <a:avLst/>
          </a:prstGeom>
          <a:noFill/>
        </p:spPr>
        <p:txBody>
          <a:bodyPr wrap="square" rtlCol="0">
            <a:spAutoFit/>
          </a:bodyPr>
          <a:lstStyle/>
          <a:p>
            <a:r>
              <a:rPr lang="en-US" sz="1100" dirty="0">
                <a:solidFill>
                  <a:srgbClr val="1F497D"/>
                </a:solidFill>
              </a:rPr>
              <a:t>Select payment options</a:t>
            </a:r>
          </a:p>
        </p:txBody>
      </p:sp>
      <p:sp>
        <p:nvSpPr>
          <p:cNvPr id="30" name="Rounded Rectangle 29">
            <a:hlinkClick r:id="rId4" action="ppaction://hlinksldjump"/>
          </p:cNvPr>
          <p:cNvSpPr/>
          <p:nvPr/>
        </p:nvSpPr>
        <p:spPr>
          <a:xfrm>
            <a:off x="4726435" y="3456653"/>
            <a:ext cx="838199" cy="3591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PAY</a:t>
            </a:r>
          </a:p>
        </p:txBody>
      </p:sp>
      <p:sp>
        <p:nvSpPr>
          <p:cNvPr id="34" name="TextBox 33"/>
          <p:cNvSpPr txBox="1"/>
          <p:nvPr/>
        </p:nvSpPr>
        <p:spPr>
          <a:xfrm>
            <a:off x="4641529" y="1981200"/>
            <a:ext cx="2828104" cy="261610"/>
          </a:xfrm>
          <a:prstGeom prst="rect">
            <a:avLst/>
          </a:prstGeom>
          <a:noFill/>
        </p:spPr>
        <p:txBody>
          <a:bodyPr wrap="square" rtlCol="0">
            <a:spAutoFit/>
          </a:bodyPr>
          <a:lstStyle/>
          <a:p>
            <a:r>
              <a:rPr lang="en-US" sz="1100" dirty="0">
                <a:solidFill>
                  <a:prstClr val="black"/>
                </a:solidFill>
              </a:rPr>
              <a:t>ICICI BANK</a:t>
            </a:r>
          </a:p>
        </p:txBody>
      </p:sp>
      <p:cxnSp>
        <p:nvCxnSpPr>
          <p:cNvPr id="36" name="Straight Connector 35"/>
          <p:cNvCxnSpPr/>
          <p:nvPr/>
        </p:nvCxnSpPr>
        <p:spPr>
          <a:xfrm>
            <a:off x="4677675" y="2536015"/>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639801" y="2278387"/>
            <a:ext cx="2054192" cy="261610"/>
          </a:xfrm>
          <a:prstGeom prst="rect">
            <a:avLst/>
          </a:prstGeom>
          <a:noFill/>
        </p:spPr>
        <p:txBody>
          <a:bodyPr wrap="square" rtlCol="0">
            <a:spAutoFit/>
          </a:bodyPr>
          <a:lstStyle/>
          <a:p>
            <a:r>
              <a:rPr lang="en-US" sz="1100" dirty="0">
                <a:solidFill>
                  <a:prstClr val="black"/>
                </a:solidFill>
              </a:rPr>
              <a:t>A/C No. *******5020</a:t>
            </a:r>
          </a:p>
        </p:txBody>
      </p:sp>
      <p:sp>
        <p:nvSpPr>
          <p:cNvPr id="38" name="TextBox 37"/>
          <p:cNvSpPr txBox="1"/>
          <p:nvPr/>
        </p:nvSpPr>
        <p:spPr>
          <a:xfrm>
            <a:off x="4646477" y="2729710"/>
            <a:ext cx="2828104" cy="261610"/>
          </a:xfrm>
          <a:prstGeom prst="rect">
            <a:avLst/>
          </a:prstGeom>
          <a:noFill/>
        </p:spPr>
        <p:txBody>
          <a:bodyPr wrap="square" rtlCol="0">
            <a:spAutoFit/>
          </a:bodyPr>
          <a:lstStyle/>
          <a:p>
            <a:r>
              <a:rPr lang="en-US" sz="1100" dirty="0">
                <a:solidFill>
                  <a:prstClr val="black"/>
                </a:solidFill>
              </a:rPr>
              <a:t>BHIM UPI</a:t>
            </a:r>
          </a:p>
        </p:txBody>
      </p:sp>
      <p:cxnSp>
        <p:nvCxnSpPr>
          <p:cNvPr id="39" name="Straight Connector 38"/>
          <p:cNvCxnSpPr/>
          <p:nvPr/>
        </p:nvCxnSpPr>
        <p:spPr>
          <a:xfrm>
            <a:off x="4682623" y="3284525"/>
            <a:ext cx="25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644749" y="3026897"/>
            <a:ext cx="2054192" cy="261610"/>
          </a:xfrm>
          <a:prstGeom prst="rect">
            <a:avLst/>
          </a:prstGeom>
          <a:noFill/>
        </p:spPr>
        <p:txBody>
          <a:bodyPr wrap="square" rtlCol="0">
            <a:spAutoFit/>
          </a:bodyPr>
          <a:lstStyle/>
          <a:p>
            <a:r>
              <a:rPr lang="en-US" sz="1100" dirty="0">
                <a:solidFill>
                  <a:prstClr val="black"/>
                </a:solidFill>
              </a:rPr>
              <a:t>UPI ID 821*****20@icici</a:t>
            </a:r>
          </a:p>
        </p:txBody>
      </p:sp>
      <p:grpSp>
        <p:nvGrpSpPr>
          <p:cNvPr id="13" name="Group 12"/>
          <p:cNvGrpSpPr/>
          <p:nvPr/>
        </p:nvGrpSpPr>
        <p:grpSpPr>
          <a:xfrm>
            <a:off x="4542972" y="2055209"/>
            <a:ext cx="137160" cy="137160"/>
            <a:chOff x="10382321" y="1092636"/>
            <a:chExt cx="137160" cy="137160"/>
          </a:xfrm>
        </p:grpSpPr>
        <p:sp>
          <p:nvSpPr>
            <p:cNvPr id="4" name="Oval 3"/>
            <p:cNvSpPr/>
            <p:nvPr/>
          </p:nvSpPr>
          <p:spPr>
            <a:xfrm>
              <a:off x="10382321" y="1092636"/>
              <a:ext cx="137160" cy="137160"/>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0408218" y="111549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2" name="Oval 41"/>
          <p:cNvSpPr/>
          <p:nvPr/>
        </p:nvSpPr>
        <p:spPr>
          <a:xfrm>
            <a:off x="4549874" y="2790171"/>
            <a:ext cx="137160" cy="137160"/>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4" name="Picture 43"/>
          <p:cNvPicPr>
            <a:picLocks noChangeAspect="1"/>
          </p:cNvPicPr>
          <p:nvPr/>
        </p:nvPicPr>
        <p:blipFill>
          <a:blip r:embed="rId5"/>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23727669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Home</a:t>
            </a:r>
          </a:p>
        </p:txBody>
      </p:sp>
      <p:sp>
        <p:nvSpPr>
          <p:cNvPr id="26" name="TextBox 25"/>
          <p:cNvSpPr txBox="1"/>
          <p:nvPr/>
        </p:nvSpPr>
        <p:spPr>
          <a:xfrm>
            <a:off x="4677861" y="1666489"/>
            <a:ext cx="2801776" cy="738664"/>
          </a:xfrm>
          <a:prstGeom prst="rect">
            <a:avLst/>
          </a:prstGeom>
          <a:noFill/>
        </p:spPr>
        <p:txBody>
          <a:bodyPr wrap="square" rtlCol="0">
            <a:spAutoFit/>
          </a:bodyPr>
          <a:lstStyle/>
          <a:p>
            <a:r>
              <a:rPr lang="en-US" sz="1400" dirty="0">
                <a:solidFill>
                  <a:srgbClr val="1F497D"/>
                </a:solidFill>
              </a:rPr>
              <a:t>You have entered the contest!!</a:t>
            </a:r>
          </a:p>
          <a:p>
            <a:endParaRPr lang="en-US" sz="1400" dirty="0">
              <a:solidFill>
                <a:srgbClr val="1F497D"/>
              </a:solidFill>
            </a:endParaRPr>
          </a:p>
          <a:p>
            <a:r>
              <a:rPr lang="en-US" sz="1400" dirty="0">
                <a:solidFill>
                  <a:srgbClr val="1F497D"/>
                </a:solidFill>
              </a:rPr>
              <a:t>All the Best!!</a:t>
            </a:r>
          </a:p>
        </p:txBody>
      </p:sp>
      <p:pic>
        <p:nvPicPr>
          <p:cNvPr id="28" name="Picture 27"/>
          <p:cNvPicPr>
            <a:picLocks noChangeAspect="1"/>
          </p:cNvPicPr>
          <p:nvPr/>
        </p:nvPicPr>
        <p:blipFill>
          <a:blip r:embed="rId4"/>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1847446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Home</a:t>
            </a:r>
          </a:p>
        </p:txBody>
      </p:sp>
      <p:sp>
        <p:nvSpPr>
          <p:cNvPr id="18" name="Rectangle 17"/>
          <p:cNvSpPr/>
          <p:nvPr/>
        </p:nvSpPr>
        <p:spPr>
          <a:xfrm>
            <a:off x="4713967" y="1676400"/>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graphicFrame>
        <p:nvGraphicFramePr>
          <p:cNvPr id="19" name="Table 18"/>
          <p:cNvGraphicFramePr>
            <a:graphicFrameLocks noGrp="1"/>
          </p:cNvGraphicFramePr>
          <p:nvPr>
            <p:extLst/>
          </p:nvPr>
        </p:nvGraphicFramePr>
        <p:xfrm>
          <a:off x="4713966" y="1987126"/>
          <a:ext cx="2848268" cy="3506367"/>
        </p:xfrm>
        <a:graphic>
          <a:graphicData uri="http://schemas.openxmlformats.org/drawingml/2006/table">
            <a:tbl>
              <a:tblPr firstRow="1" bandRow="1">
                <a:tableStyleId>{5C22544A-7EE6-4342-B048-85BDC9FD1C3A}</a:tableStyleId>
              </a:tblPr>
              <a:tblGrid>
                <a:gridCol w="1116874"/>
                <a:gridCol w="736874"/>
                <a:gridCol w="994520"/>
              </a:tblGrid>
              <a:tr h="277197">
                <a:tc>
                  <a:txBody>
                    <a:bodyPr/>
                    <a:lstStyle/>
                    <a:p>
                      <a:r>
                        <a:rPr lang="en-US" sz="1200" dirty="0" smtClean="0"/>
                        <a:t>Stock </a:t>
                      </a:r>
                      <a:endParaRPr lang="en-US" sz="1200" dirty="0"/>
                    </a:p>
                  </a:txBody>
                  <a:tcPr/>
                </a:tc>
                <a:tc>
                  <a:txBody>
                    <a:bodyPr/>
                    <a:lstStyle/>
                    <a:p>
                      <a:r>
                        <a:rPr lang="en-US" sz="1200" dirty="0" smtClean="0"/>
                        <a:t>Value</a:t>
                      </a:r>
                      <a:endParaRPr lang="en-US" sz="1200" dirty="0"/>
                    </a:p>
                  </a:txBody>
                  <a:tcPr/>
                </a:tc>
                <a:tc>
                  <a:txBody>
                    <a:bodyPr/>
                    <a:lstStyle/>
                    <a:p>
                      <a:endParaRPr lang="en-US" sz="1200" dirty="0"/>
                    </a:p>
                  </a:txBody>
                  <a:tcPr/>
                </a:tc>
              </a:tr>
              <a:tr h="277197">
                <a:tc>
                  <a:txBody>
                    <a:bodyPr/>
                    <a:lstStyle/>
                    <a:p>
                      <a:r>
                        <a:rPr lang="en-US" sz="1200" dirty="0" smtClean="0"/>
                        <a:t>ICICI Bank</a:t>
                      </a:r>
                      <a:endParaRPr lang="en-US" sz="1200" dirty="0"/>
                    </a:p>
                  </a:txBody>
                  <a:tcPr/>
                </a:tc>
                <a:tc>
                  <a:txBody>
                    <a:bodyPr/>
                    <a:lstStyle/>
                    <a:p>
                      <a:pPr algn="r" fontAlgn="b"/>
                      <a:r>
                        <a:rPr lang="en-US" sz="1200" kern="1200" dirty="0">
                          <a:solidFill>
                            <a:schemeClr val="dk1"/>
                          </a:solidFill>
                          <a:latin typeface="+mn-lt"/>
                          <a:ea typeface="+mn-ea"/>
                          <a:cs typeface="+mn-cs"/>
                        </a:rPr>
                        <a:t>151290</a:t>
                      </a:r>
                    </a:p>
                  </a:txBody>
                  <a:tcPr marL="9525" marR="9525" marT="9525" marB="0" anchor="b"/>
                </a:tc>
                <a:tc>
                  <a:txBody>
                    <a:bodyPr/>
                    <a:lstStyle/>
                    <a:p>
                      <a:pPr algn="l" rtl="0" fontAlgn="ctr"/>
                      <a:r>
                        <a:rPr lang="en-US" sz="1200" b="1" i="0" u="none" strike="noStrike" dirty="0" smtClean="0">
                          <a:solidFill>
                            <a:srgbClr val="00B050"/>
                          </a:solidFill>
                          <a:effectLst/>
                          <a:latin typeface="Zurich BT" panose="020B0603020202030204"/>
                        </a:rPr>
                        <a:t>+ 0.86</a:t>
                      </a:r>
                      <a:r>
                        <a:rPr lang="en-US" sz="1200" b="1" i="0" u="none" strike="noStrike" dirty="0">
                          <a:solidFill>
                            <a:srgbClr val="00B050"/>
                          </a:solidFill>
                          <a:effectLst/>
                          <a:latin typeface="Zurich BT" panose="020B0603020202030204"/>
                        </a:rPr>
                        <a:t>%</a:t>
                      </a:r>
                    </a:p>
                  </a:txBody>
                  <a:tcPr marL="9525" marR="9525" marT="9525" marB="0" anchor="ctr"/>
                </a:tc>
              </a:tr>
              <a:tr h="277197">
                <a:tc>
                  <a:txBody>
                    <a:bodyPr/>
                    <a:lstStyle/>
                    <a:p>
                      <a:r>
                        <a:rPr lang="en-US" sz="1200" dirty="0" err="1" smtClean="0"/>
                        <a:t>Maruti</a:t>
                      </a:r>
                      <a:r>
                        <a:rPr lang="en-US" sz="1200" dirty="0" smtClean="0"/>
                        <a:t> Suzuki</a:t>
                      </a:r>
                      <a:endParaRPr lang="en-US" sz="1200" dirty="0"/>
                    </a:p>
                  </a:txBody>
                  <a:tcPr/>
                </a:tc>
                <a:tc>
                  <a:txBody>
                    <a:bodyPr/>
                    <a:lstStyle/>
                    <a:p>
                      <a:pPr algn="r" fontAlgn="b"/>
                      <a:r>
                        <a:rPr lang="en-US" sz="1200" kern="1200" dirty="0">
                          <a:solidFill>
                            <a:schemeClr val="dk1"/>
                          </a:solidFill>
                          <a:latin typeface="+mn-lt"/>
                          <a:ea typeface="+mn-ea"/>
                          <a:cs typeface="+mn-cs"/>
                        </a:rPr>
                        <a:t>99500</a:t>
                      </a:r>
                    </a:p>
                  </a:txBody>
                  <a:tcPr marL="9525" marR="9525" marT="9525" marB="0" anchor="b"/>
                </a:tc>
                <a:tc>
                  <a:txBody>
                    <a:bodyPr/>
                    <a:lstStyle/>
                    <a:p>
                      <a:pPr algn="l" fontAlgn="t"/>
                      <a:r>
                        <a:rPr lang="en-US" sz="1200" kern="1200" dirty="0" smtClean="0">
                          <a:solidFill>
                            <a:srgbClr val="FF0000"/>
                          </a:solidFill>
                          <a:latin typeface="+mn-lt"/>
                          <a:ea typeface="+mn-ea"/>
                          <a:cs typeface="+mn-cs"/>
                        </a:rPr>
                        <a:t>- 0.50</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Reliance</a:t>
                      </a:r>
                      <a:endParaRPr lang="en-US" sz="1200" dirty="0"/>
                    </a:p>
                  </a:txBody>
                  <a:tcPr/>
                </a:tc>
                <a:tc>
                  <a:txBody>
                    <a:bodyPr/>
                    <a:lstStyle/>
                    <a:p>
                      <a:pPr algn="r" fontAlgn="b"/>
                      <a:r>
                        <a:rPr lang="en-US" sz="1200" kern="1200" dirty="0">
                          <a:solidFill>
                            <a:schemeClr val="dk1"/>
                          </a:solidFill>
                          <a:latin typeface="+mn-lt"/>
                          <a:ea typeface="+mn-ea"/>
                          <a:cs typeface="+mn-cs"/>
                        </a:rPr>
                        <a:t>203340</a:t>
                      </a:r>
                    </a:p>
                  </a:txBody>
                  <a:tcPr marL="9525" marR="9525" marT="9525" marB="0" anchor="b"/>
                </a:tc>
                <a:tc>
                  <a:txBody>
                    <a:bodyPr/>
                    <a:lstStyle/>
                    <a:p>
                      <a:pPr algn="l" fontAlgn="t"/>
                      <a:r>
                        <a:rPr lang="en-US" sz="1200" kern="1200" dirty="0" smtClean="0">
                          <a:solidFill>
                            <a:srgbClr val="00B050"/>
                          </a:solidFill>
                          <a:latin typeface="+mn-lt"/>
                          <a:ea typeface="+mn-ea"/>
                          <a:cs typeface="+mn-cs"/>
                        </a:rPr>
                        <a:t>+ 1.67</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TCS</a:t>
                      </a:r>
                      <a:endParaRPr lang="en-US" sz="1200" dirty="0"/>
                    </a:p>
                  </a:txBody>
                  <a:tcPr/>
                </a:tc>
                <a:tc>
                  <a:txBody>
                    <a:bodyPr/>
                    <a:lstStyle/>
                    <a:p>
                      <a:pPr algn="r" fontAlgn="b"/>
                      <a:r>
                        <a:rPr lang="en-US" sz="1200" kern="1200" dirty="0">
                          <a:solidFill>
                            <a:schemeClr val="dk1"/>
                          </a:solidFill>
                          <a:latin typeface="+mn-lt"/>
                          <a:ea typeface="+mn-ea"/>
                          <a:cs typeface="+mn-cs"/>
                        </a:rPr>
                        <a:t>101080</a:t>
                      </a:r>
                    </a:p>
                  </a:txBody>
                  <a:tcPr marL="9525" marR="9525" marT="9525" marB="0" anchor="b"/>
                </a:tc>
                <a:tc>
                  <a:txBody>
                    <a:bodyPr/>
                    <a:lstStyle/>
                    <a:p>
                      <a:pPr algn="l" fontAlgn="t"/>
                      <a:r>
                        <a:rPr lang="en-US" sz="1200" kern="1200" dirty="0" smtClean="0">
                          <a:solidFill>
                            <a:srgbClr val="00B050"/>
                          </a:solidFill>
                          <a:latin typeface="+mn-lt"/>
                          <a:ea typeface="+mn-ea"/>
                          <a:cs typeface="+mn-cs"/>
                        </a:rPr>
                        <a:t>+ 1.08</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HDFC Bank</a:t>
                      </a:r>
                      <a:endParaRPr lang="en-US" sz="1200" dirty="0"/>
                    </a:p>
                  </a:txBody>
                  <a:tcPr/>
                </a:tc>
                <a:tc>
                  <a:txBody>
                    <a:bodyPr/>
                    <a:lstStyle/>
                    <a:p>
                      <a:pPr algn="r" fontAlgn="b"/>
                      <a:r>
                        <a:rPr lang="en-US" sz="1200" kern="1200" dirty="0">
                          <a:solidFill>
                            <a:schemeClr val="dk1"/>
                          </a:solidFill>
                          <a:latin typeface="+mn-lt"/>
                          <a:ea typeface="+mn-ea"/>
                          <a:cs typeface="+mn-cs"/>
                        </a:rPr>
                        <a:t>50330</a:t>
                      </a:r>
                    </a:p>
                  </a:txBody>
                  <a:tcPr marL="9525" marR="9525" marT="9525" marB="0" anchor="b"/>
                </a:tc>
                <a:tc>
                  <a:txBody>
                    <a:bodyPr/>
                    <a:lstStyle/>
                    <a:p>
                      <a:pPr algn="l" fontAlgn="t"/>
                      <a:r>
                        <a:rPr lang="en-US" sz="1200" kern="1200" dirty="0" smtClean="0">
                          <a:solidFill>
                            <a:srgbClr val="00B050"/>
                          </a:solidFill>
                          <a:latin typeface="+mn-lt"/>
                          <a:ea typeface="+mn-ea"/>
                          <a:cs typeface="+mn-cs"/>
                        </a:rPr>
                        <a:t>+ 0.66</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HUL</a:t>
                      </a:r>
                      <a:endParaRPr lang="en-US" sz="1200" dirty="0"/>
                    </a:p>
                  </a:txBody>
                  <a:tcPr/>
                </a:tc>
                <a:tc>
                  <a:txBody>
                    <a:bodyPr/>
                    <a:lstStyle/>
                    <a:p>
                      <a:pPr algn="r" fontAlgn="b"/>
                      <a:r>
                        <a:rPr lang="en-US" sz="1200" kern="1200" dirty="0">
                          <a:solidFill>
                            <a:schemeClr val="dk1"/>
                          </a:solidFill>
                          <a:latin typeface="+mn-lt"/>
                          <a:ea typeface="+mn-ea"/>
                          <a:cs typeface="+mn-cs"/>
                        </a:rPr>
                        <a:t>202240</a:t>
                      </a:r>
                    </a:p>
                  </a:txBody>
                  <a:tcPr marL="9525" marR="9525" marT="9525" marB="0" anchor="b"/>
                </a:tc>
                <a:tc>
                  <a:txBody>
                    <a:bodyPr/>
                    <a:lstStyle/>
                    <a:p>
                      <a:pPr algn="l" fontAlgn="t"/>
                      <a:r>
                        <a:rPr lang="en-US" sz="1200" kern="1200" dirty="0" smtClean="0">
                          <a:solidFill>
                            <a:srgbClr val="00B050"/>
                          </a:solidFill>
                          <a:latin typeface="+mn-lt"/>
                          <a:ea typeface="+mn-ea"/>
                          <a:cs typeface="+mn-cs"/>
                        </a:rPr>
                        <a:t>+ 1.12</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ITC</a:t>
                      </a:r>
                      <a:endParaRPr lang="en-US" sz="1200" dirty="0"/>
                    </a:p>
                  </a:txBody>
                  <a:tcPr/>
                </a:tc>
                <a:tc>
                  <a:txBody>
                    <a:bodyPr/>
                    <a:lstStyle/>
                    <a:p>
                      <a:pPr algn="r" fontAlgn="b"/>
                      <a:r>
                        <a:rPr lang="en-US" sz="1200" kern="1200" dirty="0">
                          <a:solidFill>
                            <a:schemeClr val="dk1"/>
                          </a:solidFill>
                          <a:latin typeface="+mn-lt"/>
                          <a:ea typeface="+mn-ea"/>
                          <a:cs typeface="+mn-cs"/>
                        </a:rPr>
                        <a:t>25080</a:t>
                      </a:r>
                    </a:p>
                  </a:txBody>
                  <a:tcPr marL="9525" marR="9525" marT="9525" marB="0" anchor="b"/>
                </a:tc>
                <a:tc>
                  <a:txBody>
                    <a:bodyPr/>
                    <a:lstStyle/>
                    <a:p>
                      <a:pPr algn="l" fontAlgn="t"/>
                      <a:r>
                        <a:rPr lang="en-US" sz="1200" kern="1200" dirty="0" smtClean="0">
                          <a:solidFill>
                            <a:srgbClr val="00B050"/>
                          </a:solidFill>
                          <a:latin typeface="+mn-lt"/>
                          <a:ea typeface="+mn-ea"/>
                          <a:cs typeface="+mn-cs"/>
                        </a:rPr>
                        <a:t>+ 0.32</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State Bank</a:t>
                      </a:r>
                      <a:endParaRPr lang="en-US" sz="1200" dirty="0"/>
                    </a:p>
                  </a:txBody>
                  <a:tcPr/>
                </a:tc>
                <a:tc>
                  <a:txBody>
                    <a:bodyPr/>
                    <a:lstStyle/>
                    <a:p>
                      <a:pPr algn="r" fontAlgn="b"/>
                      <a:r>
                        <a:rPr lang="en-US" sz="1200" kern="1200" dirty="0">
                          <a:solidFill>
                            <a:schemeClr val="dk1"/>
                          </a:solidFill>
                          <a:latin typeface="+mn-lt"/>
                          <a:ea typeface="+mn-ea"/>
                          <a:cs typeface="+mn-cs"/>
                        </a:rPr>
                        <a:t>50230</a:t>
                      </a:r>
                    </a:p>
                  </a:txBody>
                  <a:tcPr marL="9525" marR="9525" marT="9525" marB="0" anchor="b"/>
                </a:tc>
                <a:tc>
                  <a:txBody>
                    <a:bodyPr/>
                    <a:lstStyle/>
                    <a:p>
                      <a:pPr algn="l" fontAlgn="t"/>
                      <a:r>
                        <a:rPr lang="en-US" sz="1200" kern="1200" dirty="0" smtClean="0">
                          <a:solidFill>
                            <a:srgbClr val="00B050"/>
                          </a:solidFill>
                          <a:latin typeface="+mn-lt"/>
                          <a:ea typeface="+mn-ea"/>
                          <a:cs typeface="+mn-cs"/>
                        </a:rPr>
                        <a:t>+ 0.46</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Bajaj Auto</a:t>
                      </a:r>
                      <a:endParaRPr lang="en-US" sz="1200" dirty="0"/>
                    </a:p>
                  </a:txBody>
                  <a:tcPr/>
                </a:tc>
                <a:tc>
                  <a:txBody>
                    <a:bodyPr/>
                    <a:lstStyle/>
                    <a:p>
                      <a:pPr algn="r" fontAlgn="b"/>
                      <a:r>
                        <a:rPr lang="en-US" sz="1200" kern="1200" dirty="0">
                          <a:solidFill>
                            <a:schemeClr val="dk1"/>
                          </a:solidFill>
                          <a:latin typeface="+mn-lt"/>
                          <a:ea typeface="+mn-ea"/>
                          <a:cs typeface="+mn-cs"/>
                        </a:rPr>
                        <a:t>24955</a:t>
                      </a:r>
                    </a:p>
                  </a:txBody>
                  <a:tcPr marL="9525" marR="9525" marT="9525" marB="0" anchor="b"/>
                </a:tc>
                <a:tc>
                  <a:txBody>
                    <a:bodyPr/>
                    <a:lstStyle/>
                    <a:p>
                      <a:pPr algn="l" fontAlgn="t"/>
                      <a:r>
                        <a:rPr lang="en-US" sz="1200" kern="1200" dirty="0" smtClean="0">
                          <a:solidFill>
                            <a:srgbClr val="FF0000"/>
                          </a:solidFill>
                          <a:latin typeface="+mn-lt"/>
                          <a:ea typeface="+mn-ea"/>
                          <a:cs typeface="+mn-cs"/>
                        </a:rPr>
                        <a:t>-</a:t>
                      </a:r>
                      <a:r>
                        <a:rPr lang="en-US" sz="1200" kern="1200" baseline="0" dirty="0" smtClean="0">
                          <a:solidFill>
                            <a:srgbClr val="FF0000"/>
                          </a:solidFill>
                          <a:latin typeface="+mn-lt"/>
                          <a:ea typeface="+mn-ea"/>
                          <a:cs typeface="+mn-cs"/>
                        </a:rPr>
                        <a:t> </a:t>
                      </a:r>
                      <a:r>
                        <a:rPr lang="en-US" sz="1200" kern="1200" dirty="0" smtClean="0">
                          <a:solidFill>
                            <a:srgbClr val="FF0000"/>
                          </a:solidFill>
                          <a:latin typeface="+mn-lt"/>
                          <a:ea typeface="+mn-ea"/>
                          <a:cs typeface="+mn-cs"/>
                        </a:rPr>
                        <a:t>0.18</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Yes Bank</a:t>
                      </a:r>
                      <a:endParaRPr lang="en-US" sz="1200" dirty="0"/>
                    </a:p>
                  </a:txBody>
                  <a:tcPr/>
                </a:tc>
                <a:tc>
                  <a:txBody>
                    <a:bodyPr/>
                    <a:lstStyle/>
                    <a:p>
                      <a:pPr algn="r" fontAlgn="b"/>
                      <a:r>
                        <a:rPr lang="en-US" sz="1200" kern="1200" dirty="0">
                          <a:solidFill>
                            <a:schemeClr val="dk1"/>
                          </a:solidFill>
                          <a:latin typeface="+mn-lt"/>
                          <a:ea typeface="+mn-ea"/>
                          <a:cs typeface="+mn-cs"/>
                        </a:rPr>
                        <a:t>98500</a:t>
                      </a:r>
                    </a:p>
                  </a:txBody>
                  <a:tcPr marL="9525" marR="9525" marT="9525" marB="0" anchor="b"/>
                </a:tc>
                <a:tc>
                  <a:txBody>
                    <a:bodyPr/>
                    <a:lstStyle/>
                    <a:p>
                      <a:pPr algn="l" fontAlgn="t"/>
                      <a:r>
                        <a:rPr lang="en-US" sz="1200" kern="1200" dirty="0" smtClean="0">
                          <a:solidFill>
                            <a:srgbClr val="FF0000"/>
                          </a:solidFill>
                          <a:latin typeface="+mn-lt"/>
                          <a:ea typeface="+mn-ea"/>
                          <a:cs typeface="+mn-cs"/>
                        </a:rPr>
                        <a:t>- 1.50</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Total</a:t>
                      </a:r>
                      <a:endParaRPr lang="en-US" sz="1200" dirty="0"/>
                    </a:p>
                  </a:txBody>
                  <a:tcPr/>
                </a:tc>
                <a:tc>
                  <a:txBody>
                    <a:bodyPr/>
                    <a:lstStyle/>
                    <a:p>
                      <a:pPr algn="r" fontAlgn="b"/>
                      <a:r>
                        <a:rPr lang="en-US" sz="1200" kern="1200" dirty="0">
                          <a:solidFill>
                            <a:schemeClr val="dk1"/>
                          </a:solidFill>
                          <a:latin typeface="+mn-lt"/>
                          <a:ea typeface="+mn-ea"/>
                          <a:cs typeface="+mn-cs"/>
                        </a:rPr>
                        <a:t>1006545</a:t>
                      </a:r>
                    </a:p>
                  </a:txBody>
                  <a:tcPr marL="9525" marR="9525" marT="9525" marB="0" anchor="b"/>
                </a:tc>
                <a:tc>
                  <a:txBody>
                    <a:bodyPr/>
                    <a:lstStyle/>
                    <a:p>
                      <a:pPr algn="l" fontAlgn="t"/>
                      <a:r>
                        <a:rPr lang="en-US" sz="1200" kern="1200" dirty="0" smtClean="0">
                          <a:solidFill>
                            <a:srgbClr val="00B050"/>
                          </a:solidFill>
                          <a:latin typeface="+mn-lt"/>
                          <a:ea typeface="+mn-ea"/>
                          <a:cs typeface="+mn-cs"/>
                        </a:rPr>
                        <a:t>+ 0.65</a:t>
                      </a:r>
                      <a:r>
                        <a:rPr lang="en-US" sz="1200" kern="1200" dirty="0">
                          <a:solidFill>
                            <a:srgbClr val="00B050"/>
                          </a:solidFill>
                          <a:latin typeface="+mn-lt"/>
                          <a:ea typeface="+mn-ea"/>
                          <a:cs typeface="+mn-cs"/>
                        </a:rPr>
                        <a:t>%</a:t>
                      </a:r>
                    </a:p>
                  </a:txBody>
                  <a:tcPr marL="9525" marR="9525" marT="9525" marB="0"/>
                </a:tc>
              </a:tr>
            </a:tbl>
          </a:graphicData>
        </a:graphic>
      </p:graphicFrame>
      <p:sp>
        <p:nvSpPr>
          <p:cNvPr id="4" name="Rectangle 3">
            <a:hlinkClick r:id="rId4" action="ppaction://hlinksldjump"/>
          </p:cNvPr>
          <p:cNvSpPr/>
          <p:nvPr/>
        </p:nvSpPr>
        <p:spPr>
          <a:xfrm>
            <a:off x="4647483" y="1245885"/>
            <a:ext cx="304800"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4" name="Picture 23"/>
          <p:cNvPicPr>
            <a:picLocks noChangeAspect="1"/>
          </p:cNvPicPr>
          <p:nvPr/>
        </p:nvPicPr>
        <p:blipFill>
          <a:blip r:embed="rId5"/>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10934231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flipV="1">
            <a:off x="4690156" y="1301480"/>
            <a:ext cx="211915" cy="1174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2376" y="1297670"/>
            <a:ext cx="224209" cy="1174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Menu</a:t>
            </a:r>
          </a:p>
        </p:txBody>
      </p:sp>
      <p:sp>
        <p:nvSpPr>
          <p:cNvPr id="28" name="Rectangle 27"/>
          <p:cNvSpPr/>
          <p:nvPr/>
        </p:nvSpPr>
        <p:spPr>
          <a:xfrm>
            <a:off x="4713967" y="1676400"/>
            <a:ext cx="2848269" cy="294262"/>
          </a:xfrm>
          <a:prstGeom prst="rect">
            <a:avLst/>
          </a:prstGeom>
          <a:solidFill>
            <a:srgbClr val="E67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Your portfolio</a:t>
            </a:r>
          </a:p>
        </p:txBody>
      </p:sp>
      <p:graphicFrame>
        <p:nvGraphicFramePr>
          <p:cNvPr id="29" name="Table 28"/>
          <p:cNvGraphicFramePr>
            <a:graphicFrameLocks noGrp="1"/>
          </p:cNvGraphicFramePr>
          <p:nvPr>
            <p:extLst/>
          </p:nvPr>
        </p:nvGraphicFramePr>
        <p:xfrm>
          <a:off x="4713966" y="1987126"/>
          <a:ext cx="2848268" cy="3506367"/>
        </p:xfrm>
        <a:graphic>
          <a:graphicData uri="http://schemas.openxmlformats.org/drawingml/2006/table">
            <a:tbl>
              <a:tblPr firstRow="1" bandRow="1">
                <a:tableStyleId>{5C22544A-7EE6-4342-B048-85BDC9FD1C3A}</a:tableStyleId>
              </a:tblPr>
              <a:tblGrid>
                <a:gridCol w="1116874"/>
                <a:gridCol w="736874"/>
                <a:gridCol w="994520"/>
              </a:tblGrid>
              <a:tr h="277197">
                <a:tc>
                  <a:txBody>
                    <a:bodyPr/>
                    <a:lstStyle/>
                    <a:p>
                      <a:r>
                        <a:rPr lang="en-US" sz="1200" dirty="0" smtClean="0"/>
                        <a:t>Stock </a:t>
                      </a:r>
                      <a:endParaRPr lang="en-US" sz="1200" dirty="0"/>
                    </a:p>
                  </a:txBody>
                  <a:tcPr/>
                </a:tc>
                <a:tc>
                  <a:txBody>
                    <a:bodyPr/>
                    <a:lstStyle/>
                    <a:p>
                      <a:r>
                        <a:rPr lang="en-US" sz="1200" dirty="0" smtClean="0"/>
                        <a:t>Value</a:t>
                      </a:r>
                      <a:endParaRPr lang="en-US" sz="1200" dirty="0"/>
                    </a:p>
                  </a:txBody>
                  <a:tcPr/>
                </a:tc>
                <a:tc>
                  <a:txBody>
                    <a:bodyPr/>
                    <a:lstStyle/>
                    <a:p>
                      <a:endParaRPr lang="en-US" sz="1200" dirty="0"/>
                    </a:p>
                  </a:txBody>
                  <a:tcPr/>
                </a:tc>
              </a:tr>
              <a:tr h="277197">
                <a:tc>
                  <a:txBody>
                    <a:bodyPr/>
                    <a:lstStyle/>
                    <a:p>
                      <a:r>
                        <a:rPr lang="en-US" sz="1200" dirty="0" smtClean="0"/>
                        <a:t>ICICI Bank</a:t>
                      </a:r>
                      <a:endParaRPr lang="en-US" sz="1200" dirty="0"/>
                    </a:p>
                  </a:txBody>
                  <a:tcPr/>
                </a:tc>
                <a:tc>
                  <a:txBody>
                    <a:bodyPr/>
                    <a:lstStyle/>
                    <a:p>
                      <a:pPr algn="r" fontAlgn="b"/>
                      <a:r>
                        <a:rPr lang="en-US" sz="1200" kern="1200" dirty="0">
                          <a:solidFill>
                            <a:schemeClr val="dk1"/>
                          </a:solidFill>
                          <a:latin typeface="+mn-lt"/>
                          <a:ea typeface="+mn-ea"/>
                          <a:cs typeface="+mn-cs"/>
                        </a:rPr>
                        <a:t>151290</a:t>
                      </a:r>
                    </a:p>
                  </a:txBody>
                  <a:tcPr marL="9525" marR="9525" marT="9525" marB="0" anchor="b"/>
                </a:tc>
                <a:tc>
                  <a:txBody>
                    <a:bodyPr/>
                    <a:lstStyle/>
                    <a:p>
                      <a:pPr algn="l" rtl="0" fontAlgn="ctr"/>
                      <a:r>
                        <a:rPr lang="en-US" sz="1200" b="1" i="0" u="none" strike="noStrike" dirty="0" smtClean="0">
                          <a:solidFill>
                            <a:srgbClr val="00B050"/>
                          </a:solidFill>
                          <a:effectLst/>
                          <a:latin typeface="Zurich BT" panose="020B0603020202030204"/>
                        </a:rPr>
                        <a:t>+ 0.86</a:t>
                      </a:r>
                      <a:r>
                        <a:rPr lang="en-US" sz="1200" b="1" i="0" u="none" strike="noStrike" dirty="0">
                          <a:solidFill>
                            <a:srgbClr val="00B050"/>
                          </a:solidFill>
                          <a:effectLst/>
                          <a:latin typeface="Zurich BT" panose="020B0603020202030204"/>
                        </a:rPr>
                        <a:t>%</a:t>
                      </a:r>
                    </a:p>
                  </a:txBody>
                  <a:tcPr marL="9525" marR="9525" marT="9525" marB="0" anchor="ctr"/>
                </a:tc>
              </a:tr>
              <a:tr h="277197">
                <a:tc>
                  <a:txBody>
                    <a:bodyPr/>
                    <a:lstStyle/>
                    <a:p>
                      <a:r>
                        <a:rPr lang="en-US" sz="1200" dirty="0" err="1" smtClean="0"/>
                        <a:t>Maruti</a:t>
                      </a:r>
                      <a:r>
                        <a:rPr lang="en-US" sz="1200" dirty="0" smtClean="0"/>
                        <a:t> Suzuki</a:t>
                      </a:r>
                      <a:endParaRPr lang="en-US" sz="1200" dirty="0"/>
                    </a:p>
                  </a:txBody>
                  <a:tcPr/>
                </a:tc>
                <a:tc>
                  <a:txBody>
                    <a:bodyPr/>
                    <a:lstStyle/>
                    <a:p>
                      <a:pPr algn="r" fontAlgn="b"/>
                      <a:r>
                        <a:rPr lang="en-US" sz="1200" kern="1200" dirty="0">
                          <a:solidFill>
                            <a:schemeClr val="dk1"/>
                          </a:solidFill>
                          <a:latin typeface="+mn-lt"/>
                          <a:ea typeface="+mn-ea"/>
                          <a:cs typeface="+mn-cs"/>
                        </a:rPr>
                        <a:t>99500</a:t>
                      </a:r>
                    </a:p>
                  </a:txBody>
                  <a:tcPr marL="9525" marR="9525" marT="9525" marB="0" anchor="b"/>
                </a:tc>
                <a:tc>
                  <a:txBody>
                    <a:bodyPr/>
                    <a:lstStyle/>
                    <a:p>
                      <a:pPr algn="l" fontAlgn="t"/>
                      <a:r>
                        <a:rPr lang="en-US" sz="1200" kern="1200" dirty="0" smtClean="0">
                          <a:solidFill>
                            <a:srgbClr val="FF0000"/>
                          </a:solidFill>
                          <a:latin typeface="+mn-lt"/>
                          <a:ea typeface="+mn-ea"/>
                          <a:cs typeface="+mn-cs"/>
                        </a:rPr>
                        <a:t>- 0.50</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Reliance</a:t>
                      </a:r>
                      <a:endParaRPr lang="en-US" sz="1200" dirty="0"/>
                    </a:p>
                  </a:txBody>
                  <a:tcPr/>
                </a:tc>
                <a:tc>
                  <a:txBody>
                    <a:bodyPr/>
                    <a:lstStyle/>
                    <a:p>
                      <a:pPr algn="r" fontAlgn="b"/>
                      <a:r>
                        <a:rPr lang="en-US" sz="1200" kern="1200" dirty="0">
                          <a:solidFill>
                            <a:schemeClr val="dk1"/>
                          </a:solidFill>
                          <a:latin typeface="+mn-lt"/>
                          <a:ea typeface="+mn-ea"/>
                          <a:cs typeface="+mn-cs"/>
                        </a:rPr>
                        <a:t>203340</a:t>
                      </a:r>
                    </a:p>
                  </a:txBody>
                  <a:tcPr marL="9525" marR="9525" marT="9525" marB="0" anchor="b"/>
                </a:tc>
                <a:tc>
                  <a:txBody>
                    <a:bodyPr/>
                    <a:lstStyle/>
                    <a:p>
                      <a:pPr algn="l" fontAlgn="t"/>
                      <a:r>
                        <a:rPr lang="en-US" sz="1200" kern="1200" dirty="0" smtClean="0">
                          <a:solidFill>
                            <a:srgbClr val="00B050"/>
                          </a:solidFill>
                          <a:latin typeface="+mn-lt"/>
                          <a:ea typeface="+mn-ea"/>
                          <a:cs typeface="+mn-cs"/>
                        </a:rPr>
                        <a:t>+ 1.67</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TCS</a:t>
                      </a:r>
                      <a:endParaRPr lang="en-US" sz="1200" dirty="0"/>
                    </a:p>
                  </a:txBody>
                  <a:tcPr/>
                </a:tc>
                <a:tc>
                  <a:txBody>
                    <a:bodyPr/>
                    <a:lstStyle/>
                    <a:p>
                      <a:pPr algn="r" fontAlgn="b"/>
                      <a:r>
                        <a:rPr lang="en-US" sz="1200" kern="1200" dirty="0">
                          <a:solidFill>
                            <a:schemeClr val="dk1"/>
                          </a:solidFill>
                          <a:latin typeface="+mn-lt"/>
                          <a:ea typeface="+mn-ea"/>
                          <a:cs typeface="+mn-cs"/>
                        </a:rPr>
                        <a:t>101080</a:t>
                      </a:r>
                    </a:p>
                  </a:txBody>
                  <a:tcPr marL="9525" marR="9525" marT="9525" marB="0" anchor="b"/>
                </a:tc>
                <a:tc>
                  <a:txBody>
                    <a:bodyPr/>
                    <a:lstStyle/>
                    <a:p>
                      <a:pPr algn="l" fontAlgn="t"/>
                      <a:r>
                        <a:rPr lang="en-US" sz="1200" kern="1200" dirty="0" smtClean="0">
                          <a:solidFill>
                            <a:srgbClr val="00B050"/>
                          </a:solidFill>
                          <a:latin typeface="+mn-lt"/>
                          <a:ea typeface="+mn-ea"/>
                          <a:cs typeface="+mn-cs"/>
                        </a:rPr>
                        <a:t>+ 1.08</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HDFC Bank</a:t>
                      </a:r>
                      <a:endParaRPr lang="en-US" sz="1200" dirty="0"/>
                    </a:p>
                  </a:txBody>
                  <a:tcPr/>
                </a:tc>
                <a:tc>
                  <a:txBody>
                    <a:bodyPr/>
                    <a:lstStyle/>
                    <a:p>
                      <a:pPr algn="r" fontAlgn="b"/>
                      <a:r>
                        <a:rPr lang="en-US" sz="1200" kern="1200" dirty="0">
                          <a:solidFill>
                            <a:schemeClr val="dk1"/>
                          </a:solidFill>
                          <a:latin typeface="+mn-lt"/>
                          <a:ea typeface="+mn-ea"/>
                          <a:cs typeface="+mn-cs"/>
                        </a:rPr>
                        <a:t>50330</a:t>
                      </a:r>
                    </a:p>
                  </a:txBody>
                  <a:tcPr marL="9525" marR="9525" marT="9525" marB="0" anchor="b"/>
                </a:tc>
                <a:tc>
                  <a:txBody>
                    <a:bodyPr/>
                    <a:lstStyle/>
                    <a:p>
                      <a:pPr algn="l" fontAlgn="t"/>
                      <a:r>
                        <a:rPr lang="en-US" sz="1200" kern="1200" dirty="0" smtClean="0">
                          <a:solidFill>
                            <a:srgbClr val="00B050"/>
                          </a:solidFill>
                          <a:latin typeface="+mn-lt"/>
                          <a:ea typeface="+mn-ea"/>
                          <a:cs typeface="+mn-cs"/>
                        </a:rPr>
                        <a:t>+ 0.66</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HUL</a:t>
                      </a:r>
                      <a:endParaRPr lang="en-US" sz="1200" dirty="0"/>
                    </a:p>
                  </a:txBody>
                  <a:tcPr/>
                </a:tc>
                <a:tc>
                  <a:txBody>
                    <a:bodyPr/>
                    <a:lstStyle/>
                    <a:p>
                      <a:pPr algn="r" fontAlgn="b"/>
                      <a:r>
                        <a:rPr lang="en-US" sz="1200" kern="1200" dirty="0">
                          <a:solidFill>
                            <a:schemeClr val="dk1"/>
                          </a:solidFill>
                          <a:latin typeface="+mn-lt"/>
                          <a:ea typeface="+mn-ea"/>
                          <a:cs typeface="+mn-cs"/>
                        </a:rPr>
                        <a:t>202240</a:t>
                      </a:r>
                    </a:p>
                  </a:txBody>
                  <a:tcPr marL="9525" marR="9525" marT="9525" marB="0" anchor="b"/>
                </a:tc>
                <a:tc>
                  <a:txBody>
                    <a:bodyPr/>
                    <a:lstStyle/>
                    <a:p>
                      <a:pPr algn="l" fontAlgn="t"/>
                      <a:r>
                        <a:rPr lang="en-US" sz="1200" kern="1200" dirty="0" smtClean="0">
                          <a:solidFill>
                            <a:srgbClr val="00B050"/>
                          </a:solidFill>
                          <a:latin typeface="+mn-lt"/>
                          <a:ea typeface="+mn-ea"/>
                          <a:cs typeface="+mn-cs"/>
                        </a:rPr>
                        <a:t>+ 1.12</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ITC</a:t>
                      </a:r>
                      <a:endParaRPr lang="en-US" sz="1200" dirty="0"/>
                    </a:p>
                  </a:txBody>
                  <a:tcPr/>
                </a:tc>
                <a:tc>
                  <a:txBody>
                    <a:bodyPr/>
                    <a:lstStyle/>
                    <a:p>
                      <a:pPr algn="r" fontAlgn="b"/>
                      <a:r>
                        <a:rPr lang="en-US" sz="1200" kern="1200" dirty="0">
                          <a:solidFill>
                            <a:schemeClr val="dk1"/>
                          </a:solidFill>
                          <a:latin typeface="+mn-lt"/>
                          <a:ea typeface="+mn-ea"/>
                          <a:cs typeface="+mn-cs"/>
                        </a:rPr>
                        <a:t>25080</a:t>
                      </a:r>
                    </a:p>
                  </a:txBody>
                  <a:tcPr marL="9525" marR="9525" marT="9525" marB="0" anchor="b"/>
                </a:tc>
                <a:tc>
                  <a:txBody>
                    <a:bodyPr/>
                    <a:lstStyle/>
                    <a:p>
                      <a:pPr algn="l" fontAlgn="t"/>
                      <a:r>
                        <a:rPr lang="en-US" sz="1200" kern="1200" dirty="0" smtClean="0">
                          <a:solidFill>
                            <a:srgbClr val="00B050"/>
                          </a:solidFill>
                          <a:latin typeface="+mn-lt"/>
                          <a:ea typeface="+mn-ea"/>
                          <a:cs typeface="+mn-cs"/>
                        </a:rPr>
                        <a:t>+ 0.32</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State Bank</a:t>
                      </a:r>
                      <a:endParaRPr lang="en-US" sz="1200" dirty="0"/>
                    </a:p>
                  </a:txBody>
                  <a:tcPr/>
                </a:tc>
                <a:tc>
                  <a:txBody>
                    <a:bodyPr/>
                    <a:lstStyle/>
                    <a:p>
                      <a:pPr algn="r" fontAlgn="b"/>
                      <a:r>
                        <a:rPr lang="en-US" sz="1200" kern="1200" dirty="0">
                          <a:solidFill>
                            <a:schemeClr val="dk1"/>
                          </a:solidFill>
                          <a:latin typeface="+mn-lt"/>
                          <a:ea typeface="+mn-ea"/>
                          <a:cs typeface="+mn-cs"/>
                        </a:rPr>
                        <a:t>50230</a:t>
                      </a:r>
                    </a:p>
                  </a:txBody>
                  <a:tcPr marL="9525" marR="9525" marT="9525" marB="0" anchor="b"/>
                </a:tc>
                <a:tc>
                  <a:txBody>
                    <a:bodyPr/>
                    <a:lstStyle/>
                    <a:p>
                      <a:pPr algn="l" fontAlgn="t"/>
                      <a:r>
                        <a:rPr lang="en-US" sz="1200" kern="1200" dirty="0" smtClean="0">
                          <a:solidFill>
                            <a:srgbClr val="00B050"/>
                          </a:solidFill>
                          <a:latin typeface="+mn-lt"/>
                          <a:ea typeface="+mn-ea"/>
                          <a:cs typeface="+mn-cs"/>
                        </a:rPr>
                        <a:t>+ 0.46</a:t>
                      </a:r>
                      <a:r>
                        <a:rPr lang="en-US" sz="1200" kern="1200" dirty="0">
                          <a:solidFill>
                            <a:srgbClr val="00B050"/>
                          </a:solidFill>
                          <a:latin typeface="+mn-lt"/>
                          <a:ea typeface="+mn-ea"/>
                          <a:cs typeface="+mn-cs"/>
                        </a:rPr>
                        <a:t>%</a:t>
                      </a:r>
                    </a:p>
                  </a:txBody>
                  <a:tcPr marL="9525" marR="9525" marT="9525" marB="0"/>
                </a:tc>
              </a:tr>
              <a:tr h="277197">
                <a:tc>
                  <a:txBody>
                    <a:bodyPr/>
                    <a:lstStyle/>
                    <a:p>
                      <a:r>
                        <a:rPr lang="en-US" sz="1200" dirty="0" smtClean="0"/>
                        <a:t>Bajaj Auto</a:t>
                      </a:r>
                      <a:endParaRPr lang="en-US" sz="1200" dirty="0"/>
                    </a:p>
                  </a:txBody>
                  <a:tcPr/>
                </a:tc>
                <a:tc>
                  <a:txBody>
                    <a:bodyPr/>
                    <a:lstStyle/>
                    <a:p>
                      <a:pPr algn="r" fontAlgn="b"/>
                      <a:r>
                        <a:rPr lang="en-US" sz="1200" kern="1200" dirty="0">
                          <a:solidFill>
                            <a:schemeClr val="dk1"/>
                          </a:solidFill>
                          <a:latin typeface="+mn-lt"/>
                          <a:ea typeface="+mn-ea"/>
                          <a:cs typeface="+mn-cs"/>
                        </a:rPr>
                        <a:t>24955</a:t>
                      </a:r>
                    </a:p>
                  </a:txBody>
                  <a:tcPr marL="9525" marR="9525" marT="9525" marB="0" anchor="b"/>
                </a:tc>
                <a:tc>
                  <a:txBody>
                    <a:bodyPr/>
                    <a:lstStyle/>
                    <a:p>
                      <a:pPr algn="l" fontAlgn="t"/>
                      <a:r>
                        <a:rPr lang="en-US" sz="1200" kern="1200" dirty="0" smtClean="0">
                          <a:solidFill>
                            <a:srgbClr val="FF0000"/>
                          </a:solidFill>
                          <a:latin typeface="+mn-lt"/>
                          <a:ea typeface="+mn-ea"/>
                          <a:cs typeface="+mn-cs"/>
                        </a:rPr>
                        <a:t>-</a:t>
                      </a:r>
                      <a:r>
                        <a:rPr lang="en-US" sz="1200" kern="1200" baseline="0" dirty="0" smtClean="0">
                          <a:solidFill>
                            <a:srgbClr val="FF0000"/>
                          </a:solidFill>
                          <a:latin typeface="+mn-lt"/>
                          <a:ea typeface="+mn-ea"/>
                          <a:cs typeface="+mn-cs"/>
                        </a:rPr>
                        <a:t> </a:t>
                      </a:r>
                      <a:r>
                        <a:rPr lang="en-US" sz="1200" kern="1200" dirty="0" smtClean="0">
                          <a:solidFill>
                            <a:srgbClr val="FF0000"/>
                          </a:solidFill>
                          <a:latin typeface="+mn-lt"/>
                          <a:ea typeface="+mn-ea"/>
                          <a:cs typeface="+mn-cs"/>
                        </a:rPr>
                        <a:t>0.18</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Yes Bank</a:t>
                      </a:r>
                      <a:endParaRPr lang="en-US" sz="1200" dirty="0"/>
                    </a:p>
                  </a:txBody>
                  <a:tcPr/>
                </a:tc>
                <a:tc>
                  <a:txBody>
                    <a:bodyPr/>
                    <a:lstStyle/>
                    <a:p>
                      <a:pPr algn="r" fontAlgn="b"/>
                      <a:r>
                        <a:rPr lang="en-US" sz="1200" kern="1200" dirty="0">
                          <a:solidFill>
                            <a:schemeClr val="dk1"/>
                          </a:solidFill>
                          <a:latin typeface="+mn-lt"/>
                          <a:ea typeface="+mn-ea"/>
                          <a:cs typeface="+mn-cs"/>
                        </a:rPr>
                        <a:t>98500</a:t>
                      </a:r>
                    </a:p>
                  </a:txBody>
                  <a:tcPr marL="9525" marR="9525" marT="9525" marB="0" anchor="b"/>
                </a:tc>
                <a:tc>
                  <a:txBody>
                    <a:bodyPr/>
                    <a:lstStyle/>
                    <a:p>
                      <a:pPr algn="l" fontAlgn="t"/>
                      <a:r>
                        <a:rPr lang="en-US" sz="1200" kern="1200" dirty="0" smtClean="0">
                          <a:solidFill>
                            <a:srgbClr val="FF0000"/>
                          </a:solidFill>
                          <a:latin typeface="+mn-lt"/>
                          <a:ea typeface="+mn-ea"/>
                          <a:cs typeface="+mn-cs"/>
                        </a:rPr>
                        <a:t>- 1.50</a:t>
                      </a:r>
                      <a:r>
                        <a:rPr lang="en-US" sz="1200" kern="1200" dirty="0">
                          <a:solidFill>
                            <a:srgbClr val="FF0000"/>
                          </a:solidFill>
                          <a:latin typeface="+mn-lt"/>
                          <a:ea typeface="+mn-ea"/>
                          <a:cs typeface="+mn-cs"/>
                        </a:rPr>
                        <a:t>%</a:t>
                      </a:r>
                    </a:p>
                  </a:txBody>
                  <a:tcPr marL="9525" marR="9525" marT="9525" marB="0"/>
                </a:tc>
              </a:tr>
              <a:tr h="277197">
                <a:tc>
                  <a:txBody>
                    <a:bodyPr/>
                    <a:lstStyle/>
                    <a:p>
                      <a:r>
                        <a:rPr lang="en-US" sz="1200" dirty="0" smtClean="0"/>
                        <a:t>Total</a:t>
                      </a:r>
                      <a:endParaRPr lang="en-US" sz="1200" dirty="0"/>
                    </a:p>
                  </a:txBody>
                  <a:tcPr/>
                </a:tc>
                <a:tc>
                  <a:txBody>
                    <a:bodyPr/>
                    <a:lstStyle/>
                    <a:p>
                      <a:pPr algn="r" fontAlgn="b"/>
                      <a:r>
                        <a:rPr lang="en-US" sz="1200" kern="1200" dirty="0">
                          <a:solidFill>
                            <a:schemeClr val="dk1"/>
                          </a:solidFill>
                          <a:latin typeface="+mn-lt"/>
                          <a:ea typeface="+mn-ea"/>
                          <a:cs typeface="+mn-cs"/>
                        </a:rPr>
                        <a:t>1006545</a:t>
                      </a:r>
                    </a:p>
                  </a:txBody>
                  <a:tcPr marL="9525" marR="9525" marT="9525" marB="0" anchor="b"/>
                </a:tc>
                <a:tc>
                  <a:txBody>
                    <a:bodyPr/>
                    <a:lstStyle/>
                    <a:p>
                      <a:pPr algn="l" fontAlgn="t"/>
                      <a:r>
                        <a:rPr lang="en-US" sz="1200" kern="1200" dirty="0" smtClean="0">
                          <a:solidFill>
                            <a:srgbClr val="00B050"/>
                          </a:solidFill>
                          <a:latin typeface="+mn-lt"/>
                          <a:ea typeface="+mn-ea"/>
                          <a:cs typeface="+mn-cs"/>
                        </a:rPr>
                        <a:t>+ 0.65</a:t>
                      </a:r>
                      <a:r>
                        <a:rPr lang="en-US" sz="1200" kern="1200" dirty="0">
                          <a:solidFill>
                            <a:srgbClr val="00B050"/>
                          </a:solidFill>
                          <a:latin typeface="+mn-lt"/>
                          <a:ea typeface="+mn-ea"/>
                          <a:cs typeface="+mn-cs"/>
                        </a:rPr>
                        <a:t>%</a:t>
                      </a:r>
                    </a:p>
                  </a:txBody>
                  <a:tcPr marL="9525" marR="9525" marT="9525" marB="0"/>
                </a:tc>
              </a:tr>
            </a:tbl>
          </a:graphicData>
        </a:graphic>
      </p:graphicFrame>
      <p:sp>
        <p:nvSpPr>
          <p:cNvPr id="19" name="Rectangle 18"/>
          <p:cNvSpPr/>
          <p:nvPr/>
        </p:nvSpPr>
        <p:spPr>
          <a:xfrm>
            <a:off x="4586516" y="1600200"/>
            <a:ext cx="2362199" cy="3276600"/>
          </a:xfrm>
          <a:prstGeom prst="rect">
            <a:avLst/>
          </a:prstGeom>
          <a:solidFill>
            <a:schemeClr val="bg2"/>
          </a:solidFill>
          <a:ln w="31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rgbClr val="1F497D"/>
              </a:solidFill>
            </a:endParaRPr>
          </a:p>
          <a:p>
            <a:pPr marL="228600" indent="-228600">
              <a:lnSpc>
                <a:spcPct val="200000"/>
              </a:lnSpc>
              <a:buFont typeface="+mj-lt"/>
              <a:buAutoNum type="arabicPeriod"/>
            </a:pPr>
            <a:r>
              <a:rPr lang="en-US" sz="1200" dirty="0">
                <a:solidFill>
                  <a:srgbClr val="1F497D"/>
                </a:solidFill>
              </a:rPr>
              <a:t>Home</a:t>
            </a:r>
          </a:p>
          <a:p>
            <a:pPr marL="228600" indent="-228600">
              <a:lnSpc>
                <a:spcPct val="200000"/>
              </a:lnSpc>
              <a:buFont typeface="+mj-lt"/>
              <a:buAutoNum type="arabicPeriod"/>
            </a:pPr>
            <a:r>
              <a:rPr lang="en-US" sz="1200" dirty="0">
                <a:solidFill>
                  <a:srgbClr val="1F497D"/>
                </a:solidFill>
              </a:rPr>
              <a:t>View Portfolio</a:t>
            </a:r>
          </a:p>
          <a:p>
            <a:pPr marL="228600" indent="-228600">
              <a:lnSpc>
                <a:spcPct val="200000"/>
              </a:lnSpc>
              <a:buFont typeface="+mj-lt"/>
              <a:buAutoNum type="arabicPeriod"/>
            </a:pPr>
            <a:r>
              <a:rPr lang="en-US" sz="1200" dirty="0">
                <a:solidFill>
                  <a:srgbClr val="1F497D"/>
                </a:solidFill>
              </a:rPr>
              <a:t>Create More Portfolios</a:t>
            </a:r>
          </a:p>
          <a:p>
            <a:pPr marL="228600" indent="-228600">
              <a:lnSpc>
                <a:spcPct val="200000"/>
              </a:lnSpc>
              <a:buFont typeface="+mj-lt"/>
              <a:buAutoNum type="arabicPeriod"/>
            </a:pPr>
            <a:r>
              <a:rPr lang="en-US" sz="1200" dirty="0">
                <a:solidFill>
                  <a:srgbClr val="1F497D"/>
                </a:solidFill>
              </a:rPr>
              <a:t>View Contest</a:t>
            </a:r>
          </a:p>
          <a:p>
            <a:pPr marL="228600" indent="-228600">
              <a:lnSpc>
                <a:spcPct val="200000"/>
              </a:lnSpc>
              <a:buFont typeface="+mj-lt"/>
              <a:buAutoNum type="arabicPeriod"/>
            </a:pPr>
            <a:r>
              <a:rPr lang="en-US" sz="1200" dirty="0">
                <a:solidFill>
                  <a:srgbClr val="1F497D"/>
                </a:solidFill>
              </a:rPr>
              <a:t>Rules</a:t>
            </a:r>
          </a:p>
          <a:p>
            <a:pPr marL="228600" indent="-228600">
              <a:lnSpc>
                <a:spcPct val="200000"/>
              </a:lnSpc>
              <a:buFont typeface="+mj-lt"/>
              <a:buAutoNum type="arabicPeriod"/>
            </a:pPr>
            <a:r>
              <a:rPr lang="en-US" sz="1200" dirty="0">
                <a:solidFill>
                  <a:srgbClr val="1F497D"/>
                </a:solidFill>
              </a:rPr>
              <a:t>View Performance</a:t>
            </a:r>
          </a:p>
          <a:p>
            <a:pPr marL="228600" indent="-228600">
              <a:lnSpc>
                <a:spcPct val="200000"/>
              </a:lnSpc>
              <a:buFont typeface="+mj-lt"/>
              <a:buAutoNum type="arabicPeriod"/>
            </a:pPr>
            <a:r>
              <a:rPr lang="en-US" sz="1200" dirty="0">
                <a:solidFill>
                  <a:srgbClr val="1F497D"/>
                </a:solidFill>
              </a:rPr>
              <a:t>Referral</a:t>
            </a:r>
          </a:p>
          <a:p>
            <a:pPr marL="228600" indent="-228600">
              <a:lnSpc>
                <a:spcPct val="200000"/>
              </a:lnSpc>
              <a:buFont typeface="+mj-lt"/>
              <a:buAutoNum type="arabicPeriod"/>
            </a:pPr>
            <a:r>
              <a:rPr lang="en-US" sz="1200" dirty="0">
                <a:solidFill>
                  <a:srgbClr val="1F497D"/>
                </a:solidFill>
              </a:rPr>
              <a:t>Learn about stock market</a:t>
            </a:r>
          </a:p>
        </p:txBody>
      </p:sp>
      <p:pic>
        <p:nvPicPr>
          <p:cNvPr id="30" name="Picture 29"/>
          <p:cNvPicPr>
            <a:picLocks noChangeAspect="1"/>
          </p:cNvPicPr>
          <p:nvPr/>
        </p:nvPicPr>
        <p:blipFill>
          <a:blip r:embed="rId4"/>
          <a:stretch>
            <a:fillRect/>
          </a:stretch>
        </p:blipFill>
        <p:spPr>
          <a:xfrm>
            <a:off x="7253515" y="1255309"/>
            <a:ext cx="338405" cy="316805"/>
          </a:xfrm>
          <a:prstGeom prst="rect">
            <a:avLst/>
          </a:prstGeom>
        </p:spPr>
      </p:pic>
      <p:sp>
        <p:nvSpPr>
          <p:cNvPr id="20" name="Rectangle 19">
            <a:hlinkClick r:id="rId5" action="ppaction://hlinksldjump"/>
          </p:cNvPr>
          <p:cNvSpPr/>
          <p:nvPr/>
        </p:nvSpPr>
        <p:spPr>
          <a:xfrm>
            <a:off x="4594055" y="3334657"/>
            <a:ext cx="990600" cy="339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081572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5"/>
          <p:cNvSpPr>
            <a:spLocks noGrp="1"/>
          </p:cNvSpPr>
          <p:nvPr>
            <p:ph type="body" sz="quarter" idx="17"/>
          </p:nvPr>
        </p:nvSpPr>
        <p:spPr>
          <a:xfrm>
            <a:off x="4613239" y="1642274"/>
            <a:ext cx="2978681" cy="4466882"/>
          </a:xfrm>
        </p:spPr>
        <p:txBody>
          <a:bodyPr/>
          <a:lstStyle/>
          <a:p>
            <a:pPr marL="0" indent="0">
              <a:buNone/>
            </a:pPr>
            <a:r>
              <a:rPr lang="en-US" sz="1200" dirty="0"/>
              <a:t>Rules :</a:t>
            </a:r>
          </a:p>
          <a:p>
            <a:pPr marL="0" indent="0">
              <a:buNone/>
            </a:pPr>
            <a:endParaRPr lang="en-US" sz="1200" dirty="0"/>
          </a:p>
          <a:p>
            <a:pPr marL="357141" indent="-357141"/>
            <a:r>
              <a:rPr lang="en-US" sz="1200" dirty="0"/>
              <a:t>One person can place only one bid per index(mobile number being the unique identifier) during the day on Nifty 50 , Bank Nifty, Sensex 30 etc.</a:t>
            </a:r>
          </a:p>
          <a:p>
            <a:pPr marL="357141" indent="-357141"/>
            <a:r>
              <a:rPr lang="en-US" sz="1200" dirty="0"/>
              <a:t>The bid is to be placed before 9 a.m. on every trading day</a:t>
            </a:r>
          </a:p>
          <a:p>
            <a:pPr marL="357141" indent="-357141"/>
            <a:r>
              <a:rPr lang="en-US" sz="1200" dirty="0"/>
              <a:t>The results will be announced using leaderboards in app / website</a:t>
            </a:r>
          </a:p>
          <a:p>
            <a:pPr marL="357141" indent="-357141"/>
            <a:r>
              <a:rPr lang="en-US" sz="1200" dirty="0"/>
              <a:t>Use of instruments other than stocks is not allowed ( i.e. DVRs, derivatives, cash etc.)</a:t>
            </a:r>
          </a:p>
          <a:p>
            <a:pPr marL="357141" indent="-357141"/>
            <a:r>
              <a:rPr lang="en-US" sz="1200" dirty="0"/>
              <a:t>Alternatively we can disable other instruments from our end / allow investing only in a select set of stocks</a:t>
            </a:r>
          </a:p>
          <a:p>
            <a:pPr marL="357141" indent="-357141"/>
            <a:r>
              <a:rPr lang="en-US" sz="1200" dirty="0"/>
              <a:t>The person has to invest in a minimum of 10 and can invest in a maximum of 10 stocks</a:t>
            </a:r>
          </a:p>
          <a:p>
            <a:pPr marL="357141" indent="-357141"/>
            <a:r>
              <a:rPr lang="en-US" sz="1200" dirty="0"/>
              <a:t>Each contestant will be allocated virtual money / tokens / chips worth INR 10 lakhs</a:t>
            </a:r>
          </a:p>
        </p:txBody>
      </p:sp>
      <p:sp>
        <p:nvSpPr>
          <p:cNvPr id="2" name="Text Placeholder 1"/>
          <p:cNvSpPr>
            <a:spLocks noGrp="1"/>
          </p:cNvSpPr>
          <p:nvPr>
            <p:ph type="body" sz="quarter" idx="12"/>
          </p:nvPr>
        </p:nvSpPr>
        <p:spPr/>
        <p:txBody>
          <a:bodyPr/>
          <a:lstStyle/>
          <a:p>
            <a:r>
              <a:rPr lang="en-US" dirty="0" smtClean="0"/>
              <a:t>Wireframes</a:t>
            </a:r>
            <a:endParaRPr lang="en-US" dirty="0"/>
          </a:p>
        </p:txBody>
      </p:sp>
      <p:sp>
        <p:nvSpPr>
          <p:cNvPr id="7" name="Slide Number Placeholder 5"/>
          <p:cNvSpPr>
            <a:spLocks noGrp="1"/>
          </p:cNvSpPr>
          <p:nvPr>
            <p:ph type="sldNum" sz="quarter" idx="4"/>
          </p:nvPr>
        </p:nvSpPr>
        <p:spPr>
          <a:xfrm>
            <a:off x="11177592" y="6400807"/>
            <a:ext cx="609600" cy="366183"/>
          </a:xfrm>
        </p:spPr>
        <p:txBody>
          <a:bodyPr/>
          <a:lstStyle/>
          <a:p>
            <a:r>
              <a:rPr lang="en-US" dirty="0" smtClean="0">
                <a:solidFill>
                  <a:srgbClr val="1F497D"/>
                </a:solidFill>
              </a:rPr>
              <a:t>3</a:t>
            </a:r>
            <a:endParaRPr lang="en-US" dirty="0">
              <a:solidFill>
                <a:srgbClr val="1F497D"/>
              </a:solidFill>
            </a:endParaRPr>
          </a:p>
        </p:txBody>
      </p:sp>
      <p:grpSp>
        <p:nvGrpSpPr>
          <p:cNvPr id="9" name="Group 8"/>
          <p:cNvGrpSpPr/>
          <p:nvPr/>
        </p:nvGrpSpPr>
        <p:grpSpPr>
          <a:xfrm>
            <a:off x="4586514" y="990605"/>
            <a:ext cx="3048000" cy="5584371"/>
            <a:chOff x="6771367" y="362352"/>
            <a:chExt cx="3575005" cy="58327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367" y="362352"/>
              <a:ext cx="3566160" cy="251485"/>
            </a:xfrm>
            <a:prstGeom prst="rect">
              <a:avLst/>
            </a:prstGeom>
          </p:spPr>
        </p:pic>
        <p:sp>
          <p:nvSpPr>
            <p:cNvPr id="6" name="Rectangle 5"/>
            <p:cNvSpPr/>
            <p:nvPr/>
          </p:nvSpPr>
          <p:spPr>
            <a:xfrm>
              <a:off x="6780212" y="613837"/>
              <a:ext cx="3557315" cy="512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5737885"/>
              <a:ext cx="3566160" cy="457200"/>
            </a:xfrm>
            <a:prstGeom prst="rect">
              <a:avLst/>
            </a:prstGeom>
          </p:spPr>
        </p:pic>
      </p:grpSp>
      <p:sp>
        <p:nvSpPr>
          <p:cNvPr id="12" name="Rectangle 11"/>
          <p:cNvSpPr/>
          <p:nvPr/>
        </p:nvSpPr>
        <p:spPr>
          <a:xfrm>
            <a:off x="4586515" y="1231382"/>
            <a:ext cx="3040459" cy="368819"/>
          </a:xfrm>
          <a:prstGeom prst="rect">
            <a:avLst/>
          </a:prstGeom>
          <a:solidFill>
            <a:srgbClr val="97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p:nvPr/>
        </p:nvCxnSpPr>
        <p:spPr>
          <a:xfrm>
            <a:off x="4690155" y="1415142"/>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90155" y="1358381"/>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90607" y="1305246"/>
            <a:ext cx="2194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09612" y="1227576"/>
            <a:ext cx="905089" cy="261610"/>
          </a:xfrm>
          <a:prstGeom prst="rect">
            <a:avLst/>
          </a:prstGeom>
          <a:noFill/>
        </p:spPr>
        <p:txBody>
          <a:bodyPr wrap="square" rtlCol="0">
            <a:spAutoFit/>
          </a:bodyPr>
          <a:lstStyle/>
          <a:p>
            <a:r>
              <a:rPr lang="en-US" sz="1100" dirty="0">
                <a:solidFill>
                  <a:prstClr val="white"/>
                </a:solidFill>
              </a:rPr>
              <a:t>Home</a:t>
            </a:r>
          </a:p>
        </p:txBody>
      </p:sp>
      <p:sp>
        <p:nvSpPr>
          <p:cNvPr id="4" name="Rectangle 3">
            <a:hlinkClick r:id="rId4" action="ppaction://hlinksldjump"/>
          </p:cNvPr>
          <p:cNvSpPr/>
          <p:nvPr/>
        </p:nvSpPr>
        <p:spPr>
          <a:xfrm>
            <a:off x="4647483" y="1245885"/>
            <a:ext cx="304800"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4" name="Picture 23"/>
          <p:cNvPicPr>
            <a:picLocks noChangeAspect="1"/>
          </p:cNvPicPr>
          <p:nvPr/>
        </p:nvPicPr>
        <p:blipFill>
          <a:blip r:embed="rId5"/>
          <a:stretch>
            <a:fillRect/>
          </a:stretch>
        </p:blipFill>
        <p:spPr>
          <a:xfrm>
            <a:off x="7253515" y="1255309"/>
            <a:ext cx="338405" cy="316805"/>
          </a:xfrm>
          <a:prstGeom prst="rect">
            <a:avLst/>
          </a:prstGeom>
        </p:spPr>
      </p:pic>
    </p:spTree>
    <p:extLst>
      <p:ext uri="{BB962C8B-B14F-4D97-AF65-F5344CB8AC3E}">
        <p14:creationId xmlns:p14="http://schemas.microsoft.com/office/powerpoint/2010/main" val="31800290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7"/>
            <a:ext cx="5764213" cy="15784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hlinkClick r:id="rId2" action="ppaction://hlinksldjump"/>
              </a:rPr>
              <a:t>Accelerator - Appendix</a:t>
            </a:r>
            <a:endParaRPr lang="en-IN" altLang="en-US" dirty="0" smtClean="0"/>
          </a:p>
        </p:txBody>
      </p:sp>
    </p:spTree>
    <p:extLst>
      <p:ext uri="{BB962C8B-B14F-4D97-AF65-F5344CB8AC3E}">
        <p14:creationId xmlns:p14="http://schemas.microsoft.com/office/powerpoint/2010/main" val="30408392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Budget : For one Cohort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7095203"/>
              </p:ext>
            </p:extLst>
          </p:nvPr>
        </p:nvGraphicFramePr>
        <p:xfrm>
          <a:off x="1065213" y="795338"/>
          <a:ext cx="11115675" cy="5724525"/>
        </p:xfrm>
        <a:graphic>
          <a:graphicData uri="http://schemas.openxmlformats.org/presentationml/2006/ole">
            <mc:AlternateContent xmlns:mc="http://schemas.openxmlformats.org/markup-compatibility/2006">
              <mc:Choice xmlns:v="urn:schemas-microsoft-com:vml" Requires="v">
                <p:oleObj spid="_x0000_s4157" name="Worksheet" r:id="rId4" imgW="11115480" imgH="5724461" progId="Excel.Sheet.12">
                  <p:embed/>
                </p:oleObj>
              </mc:Choice>
              <mc:Fallback>
                <p:oleObj name="Worksheet" r:id="rId4" imgW="11115480" imgH="5724461" progId="Excel.Sheet.12">
                  <p:embed/>
                  <p:pic>
                    <p:nvPicPr>
                      <p:cNvPr id="0" name=""/>
                      <p:cNvPicPr/>
                      <p:nvPr/>
                    </p:nvPicPr>
                    <p:blipFill>
                      <a:blip r:embed="rId5"/>
                      <a:stretch>
                        <a:fillRect/>
                      </a:stretch>
                    </p:blipFill>
                    <p:spPr>
                      <a:xfrm>
                        <a:off x="1065213" y="795338"/>
                        <a:ext cx="11115675" cy="5724525"/>
                      </a:xfrm>
                      <a:prstGeom prst="rect">
                        <a:avLst/>
                      </a:prstGeom>
                    </p:spPr>
                  </p:pic>
                </p:oleObj>
              </mc:Fallback>
            </mc:AlternateContent>
          </a:graphicData>
        </a:graphic>
      </p:graphicFrame>
    </p:spTree>
    <p:extLst>
      <p:ext uri="{BB962C8B-B14F-4D97-AF65-F5344CB8AC3E}">
        <p14:creationId xmlns:p14="http://schemas.microsoft.com/office/powerpoint/2010/main" val="711511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Themes: Micro Investment</a:t>
            </a:r>
            <a:endParaRPr lang="en-US" dirty="0"/>
          </a:p>
        </p:txBody>
      </p:sp>
      <p:sp>
        <p:nvSpPr>
          <p:cNvPr id="6" name="Rounded Rectangle 5"/>
          <p:cNvSpPr/>
          <p:nvPr/>
        </p:nvSpPr>
        <p:spPr>
          <a:xfrm>
            <a:off x="6138054" y="5276628"/>
            <a:ext cx="3194126" cy="1351975"/>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Investing a portion of drivers salary/incentives</a:t>
            </a:r>
          </a:p>
        </p:txBody>
      </p:sp>
      <p:sp>
        <p:nvSpPr>
          <p:cNvPr id="7" name="Rounded Rectangle 6"/>
          <p:cNvSpPr/>
          <p:nvPr/>
        </p:nvSpPr>
        <p:spPr>
          <a:xfrm>
            <a:off x="2642436" y="5276627"/>
            <a:ext cx="3154734" cy="1361171"/>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
            </a:r>
            <a:br>
              <a:rPr lang="en-US" sz="1600" dirty="0">
                <a:solidFill>
                  <a:prstClr val="black"/>
                </a:solidFill>
              </a:rPr>
            </a:br>
            <a:r>
              <a:rPr lang="en-US" sz="1600" dirty="0">
                <a:solidFill>
                  <a:prstClr val="black"/>
                </a:solidFill>
              </a:rPr>
              <a:t>Credit card reward point redemption like Payback through ETF’s/MF’s</a:t>
            </a:r>
            <a:endParaRPr lang="en-IN" sz="1600" dirty="0">
              <a:solidFill>
                <a:prstClr val="black"/>
              </a:solidFill>
            </a:endParaRPr>
          </a:p>
        </p:txBody>
      </p:sp>
      <p:sp>
        <p:nvSpPr>
          <p:cNvPr id="8" name="Rounded Rectangle 7"/>
          <p:cNvSpPr/>
          <p:nvPr/>
        </p:nvSpPr>
        <p:spPr>
          <a:xfrm>
            <a:off x="7448610" y="3086595"/>
            <a:ext cx="3191474" cy="1427832"/>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Investing the tip amounts received by </a:t>
            </a:r>
            <a:r>
              <a:rPr lang="en-US" sz="1600" dirty="0" err="1">
                <a:solidFill>
                  <a:prstClr val="black"/>
                </a:solidFill>
              </a:rPr>
              <a:t>Zomato</a:t>
            </a:r>
            <a:r>
              <a:rPr lang="en-US" sz="1600" dirty="0">
                <a:solidFill>
                  <a:prstClr val="black"/>
                </a:solidFill>
              </a:rPr>
              <a:t>/</a:t>
            </a:r>
            <a:r>
              <a:rPr lang="en-US" sz="1600" dirty="0" err="1">
                <a:solidFill>
                  <a:prstClr val="black"/>
                </a:solidFill>
              </a:rPr>
              <a:t>UberEats</a:t>
            </a:r>
            <a:r>
              <a:rPr lang="en-US" sz="1600" dirty="0">
                <a:solidFill>
                  <a:prstClr val="black"/>
                </a:solidFill>
              </a:rPr>
              <a:t> employees</a:t>
            </a:r>
            <a:endParaRPr lang="en-IN" sz="1600" b="1" dirty="0">
              <a:solidFill>
                <a:prstClr val="black"/>
              </a:solidFill>
            </a:endParaRPr>
          </a:p>
        </p:txBody>
      </p:sp>
      <p:sp>
        <p:nvSpPr>
          <p:cNvPr id="9" name="Rounded Rectangle 8"/>
          <p:cNvSpPr/>
          <p:nvPr/>
        </p:nvSpPr>
        <p:spPr>
          <a:xfrm>
            <a:off x="1114442" y="3033127"/>
            <a:ext cx="3186424" cy="1522224"/>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Tie up with companies for rewarding loyal customers with stock-back/ETF’s</a:t>
            </a:r>
          </a:p>
        </p:txBody>
      </p:sp>
      <p:sp>
        <p:nvSpPr>
          <p:cNvPr id="10" name="Rounded Rectangle 9"/>
          <p:cNvSpPr/>
          <p:nvPr/>
        </p:nvSpPr>
        <p:spPr>
          <a:xfrm>
            <a:off x="6138054" y="1115930"/>
            <a:ext cx="3194126" cy="1374413"/>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Fractional investments : Rounding off digital spends to nearest 100’s or 1000’s</a:t>
            </a:r>
          </a:p>
        </p:txBody>
      </p:sp>
      <p:sp>
        <p:nvSpPr>
          <p:cNvPr id="11" name="Rounded Rectangle 10"/>
          <p:cNvSpPr/>
          <p:nvPr/>
        </p:nvSpPr>
        <p:spPr>
          <a:xfrm>
            <a:off x="2642436" y="1118034"/>
            <a:ext cx="3154734" cy="1374414"/>
          </a:xfrm>
          <a:prstGeom prst="roundRect">
            <a:avLst/>
          </a:prstGeom>
          <a:solidFill>
            <a:schemeClr val="bg1"/>
          </a:solidFill>
          <a:ln w="28575">
            <a:solidFill>
              <a:srgbClr val="34425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r>
              <a:rPr lang="en-US" sz="1600" dirty="0">
                <a:solidFill>
                  <a:prstClr val="black"/>
                </a:solidFill>
              </a:rPr>
              <a:t>Linking saving with spending : Offsetting guilt spends with savings</a:t>
            </a:r>
          </a:p>
        </p:txBody>
      </p:sp>
      <p:cxnSp>
        <p:nvCxnSpPr>
          <p:cNvPr id="12" name="Straight Connector 11"/>
          <p:cNvCxnSpPr/>
          <p:nvPr/>
        </p:nvCxnSpPr>
        <p:spPr>
          <a:xfrm flipH="1" flipV="1">
            <a:off x="4351551" y="3823359"/>
            <a:ext cx="503054" cy="1"/>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32875" y="939303"/>
            <a:ext cx="2165377"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898" b="1" dirty="0">
              <a:solidFill>
                <a:srgbClr val="053C6D">
                  <a:lumMod val="75000"/>
                </a:srgbClr>
              </a:solidFill>
            </a:endParaRPr>
          </a:p>
        </p:txBody>
      </p:sp>
      <p:sp>
        <p:nvSpPr>
          <p:cNvPr id="14" name="Rectangle 13"/>
          <p:cNvSpPr/>
          <p:nvPr/>
        </p:nvSpPr>
        <p:spPr>
          <a:xfrm>
            <a:off x="2923410" y="1523504"/>
            <a:ext cx="2672294"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15" name="Rectangle 14"/>
          <p:cNvSpPr/>
          <p:nvPr/>
        </p:nvSpPr>
        <p:spPr>
          <a:xfrm>
            <a:off x="6117390" y="1512099"/>
            <a:ext cx="3351122"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16" name="Rectangle 15"/>
          <p:cNvSpPr/>
          <p:nvPr/>
        </p:nvSpPr>
        <p:spPr>
          <a:xfrm>
            <a:off x="1055053" y="3526475"/>
            <a:ext cx="3305201"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17" name="Rectangle 16"/>
          <p:cNvSpPr/>
          <p:nvPr/>
        </p:nvSpPr>
        <p:spPr>
          <a:xfrm>
            <a:off x="7850801" y="3541263"/>
            <a:ext cx="2497843"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18" name="Rectangle 17"/>
          <p:cNvSpPr/>
          <p:nvPr/>
        </p:nvSpPr>
        <p:spPr>
          <a:xfrm>
            <a:off x="3061991" y="5688223"/>
            <a:ext cx="2337122"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19" name="Rectangle 18"/>
          <p:cNvSpPr/>
          <p:nvPr/>
        </p:nvSpPr>
        <p:spPr>
          <a:xfrm>
            <a:off x="5798352" y="5293626"/>
            <a:ext cx="2165377"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898" b="1" dirty="0">
              <a:solidFill>
                <a:srgbClr val="053C6D">
                  <a:lumMod val="75000"/>
                </a:srgbClr>
              </a:solidFill>
            </a:endParaRPr>
          </a:p>
        </p:txBody>
      </p:sp>
      <p:sp>
        <p:nvSpPr>
          <p:cNvPr id="20" name="Rectangle 19"/>
          <p:cNvSpPr/>
          <p:nvPr/>
        </p:nvSpPr>
        <p:spPr>
          <a:xfrm>
            <a:off x="6657643" y="5689501"/>
            <a:ext cx="2154950" cy="734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600" dirty="0">
              <a:solidFill>
                <a:srgbClr val="053C6D">
                  <a:lumMod val="75000"/>
                </a:srgbClr>
              </a:solidFill>
            </a:endParaRPr>
          </a:p>
        </p:txBody>
      </p:sp>
      <p:sp>
        <p:nvSpPr>
          <p:cNvPr id="21" name="Hexagon 20"/>
          <p:cNvSpPr/>
          <p:nvPr/>
        </p:nvSpPr>
        <p:spPr>
          <a:xfrm>
            <a:off x="4835773" y="2963001"/>
            <a:ext cx="2115775" cy="1823944"/>
          </a:xfrm>
          <a:prstGeom prst="hexagon">
            <a:avLst/>
          </a:prstGeom>
          <a:solidFill>
            <a:srgbClr val="9729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endParaRPr lang="en-IN" sz="1898" dirty="0">
              <a:solidFill>
                <a:srgbClr val="FFFFFF"/>
              </a:solidFill>
              <a:ea typeface="Arial" charset="0"/>
              <a:cs typeface="Arial" charset="0"/>
            </a:endParaRPr>
          </a:p>
        </p:txBody>
      </p:sp>
      <p:sp>
        <p:nvSpPr>
          <p:cNvPr id="22" name="Rectangle 13"/>
          <p:cNvSpPr>
            <a:spLocks noChangeArrowheads="1"/>
          </p:cNvSpPr>
          <p:nvPr/>
        </p:nvSpPr>
        <p:spPr bwMode="auto">
          <a:xfrm>
            <a:off x="5121384" y="3309663"/>
            <a:ext cx="1527584" cy="126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285"/>
            <a:r>
              <a:rPr lang="en-US" altLang="en-US" sz="1898" b="1" dirty="0">
                <a:solidFill>
                  <a:prstClr val="white"/>
                </a:solidFill>
              </a:rPr>
              <a:t>Micro </a:t>
            </a:r>
          </a:p>
          <a:p>
            <a:pPr algn="ctr" defTabSz="914285"/>
            <a:r>
              <a:rPr lang="en-US" altLang="en-US" sz="1898" b="1" dirty="0">
                <a:solidFill>
                  <a:prstClr val="white"/>
                </a:solidFill>
              </a:rPr>
              <a:t>Investment </a:t>
            </a:r>
          </a:p>
          <a:p>
            <a:pPr algn="ctr" defTabSz="914285"/>
            <a:r>
              <a:rPr lang="en-US" altLang="en-US" sz="1898" b="1" dirty="0">
                <a:solidFill>
                  <a:prstClr val="white"/>
                </a:solidFill>
              </a:rPr>
              <a:t>Themes</a:t>
            </a:r>
          </a:p>
          <a:p>
            <a:pPr algn="ctr" defTabSz="914285"/>
            <a:endParaRPr lang="en-US" altLang="en-US" sz="1898" b="1" dirty="0">
              <a:solidFill>
                <a:prstClr val="white"/>
              </a:solidFill>
            </a:endParaRPr>
          </a:p>
        </p:txBody>
      </p:sp>
      <p:cxnSp>
        <p:nvCxnSpPr>
          <p:cNvPr id="23" name="Straight Connector 22"/>
          <p:cNvCxnSpPr>
            <a:stCxn id="21" idx="5"/>
          </p:cNvCxnSpPr>
          <p:nvPr/>
        </p:nvCxnSpPr>
        <p:spPr>
          <a:xfrm flipV="1">
            <a:off x="6489944" y="2504481"/>
            <a:ext cx="333202" cy="417596"/>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4"/>
          </p:cNvCxnSpPr>
          <p:nvPr/>
        </p:nvCxnSpPr>
        <p:spPr>
          <a:xfrm flipH="1" flipV="1">
            <a:off x="5000757" y="2490343"/>
            <a:ext cx="285387" cy="431737"/>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6489945" y="4718196"/>
            <a:ext cx="455610" cy="517508"/>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000757" y="4729272"/>
            <a:ext cx="285387" cy="489261"/>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6945555" y="3834050"/>
            <a:ext cx="503054" cy="1"/>
          </a:xfrm>
          <a:prstGeom prst="line">
            <a:avLst/>
          </a:prstGeom>
          <a:ln w="28575">
            <a:solidFill>
              <a:srgbClr val="34425F"/>
            </a:solidFill>
            <a:prstDash val="sysDot"/>
          </a:ln>
        </p:spPr>
        <p:style>
          <a:lnRef idx="1">
            <a:schemeClr val="accent1"/>
          </a:lnRef>
          <a:fillRef idx="0">
            <a:schemeClr val="accent1"/>
          </a:fillRef>
          <a:effectRef idx="0">
            <a:schemeClr val="accent1"/>
          </a:effectRef>
          <a:fontRef idx="minor">
            <a:schemeClr val="tx1"/>
          </a:fontRef>
        </p:style>
      </p:cxnSp>
      <p:sp>
        <p:nvSpPr>
          <p:cNvPr id="28" name="Hexagon 27"/>
          <p:cNvSpPr/>
          <p:nvPr/>
        </p:nvSpPr>
        <p:spPr>
          <a:xfrm>
            <a:off x="5000757" y="3086598"/>
            <a:ext cx="1752487" cy="1510763"/>
          </a:xfrm>
          <a:prstGeom prst="hexagon">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spcBef>
                <a:spcPts val="600"/>
              </a:spcBef>
              <a:spcAft>
                <a:spcPts val="600"/>
              </a:spcAft>
            </a:pPr>
            <a:endParaRPr lang="en-IN" sz="3198" b="1" dirty="0">
              <a:solidFill>
                <a:prstClr val="white"/>
              </a:solidFill>
            </a:endParaRPr>
          </a:p>
        </p:txBody>
      </p:sp>
      <p:sp>
        <p:nvSpPr>
          <p:cNvPr id="29" name="Rectangle 28"/>
          <p:cNvSpPr/>
          <p:nvPr/>
        </p:nvSpPr>
        <p:spPr>
          <a:xfrm>
            <a:off x="2636444" y="951922"/>
            <a:ext cx="3155915" cy="381996"/>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endParaRPr lang="en-US" sz="1797" b="1" dirty="0">
              <a:solidFill>
                <a:prstClr val="white"/>
              </a:solidFill>
            </a:endParaRPr>
          </a:p>
          <a:p>
            <a:pPr algn="ctr" defTabSz="913578"/>
            <a:endParaRPr lang="en-US" sz="1797" b="1" dirty="0">
              <a:solidFill>
                <a:prstClr val="white"/>
              </a:solidFill>
            </a:endParaRPr>
          </a:p>
          <a:p>
            <a:pPr algn="ctr" defTabSz="913578"/>
            <a:r>
              <a:rPr lang="en-US" sz="1797" b="1" dirty="0">
                <a:solidFill>
                  <a:prstClr val="white"/>
                </a:solidFill>
              </a:rPr>
              <a:t>Financial Discipline</a:t>
            </a:r>
          </a:p>
          <a:p>
            <a:pPr algn="ctr" defTabSz="913578"/>
            <a:endParaRPr lang="en-US" sz="1797" b="1" dirty="0">
              <a:solidFill>
                <a:prstClr val="white"/>
              </a:solidFill>
            </a:endParaRPr>
          </a:p>
          <a:p>
            <a:pPr algn="ctr" defTabSz="913578"/>
            <a:endParaRPr lang="en-IN" sz="1797" b="1" dirty="0">
              <a:solidFill>
                <a:prstClr val="white"/>
              </a:solidFill>
            </a:endParaRPr>
          </a:p>
        </p:txBody>
      </p:sp>
      <p:sp>
        <p:nvSpPr>
          <p:cNvPr id="30" name="Rectangle 29"/>
          <p:cNvSpPr/>
          <p:nvPr/>
        </p:nvSpPr>
        <p:spPr>
          <a:xfrm>
            <a:off x="3456902" y="1010819"/>
            <a:ext cx="1547301" cy="259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a:defRPr/>
            </a:pPr>
            <a:endParaRPr lang="en-US" sz="1898" b="1" dirty="0">
              <a:solidFill>
                <a:prstClr val="white"/>
              </a:solidFill>
            </a:endParaRPr>
          </a:p>
        </p:txBody>
      </p:sp>
      <p:sp>
        <p:nvSpPr>
          <p:cNvPr id="31" name="Rectangle 30"/>
          <p:cNvSpPr/>
          <p:nvPr/>
        </p:nvSpPr>
        <p:spPr>
          <a:xfrm>
            <a:off x="6133243" y="967293"/>
            <a:ext cx="3185569" cy="392745"/>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r>
              <a:rPr lang="en-US" sz="1797" b="1" dirty="0">
                <a:solidFill>
                  <a:srgbClr val="FFFFFF"/>
                </a:solidFill>
              </a:rPr>
              <a:t>Save the Change</a:t>
            </a:r>
            <a:endParaRPr lang="en-IN" sz="1797" b="1" dirty="0">
              <a:solidFill>
                <a:srgbClr val="FFFFFF"/>
              </a:solidFill>
            </a:endParaRPr>
          </a:p>
        </p:txBody>
      </p:sp>
      <p:sp>
        <p:nvSpPr>
          <p:cNvPr id="32" name="Rectangle 31"/>
          <p:cNvSpPr/>
          <p:nvPr/>
        </p:nvSpPr>
        <p:spPr>
          <a:xfrm>
            <a:off x="7427068" y="2915138"/>
            <a:ext cx="3205454" cy="385521"/>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r>
              <a:rPr lang="en-US" sz="1797" b="1" dirty="0">
                <a:solidFill>
                  <a:srgbClr val="FFFFFF"/>
                </a:solidFill>
              </a:rPr>
              <a:t>SIP the TIP</a:t>
            </a:r>
            <a:endParaRPr lang="en-IN" sz="1797" b="1" dirty="0">
              <a:solidFill>
                <a:srgbClr val="FFFFFF"/>
              </a:solidFill>
            </a:endParaRPr>
          </a:p>
        </p:txBody>
      </p:sp>
      <p:sp>
        <p:nvSpPr>
          <p:cNvPr id="33" name="Rectangle 32"/>
          <p:cNvSpPr/>
          <p:nvPr/>
        </p:nvSpPr>
        <p:spPr>
          <a:xfrm>
            <a:off x="1114443" y="2938334"/>
            <a:ext cx="3155915" cy="385521"/>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r>
              <a:rPr lang="en-US" sz="1797" b="1" dirty="0">
                <a:solidFill>
                  <a:prstClr val="white"/>
                </a:solidFill>
              </a:rPr>
              <a:t>Stock-Back/ETF</a:t>
            </a:r>
            <a:endParaRPr lang="en-IN" sz="1797" b="1" dirty="0">
              <a:solidFill>
                <a:prstClr val="white"/>
              </a:solidFill>
            </a:endParaRPr>
          </a:p>
        </p:txBody>
      </p:sp>
      <p:sp>
        <p:nvSpPr>
          <p:cNvPr id="34" name="Rectangle 33"/>
          <p:cNvSpPr/>
          <p:nvPr/>
        </p:nvSpPr>
        <p:spPr>
          <a:xfrm>
            <a:off x="2636444" y="5083829"/>
            <a:ext cx="3155915" cy="419993"/>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r>
              <a:rPr lang="en-US" sz="1797" b="1" dirty="0">
                <a:solidFill>
                  <a:srgbClr val="FFFFFF"/>
                </a:solidFill>
              </a:rPr>
              <a:t>Reward Point Redemption</a:t>
            </a:r>
            <a:endParaRPr lang="en-IN" sz="1797" b="1" dirty="0">
              <a:solidFill>
                <a:srgbClr val="FFFFFF"/>
              </a:solidFill>
            </a:endParaRPr>
          </a:p>
        </p:txBody>
      </p:sp>
      <p:sp>
        <p:nvSpPr>
          <p:cNvPr id="35" name="Rectangle 34"/>
          <p:cNvSpPr/>
          <p:nvPr/>
        </p:nvSpPr>
        <p:spPr>
          <a:xfrm>
            <a:off x="6112001" y="5076140"/>
            <a:ext cx="3220179" cy="385521"/>
          </a:xfrm>
          <a:prstGeom prst="rect">
            <a:avLst/>
          </a:prstGeom>
          <a:solidFill>
            <a:srgbClr val="EF9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r>
              <a:rPr lang="en-US" sz="1797" b="1" dirty="0">
                <a:solidFill>
                  <a:srgbClr val="FFFFFF"/>
                </a:solidFill>
              </a:rPr>
              <a:t>Ola/Uber </a:t>
            </a:r>
            <a:endParaRPr lang="en-IN" sz="1797" b="1" dirty="0">
              <a:solidFill>
                <a:srgbClr val="FFFFFF"/>
              </a:solidFill>
            </a:endParaRPr>
          </a:p>
        </p:txBody>
      </p:sp>
      <p:sp>
        <p:nvSpPr>
          <p:cNvPr id="36" name="TextBox 35"/>
          <p:cNvSpPr txBox="1"/>
          <p:nvPr/>
        </p:nvSpPr>
        <p:spPr>
          <a:xfrm>
            <a:off x="10058400" y="6415439"/>
            <a:ext cx="1197735" cy="307777"/>
          </a:xfrm>
          <a:prstGeom prst="rect">
            <a:avLst/>
          </a:prstGeom>
          <a:noFill/>
        </p:spPr>
        <p:txBody>
          <a:bodyPr wrap="square" rtlCol="0">
            <a:spAutoFit/>
          </a:bodyPr>
          <a:lstStyle/>
          <a:p>
            <a:r>
              <a:rPr lang="en-US" sz="1400" dirty="0" smtClean="0">
                <a:hlinkClick r:id="rId2" action="ppaction://hlinksldjump"/>
              </a:rPr>
              <a:t>Appendix</a:t>
            </a:r>
            <a:endParaRPr lang="en-US" sz="1400" dirty="0"/>
          </a:p>
        </p:txBody>
      </p:sp>
    </p:spTree>
    <p:extLst>
      <p:ext uri="{BB962C8B-B14F-4D97-AF65-F5344CB8AC3E}">
        <p14:creationId xmlns:p14="http://schemas.microsoft.com/office/powerpoint/2010/main" val="4824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9" grpId="0" animBg="1"/>
      <p:bldP spid="31" grpId="0" animBg="1"/>
      <p:bldP spid="32" grpId="0" animBg="1"/>
      <p:bldP spid="33" grpId="0" animBg="1"/>
      <p:bldP spid="34" grpId="0" animBg="1"/>
      <p:bldP spid="3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a:spLocks noGrp="1"/>
          </p:cNvSpPr>
          <p:nvPr>
            <p:ph type="body" sz="quarter" idx="10"/>
          </p:nvPr>
        </p:nvSpPr>
        <p:spPr bwMode="auto">
          <a:xfrm>
            <a:off x="5507039" y="3316288"/>
            <a:ext cx="6474290" cy="16322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smtClean="0"/>
              <a:t>Digital Onboarding- Appendix</a:t>
            </a:r>
            <a:endParaRPr lang="en-IN" altLang="en-US" dirty="0" smtClean="0"/>
          </a:p>
        </p:txBody>
      </p:sp>
    </p:spTree>
    <p:extLst>
      <p:ext uri="{BB962C8B-B14F-4D97-AF65-F5344CB8AC3E}">
        <p14:creationId xmlns:p14="http://schemas.microsoft.com/office/powerpoint/2010/main" val="31263464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Comparison Summary</a:t>
            </a:r>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4"/>
          </p:nvPr>
        </p:nvSpPr>
        <p:spPr/>
        <p:txBody>
          <a:bodyPr/>
          <a:lstStyle/>
          <a:p>
            <a:fld id="{050E451D-5525-4539-B07D-AF98FB2E324F}" type="slidenum">
              <a:rPr lang="en-US" smtClean="0">
                <a:solidFill>
                  <a:srgbClr val="1F497D"/>
                </a:solidFill>
              </a:rPr>
              <a:pPr/>
              <a:t>91</a:t>
            </a:fld>
            <a:endParaRPr lang="en-US" dirty="0">
              <a:solidFill>
                <a:srgbClr val="1F497D"/>
              </a:solidFill>
            </a:endParaRPr>
          </a:p>
        </p:txBody>
      </p:sp>
      <p:graphicFrame>
        <p:nvGraphicFramePr>
          <p:cNvPr id="9" name="Table 8"/>
          <p:cNvGraphicFramePr>
            <a:graphicFrameLocks noGrp="1"/>
          </p:cNvGraphicFramePr>
          <p:nvPr>
            <p:extLst/>
          </p:nvPr>
        </p:nvGraphicFramePr>
        <p:xfrm>
          <a:off x="204796" y="990605"/>
          <a:ext cx="11758605" cy="3907155"/>
        </p:xfrm>
        <a:graphic>
          <a:graphicData uri="http://schemas.openxmlformats.org/drawingml/2006/table">
            <a:tbl>
              <a:tblPr firstRow="1" bandRow="1">
                <a:tableStyleId>{5C22544A-7EE6-4342-B048-85BDC9FD1C3A}</a:tableStyleId>
              </a:tblPr>
              <a:tblGrid>
                <a:gridCol w="1594871">
                  <a:extLst>
                    <a:ext uri="{9D8B030D-6E8A-4147-A177-3AD203B41FA5}">
                      <a16:colId xmlns="" xmlns:a16="http://schemas.microsoft.com/office/drawing/2014/main" val="65038220"/>
                    </a:ext>
                  </a:extLst>
                </a:gridCol>
                <a:gridCol w="1451962">
                  <a:extLst>
                    <a:ext uri="{9D8B030D-6E8A-4147-A177-3AD203B41FA5}">
                      <a16:colId xmlns="" xmlns:a16="http://schemas.microsoft.com/office/drawing/2014/main" val="3194161677"/>
                    </a:ext>
                  </a:extLst>
                </a:gridCol>
                <a:gridCol w="1451962">
                  <a:extLst>
                    <a:ext uri="{9D8B030D-6E8A-4147-A177-3AD203B41FA5}">
                      <a16:colId xmlns="" xmlns:a16="http://schemas.microsoft.com/office/drawing/2014/main" val="4148519580"/>
                    </a:ext>
                  </a:extLst>
                </a:gridCol>
                <a:gridCol w="1451962">
                  <a:extLst>
                    <a:ext uri="{9D8B030D-6E8A-4147-A177-3AD203B41FA5}">
                      <a16:colId xmlns="" xmlns:a16="http://schemas.microsoft.com/office/drawing/2014/main" val="456937341"/>
                    </a:ext>
                  </a:extLst>
                </a:gridCol>
                <a:gridCol w="1451962">
                  <a:extLst>
                    <a:ext uri="{9D8B030D-6E8A-4147-A177-3AD203B41FA5}">
                      <a16:colId xmlns="" xmlns:a16="http://schemas.microsoft.com/office/drawing/2014/main" val="1813044904"/>
                    </a:ext>
                  </a:extLst>
                </a:gridCol>
                <a:gridCol w="1451962">
                  <a:extLst>
                    <a:ext uri="{9D8B030D-6E8A-4147-A177-3AD203B41FA5}">
                      <a16:colId xmlns="" xmlns:a16="http://schemas.microsoft.com/office/drawing/2014/main" val="1897244303"/>
                    </a:ext>
                  </a:extLst>
                </a:gridCol>
                <a:gridCol w="1451962">
                  <a:extLst>
                    <a:ext uri="{9D8B030D-6E8A-4147-A177-3AD203B41FA5}">
                      <a16:colId xmlns="" xmlns:a16="http://schemas.microsoft.com/office/drawing/2014/main" val="852932226"/>
                    </a:ext>
                  </a:extLst>
                </a:gridCol>
                <a:gridCol w="1451962">
                  <a:extLst>
                    <a:ext uri="{9D8B030D-6E8A-4147-A177-3AD203B41FA5}">
                      <a16:colId xmlns="" xmlns:a16="http://schemas.microsoft.com/office/drawing/2014/main" val="1795510626"/>
                    </a:ext>
                  </a:extLst>
                </a:gridCol>
              </a:tblGrid>
              <a:tr h="153805">
                <a:tc>
                  <a:txBody>
                    <a:bodyPr/>
                    <a:lstStyle/>
                    <a:p>
                      <a:pPr algn="ctr" fontAlgn="b"/>
                      <a:r>
                        <a:rPr lang="en-IN" sz="1400" b="1" i="0" u="none" strike="noStrike" dirty="0">
                          <a:solidFill>
                            <a:srgbClr val="000000"/>
                          </a:solidFill>
                          <a:effectLst/>
                          <a:latin typeface="Arial" panose="020B0604020202020204" pitchFamily="34" charset="0"/>
                        </a:rPr>
                        <a:t> </a:t>
                      </a:r>
                    </a:p>
                  </a:txBody>
                  <a:tcPr marL="9525" marR="9525" marT="9525" marB="0" anchor="ctr"/>
                </a:tc>
                <a:tc>
                  <a:txBody>
                    <a:bodyPr/>
                    <a:lstStyle/>
                    <a:p>
                      <a:pPr algn="ctr" fontAlgn="b"/>
                      <a:r>
                        <a:rPr lang="en-IN" sz="1400" b="1" i="0" u="none" strike="noStrike" dirty="0" err="1">
                          <a:solidFill>
                            <a:schemeClr val="bg1"/>
                          </a:solidFill>
                          <a:effectLst/>
                          <a:latin typeface="Arial" panose="020B0604020202020204" pitchFamily="34" charset="0"/>
                        </a:rPr>
                        <a:t>Upstox</a:t>
                      </a:r>
                      <a:endParaRPr lang="en-IN" sz="1400" b="1" i="0" u="none" strike="noStrike" dirty="0">
                        <a:solidFill>
                          <a:schemeClr val="bg1"/>
                        </a:solidFill>
                        <a:effectLst/>
                        <a:latin typeface="Arial" panose="020B0604020202020204" pitchFamily="34" charset="0"/>
                      </a:endParaRPr>
                    </a:p>
                  </a:txBody>
                  <a:tcPr marL="9525" marR="9525" marT="9525" marB="0" anchor="ctr"/>
                </a:tc>
                <a:tc>
                  <a:txBody>
                    <a:bodyPr/>
                    <a:lstStyle/>
                    <a:p>
                      <a:pPr algn="ctr" fontAlgn="b"/>
                      <a:r>
                        <a:rPr lang="en-IN" sz="1400" b="1" i="0" u="none" strike="noStrike" dirty="0" err="1">
                          <a:solidFill>
                            <a:schemeClr val="bg1"/>
                          </a:solidFill>
                          <a:effectLst/>
                          <a:latin typeface="Arial" panose="020B0604020202020204" pitchFamily="34" charset="0"/>
                        </a:rPr>
                        <a:t>Motilal</a:t>
                      </a:r>
                      <a:r>
                        <a:rPr lang="en-IN" sz="1400" b="1" i="0" u="none" strike="noStrike" dirty="0">
                          <a:solidFill>
                            <a:schemeClr val="bg1"/>
                          </a:solidFill>
                          <a:effectLst/>
                          <a:latin typeface="Arial" panose="020B0604020202020204" pitchFamily="34" charset="0"/>
                        </a:rPr>
                        <a:t> </a:t>
                      </a:r>
                      <a:r>
                        <a:rPr lang="en-IN" sz="1400" b="1" i="0" u="none" strike="noStrike" dirty="0" err="1">
                          <a:solidFill>
                            <a:schemeClr val="bg1"/>
                          </a:solidFill>
                          <a:effectLst/>
                          <a:latin typeface="Arial" panose="020B0604020202020204" pitchFamily="34" charset="0"/>
                        </a:rPr>
                        <a:t>Oswal</a:t>
                      </a:r>
                      <a:endParaRPr lang="en-IN" sz="1400" b="1" i="0" u="none" strike="noStrike" dirty="0">
                        <a:solidFill>
                          <a:schemeClr val="bg1"/>
                        </a:solidFill>
                        <a:effectLst/>
                        <a:latin typeface="Arial" panose="020B0604020202020204" pitchFamily="34" charset="0"/>
                      </a:endParaRPr>
                    </a:p>
                  </a:txBody>
                  <a:tcPr marL="9525" marR="9525" marT="9525" marB="0" anchor="ctr"/>
                </a:tc>
                <a:tc>
                  <a:txBody>
                    <a:bodyPr/>
                    <a:lstStyle/>
                    <a:p>
                      <a:pPr algn="ctr" fontAlgn="b"/>
                      <a:r>
                        <a:rPr lang="en-IN" sz="1400" b="1" i="0" u="none" strike="noStrike" dirty="0" err="1">
                          <a:solidFill>
                            <a:schemeClr val="bg1"/>
                          </a:solidFill>
                          <a:effectLst/>
                          <a:latin typeface="Arial" panose="020B0604020202020204" pitchFamily="34" charset="0"/>
                        </a:rPr>
                        <a:t>Zerodha</a:t>
                      </a:r>
                      <a:endParaRPr lang="en-IN" sz="1400" b="1" i="0" u="none" strike="noStrike" dirty="0">
                        <a:solidFill>
                          <a:schemeClr val="bg1"/>
                        </a:solidFill>
                        <a:effectLst/>
                        <a:latin typeface="Arial" panose="020B0604020202020204" pitchFamily="34" charset="0"/>
                      </a:endParaRPr>
                    </a:p>
                  </a:txBody>
                  <a:tcPr marL="9525" marR="9525" marT="9525" marB="0" anchor="ctr"/>
                </a:tc>
                <a:tc>
                  <a:txBody>
                    <a:bodyPr/>
                    <a:lstStyle/>
                    <a:p>
                      <a:pPr algn="ctr" fontAlgn="b"/>
                      <a:r>
                        <a:rPr lang="en-IN" sz="1400" b="1" i="0" u="none" strike="noStrike" dirty="0">
                          <a:solidFill>
                            <a:schemeClr val="bg1"/>
                          </a:solidFill>
                          <a:effectLst/>
                          <a:latin typeface="Arial" panose="020B0604020202020204" pitchFamily="34" charset="0"/>
                        </a:rPr>
                        <a:t>5paisa</a:t>
                      </a:r>
                    </a:p>
                  </a:txBody>
                  <a:tcPr marL="9525" marR="9525" marT="9525" marB="0" anchor="ctr"/>
                </a:tc>
                <a:tc>
                  <a:txBody>
                    <a:bodyPr/>
                    <a:lstStyle/>
                    <a:p>
                      <a:pPr algn="ctr" fontAlgn="b"/>
                      <a:r>
                        <a:rPr lang="en-IN" sz="1400" b="1" i="0" u="none" strike="noStrike" dirty="0">
                          <a:solidFill>
                            <a:schemeClr val="bg1"/>
                          </a:solidFill>
                          <a:effectLst/>
                          <a:latin typeface="Arial" panose="020B0604020202020204" pitchFamily="34" charset="0"/>
                        </a:rPr>
                        <a:t>Angel Broking</a:t>
                      </a:r>
                    </a:p>
                  </a:txBody>
                  <a:tcPr marL="9525" marR="9525" marT="9525" marB="0" anchor="ctr"/>
                </a:tc>
                <a:tc>
                  <a:txBody>
                    <a:bodyPr/>
                    <a:lstStyle/>
                    <a:p>
                      <a:pPr algn="ctr" fontAlgn="b"/>
                      <a:r>
                        <a:rPr lang="en-IN" sz="1400" b="1" i="0" u="none" strike="noStrike" dirty="0">
                          <a:solidFill>
                            <a:schemeClr val="bg1"/>
                          </a:solidFill>
                          <a:effectLst/>
                          <a:latin typeface="Arial" panose="020B0604020202020204" pitchFamily="34" charset="0"/>
                        </a:rPr>
                        <a:t>IIFL</a:t>
                      </a:r>
                    </a:p>
                  </a:txBody>
                  <a:tcPr marL="9525" marR="9525" marT="9525" marB="0" anchor="ctr"/>
                </a:tc>
                <a:tc>
                  <a:txBody>
                    <a:bodyPr/>
                    <a:lstStyle/>
                    <a:p>
                      <a:pPr algn="ctr" fontAlgn="b"/>
                      <a:r>
                        <a:rPr lang="en-IN" sz="1400" b="1" i="0" u="none" strike="noStrike" dirty="0">
                          <a:solidFill>
                            <a:schemeClr val="bg1"/>
                          </a:solidFill>
                          <a:effectLst/>
                          <a:latin typeface="Arial" panose="020B0604020202020204" pitchFamily="34" charset="0"/>
                        </a:rPr>
                        <a:t>Aditya Birla Money</a:t>
                      </a:r>
                    </a:p>
                  </a:txBody>
                  <a:tcPr marL="9525" marR="9525" marT="9525" marB="0" anchor="ctr"/>
                </a:tc>
                <a:extLst>
                  <a:ext uri="{0D108BD9-81ED-4DB2-BD59-A6C34878D82A}">
                    <a16:rowId xmlns="" xmlns:a16="http://schemas.microsoft.com/office/drawing/2014/main" val="2252429600"/>
                  </a:ext>
                </a:extLst>
              </a:tr>
              <a:tr h="115712">
                <a:tc>
                  <a:txBody>
                    <a:bodyPr/>
                    <a:lstStyle/>
                    <a:p>
                      <a:pPr algn="ctr" fontAlgn="b"/>
                      <a:r>
                        <a:rPr lang="en-IN" sz="1400" b="1" i="0" u="none" strike="noStrike" dirty="0" smtClean="0">
                          <a:solidFill>
                            <a:srgbClr val="000000"/>
                          </a:solidFill>
                          <a:effectLst/>
                          <a:latin typeface="Arial" panose="020B0604020202020204" pitchFamily="34" charset="0"/>
                        </a:rPr>
                        <a:t>e-DIS</a:t>
                      </a:r>
                      <a:endParaRPr lang="en-IN" sz="1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IN" sz="1400" b="0" i="0" u="none" strike="noStrike" dirty="0" smtClean="0">
                          <a:solidFill>
                            <a:srgbClr val="000000"/>
                          </a:solidFill>
                          <a:effectLst/>
                          <a:latin typeface="Arial" panose="020B0604020202020204" pitchFamily="34" charset="0"/>
                        </a:rPr>
                        <a:t>e-DIS</a:t>
                      </a:r>
                      <a:endParaRPr lang="en-IN"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e-DIS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Mandatory (Physical)</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e-DIS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Mandatory (Physical)</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e-DIS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e-DIS</a:t>
                      </a:r>
                    </a:p>
                  </a:txBody>
                  <a:tcPr marL="9525" marR="9525" marT="9525" marB="0" anchor="ctr"/>
                </a:tc>
                <a:extLst>
                  <a:ext uri="{0D108BD9-81ED-4DB2-BD59-A6C34878D82A}">
                    <a16:rowId xmlns="" xmlns:a16="http://schemas.microsoft.com/office/drawing/2014/main" val="1988115259"/>
                  </a:ext>
                </a:extLst>
              </a:tr>
              <a:tr h="228488">
                <a:tc>
                  <a:txBody>
                    <a:bodyPr/>
                    <a:lstStyle/>
                    <a:p>
                      <a:pPr algn="ctr" fontAlgn="b"/>
                      <a:r>
                        <a:rPr lang="en-IN" sz="1400" b="1" i="0" u="none" strike="noStrike" dirty="0">
                          <a:solidFill>
                            <a:srgbClr val="000000"/>
                          </a:solidFill>
                          <a:effectLst/>
                          <a:latin typeface="Arial" panose="020B0604020202020204" pitchFamily="34" charset="0"/>
                        </a:rPr>
                        <a:t>TAT for account opening</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25 </a:t>
                      </a:r>
                      <a:r>
                        <a:rPr lang="en-IN" sz="1400" b="0" i="0" u="none" strike="noStrike" dirty="0" err="1">
                          <a:solidFill>
                            <a:srgbClr val="000000"/>
                          </a:solidFill>
                          <a:effectLst/>
                          <a:latin typeface="Arial" panose="020B0604020202020204" pitchFamily="34" charset="0"/>
                        </a:rPr>
                        <a:t>mins</a:t>
                      </a:r>
                      <a:endParaRPr lang="en-IN"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15-20 min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35 min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15-20 min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5 min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30 min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15-20 min</a:t>
                      </a:r>
                    </a:p>
                  </a:txBody>
                  <a:tcPr marL="9525" marR="9525" marT="9525" marB="0" anchor="ctr"/>
                </a:tc>
                <a:extLst>
                  <a:ext uri="{0D108BD9-81ED-4DB2-BD59-A6C34878D82A}">
                    <a16:rowId xmlns="" xmlns:a16="http://schemas.microsoft.com/office/drawing/2014/main" val="10002"/>
                  </a:ext>
                </a:extLst>
              </a:tr>
              <a:tr h="228488">
                <a:tc>
                  <a:txBody>
                    <a:bodyPr/>
                    <a:lstStyle/>
                    <a:p>
                      <a:pPr algn="ctr" fontAlgn="b"/>
                      <a:r>
                        <a:rPr lang="en-IN" sz="1400" b="1" i="0" u="none" strike="noStrike" dirty="0">
                          <a:solidFill>
                            <a:srgbClr val="000000"/>
                          </a:solidFill>
                          <a:effectLst/>
                          <a:latin typeface="Arial" panose="020B0604020202020204" pitchFamily="34" charset="0"/>
                        </a:rPr>
                        <a:t>TAT for Trading Activation</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rPr>
                        <a:t>Within 1 </a:t>
                      </a:r>
                      <a:r>
                        <a:rPr lang="en-US" sz="1400" b="0" i="0" u="none" strike="noStrike" dirty="0" err="1">
                          <a:solidFill>
                            <a:srgbClr val="000000"/>
                          </a:solidFill>
                          <a:effectLst/>
                          <a:latin typeface="Arial" panose="020B0604020202020204" pitchFamily="34" charset="0"/>
                        </a:rPr>
                        <a:t>Hr</a:t>
                      </a:r>
                      <a:r>
                        <a:rPr lang="en-US" sz="1400" b="0" i="0" u="none" strike="noStrike" dirty="0">
                          <a:solidFill>
                            <a:srgbClr val="000000"/>
                          </a:solidFill>
                          <a:effectLst/>
                          <a:latin typeface="Arial" panose="020B0604020202020204" pitchFamily="34" charset="0"/>
                        </a:rPr>
                        <a:t>- Trading can be done instantly</a:t>
                      </a:r>
                    </a:p>
                  </a:txBody>
                  <a:tcPr marL="9525" marR="9525" marT="9525" marB="0" anchor="ctr"/>
                </a:tc>
                <a:tc>
                  <a:txBody>
                    <a:bodyPr/>
                    <a:lstStyle/>
                    <a:p>
                      <a:pPr algn="ctr" fontAlgn="b"/>
                      <a:r>
                        <a:rPr lang="en-US" sz="1400" b="0" i="0" u="none" strike="noStrike">
                          <a:solidFill>
                            <a:srgbClr val="000000"/>
                          </a:solidFill>
                          <a:effectLst/>
                          <a:latin typeface="Arial" panose="020B0604020202020204" pitchFamily="34" charset="0"/>
                        </a:rPr>
                        <a:t>Within 30 Min- Trading can be done instantly</a:t>
                      </a:r>
                    </a:p>
                  </a:txBody>
                  <a:tcPr marL="9525" marR="9525" marT="9525" marB="0" anchor="ctr"/>
                </a:tc>
                <a:tc>
                  <a:txBody>
                    <a:bodyPr/>
                    <a:lstStyle/>
                    <a:p>
                      <a:pPr algn="ctr" fontAlgn="b"/>
                      <a:r>
                        <a:rPr lang="en-US" sz="1400" b="0" i="0" u="none" strike="noStrike">
                          <a:solidFill>
                            <a:srgbClr val="000000"/>
                          </a:solidFill>
                          <a:effectLst/>
                          <a:latin typeface="Arial" panose="020B0604020202020204" pitchFamily="34" charset="0"/>
                        </a:rPr>
                        <a:t>Within 12 hrs- Trading can be done from next day</a:t>
                      </a:r>
                    </a:p>
                  </a:txBody>
                  <a:tcPr marL="9525" marR="9525" marT="9525" marB="0" anchor="ctr"/>
                </a:tc>
                <a:tc>
                  <a:txBody>
                    <a:bodyPr/>
                    <a:lstStyle/>
                    <a:p>
                      <a:pPr algn="ctr" fontAlgn="b"/>
                      <a:r>
                        <a:rPr lang="en-US" sz="1400" b="0" i="0" u="none" strike="noStrike">
                          <a:solidFill>
                            <a:srgbClr val="000000"/>
                          </a:solidFill>
                          <a:effectLst/>
                          <a:latin typeface="Arial" panose="020B0604020202020204" pitchFamily="34" charset="0"/>
                        </a:rPr>
                        <a:t>Within 12 hrs- Trading can be done from next day</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After 5 Hrs</a:t>
                      </a:r>
                    </a:p>
                  </a:txBody>
                  <a:tcPr marL="9525" marR="9525" marT="9525" marB="0" anchor="ctr"/>
                </a:tc>
                <a:tc>
                  <a:txBody>
                    <a:bodyPr/>
                    <a:lstStyle/>
                    <a:p>
                      <a:pPr algn="ctr" fontAlgn="b"/>
                      <a:r>
                        <a:rPr lang="en-US" sz="1400" b="0" i="0" u="none" strike="noStrike">
                          <a:solidFill>
                            <a:srgbClr val="000000"/>
                          </a:solidFill>
                          <a:effectLst/>
                          <a:latin typeface="Arial" panose="020B0604020202020204" pitchFamily="34" charset="0"/>
                        </a:rPr>
                        <a:t>Within 12 hrs- Trading can be done from next day</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Within 3 hrs</a:t>
                      </a:r>
                    </a:p>
                  </a:txBody>
                  <a:tcPr marL="9525" marR="9525" marT="9525" marB="0" anchor="ctr"/>
                </a:tc>
                <a:extLst>
                  <a:ext uri="{0D108BD9-81ED-4DB2-BD59-A6C34878D82A}">
                    <a16:rowId xmlns="" xmlns:a16="http://schemas.microsoft.com/office/drawing/2014/main" val="10003"/>
                  </a:ext>
                </a:extLst>
              </a:tr>
              <a:tr h="228488">
                <a:tc>
                  <a:txBody>
                    <a:bodyPr/>
                    <a:lstStyle/>
                    <a:p>
                      <a:pPr algn="ctr" fontAlgn="b"/>
                      <a:r>
                        <a:rPr lang="en-IN" sz="1400" b="1" i="0" u="none" strike="noStrike" dirty="0">
                          <a:solidFill>
                            <a:srgbClr val="000000"/>
                          </a:solidFill>
                          <a:effectLst/>
                          <a:latin typeface="Arial" panose="020B0604020202020204" pitchFamily="34" charset="0"/>
                        </a:rPr>
                        <a:t>IPV</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No</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rPr>
                        <a:t>(Online) Yes- Face and OTP</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No</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No</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Yes, Video Capture</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No</a:t>
                      </a:r>
                    </a:p>
                  </a:txBody>
                  <a:tcPr marL="9525" marR="9525" marT="9525" marB="0" anchor="ctr"/>
                </a:tc>
                <a:extLst>
                  <a:ext uri="{0D108BD9-81ED-4DB2-BD59-A6C34878D82A}">
                    <a16:rowId xmlns="" xmlns:a16="http://schemas.microsoft.com/office/drawing/2014/main" val="10004"/>
                  </a:ext>
                </a:extLst>
              </a:tr>
              <a:tr h="228488">
                <a:tc>
                  <a:txBody>
                    <a:bodyPr/>
                    <a:lstStyle/>
                    <a:p>
                      <a:pPr algn="ctr" fontAlgn="b"/>
                      <a:r>
                        <a:rPr lang="en-IN" sz="1400" b="1" i="0" u="none" strike="noStrike" dirty="0">
                          <a:solidFill>
                            <a:srgbClr val="000000"/>
                          </a:solidFill>
                          <a:effectLst/>
                          <a:latin typeface="Arial" panose="020B0604020202020204" pitchFamily="34" charset="0"/>
                        </a:rPr>
                        <a:t>End-to-end account opening</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Customer Driven</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Customer Driven</a:t>
                      </a:r>
                    </a:p>
                  </a:txBody>
                  <a:tcPr marL="9525" marR="9525" marT="9525" marB="0" anchor="ctr"/>
                </a:tc>
                <a:extLst>
                  <a:ext uri="{0D108BD9-81ED-4DB2-BD59-A6C34878D82A}">
                    <a16:rowId xmlns="" xmlns:a16="http://schemas.microsoft.com/office/drawing/2014/main" val="10005"/>
                  </a:ext>
                </a:extLst>
              </a:tr>
              <a:tr h="228488">
                <a:tc>
                  <a:txBody>
                    <a:bodyPr/>
                    <a:lstStyle/>
                    <a:p>
                      <a:pPr algn="ctr" fontAlgn="b"/>
                      <a:r>
                        <a:rPr lang="en-IN" sz="1400" b="1" i="0" u="none" strike="noStrike" dirty="0" err="1">
                          <a:solidFill>
                            <a:srgbClr val="000000"/>
                          </a:solidFill>
                          <a:effectLst/>
                          <a:latin typeface="Arial" panose="020B0604020202020204" pitchFamily="34" charset="0"/>
                        </a:rPr>
                        <a:t>Acc</a:t>
                      </a:r>
                      <a:r>
                        <a:rPr lang="en-IN" sz="1400" b="1" i="0" u="none" strike="noStrike" dirty="0">
                          <a:solidFill>
                            <a:srgbClr val="000000"/>
                          </a:solidFill>
                          <a:effectLst/>
                          <a:latin typeface="Arial" panose="020B0604020202020204" pitchFamily="34" charset="0"/>
                        </a:rPr>
                        <a:t> opening via mobile app</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Yes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Yes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Yes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Yes</a:t>
                      </a:r>
                    </a:p>
                  </a:txBody>
                  <a:tcPr marL="9525" marR="9525" marT="9525" marB="0" anchor="ctr"/>
                </a:tc>
                <a:tc>
                  <a:txBody>
                    <a:bodyPr/>
                    <a:lstStyle/>
                    <a:p>
                      <a:pPr algn="ctr" fontAlgn="b"/>
                      <a:r>
                        <a:rPr lang="en-IN" sz="1400" b="0" i="0" u="none" strike="noStrike" dirty="0">
                          <a:solidFill>
                            <a:srgbClr val="000000"/>
                          </a:solidFill>
                          <a:effectLst/>
                          <a:latin typeface="Arial" panose="020B0604020202020204" pitchFamily="34" charset="0"/>
                        </a:rPr>
                        <a:t>Yes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rPr>
                        <a:t>Yes (After you guest login)</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rPr>
                        <a:t>Yes (Mobile app redirects A/c opening form to their website)</a:t>
                      </a:r>
                    </a:p>
                  </a:txBody>
                  <a:tcPr marL="9525" marR="9525" marT="9525"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6374491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defTabSz="914011">
              <a:defRPr/>
            </a:pPr>
            <a:fld id="{050E451D-5525-4539-B07D-AF98FB2E324F}" type="slidenum">
              <a:rPr lang="en-US">
                <a:solidFill>
                  <a:srgbClr val="1F497D"/>
                </a:solidFill>
              </a:rPr>
              <a:pPr defTabSz="914011">
                <a:defRPr/>
              </a:pPr>
              <a:t>92</a:t>
            </a:fld>
            <a:endParaRPr lang="en-US" dirty="0">
              <a:solidFill>
                <a:srgbClr val="1F497D"/>
              </a:solidFill>
            </a:endParaRPr>
          </a:p>
        </p:txBody>
      </p:sp>
      <p:grpSp>
        <p:nvGrpSpPr>
          <p:cNvPr id="12" name="Group 11"/>
          <p:cNvGrpSpPr/>
          <p:nvPr/>
        </p:nvGrpSpPr>
        <p:grpSpPr>
          <a:xfrm>
            <a:off x="83875" y="471109"/>
            <a:ext cx="12024253" cy="5486400"/>
            <a:chOff x="82286" y="457041"/>
            <a:chExt cx="12024253" cy="5486400"/>
          </a:xfrm>
        </p:grpSpPr>
        <p:pic>
          <p:nvPicPr>
            <p:cNvPr id="7" name="Picture 6"/>
            <p:cNvPicPr>
              <a:picLocks noChangeAspect="1"/>
            </p:cNvPicPr>
            <p:nvPr/>
          </p:nvPicPr>
          <p:blipFill rotWithShape="1">
            <a:blip r:embed="rId2"/>
            <a:srcRect l="-174" t="13277" r="36" b="5451"/>
            <a:stretch/>
          </p:blipFill>
          <p:spPr>
            <a:xfrm>
              <a:off x="82286" y="457041"/>
              <a:ext cx="12024253" cy="5486400"/>
            </a:xfrm>
            <a:prstGeom prst="rect">
              <a:avLst/>
            </a:prstGeom>
            <a:ln>
              <a:solidFill>
                <a:schemeClr val="tx1"/>
              </a:solidFill>
            </a:ln>
          </p:spPr>
        </p:pic>
        <p:sp>
          <p:nvSpPr>
            <p:cNvPr id="11" name="Oval 10">
              <a:extLst>
                <a:ext uri="{FF2B5EF4-FFF2-40B4-BE49-F238E27FC236}">
                  <a16:creationId xmlns="" xmlns:a16="http://schemas.microsoft.com/office/drawing/2014/main" id="{45444C02-B6C1-4CE3-9D0E-CC7A0B4DAC35}"/>
                </a:ext>
              </a:extLst>
            </p:cNvPr>
            <p:cNvSpPr/>
            <p:nvPr/>
          </p:nvSpPr>
          <p:spPr>
            <a:xfrm>
              <a:off x="7008812" y="4800600"/>
              <a:ext cx="3795364" cy="60944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pic>
        <p:nvPicPr>
          <p:cNvPr id="8" name="Picture 7"/>
          <p:cNvPicPr>
            <a:picLocks noChangeAspect="1"/>
          </p:cNvPicPr>
          <p:nvPr/>
        </p:nvPicPr>
        <p:blipFill rotWithShape="1">
          <a:blip r:embed="rId3"/>
          <a:srcRect l="-333" t="13678" r="1334" b="5640"/>
          <a:stretch/>
        </p:blipFill>
        <p:spPr>
          <a:xfrm>
            <a:off x="83875" y="471109"/>
            <a:ext cx="12024253" cy="5486400"/>
          </a:xfrm>
          <a:prstGeom prst="rect">
            <a:avLst/>
          </a:prstGeom>
          <a:ln>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3" t="7161" r="-156" b="15697"/>
          <a:stretch/>
        </p:blipFill>
        <p:spPr>
          <a:xfrm>
            <a:off x="83875" y="471109"/>
            <a:ext cx="12024253" cy="5486400"/>
          </a:xfrm>
          <a:prstGeom prst="rect">
            <a:avLst/>
          </a:prstGeom>
          <a:ln>
            <a:solidFill>
              <a:schemeClr val="tx1"/>
            </a:solidFill>
          </a:ln>
        </p:spPr>
      </p:pic>
      <p:sp>
        <p:nvSpPr>
          <p:cNvPr id="13" name="Text Placeholder 4">
            <a:extLst>
              <a:ext uri="{FF2B5EF4-FFF2-40B4-BE49-F238E27FC236}">
                <a16:creationId xmlns="" xmlns:a16="http://schemas.microsoft.com/office/drawing/2014/main" id="{04BF58B7-593F-4F52-8CAE-BF98B6290345}"/>
              </a:ext>
            </a:extLst>
          </p:cNvPr>
          <p:cNvSpPr txBox="1">
            <a:spLocks/>
          </p:cNvSpPr>
          <p:nvPr/>
        </p:nvSpPr>
        <p:spPr>
          <a:xfrm>
            <a:off x="2133600" y="6247785"/>
            <a:ext cx="6781800" cy="385244"/>
          </a:xfrm>
          <a:prstGeom prst="rect">
            <a:avLst/>
          </a:prstGeom>
          <a:ln w="28575">
            <a:solidFill>
              <a:srgbClr val="C00000"/>
            </a:solidFill>
            <a:prstDash val="dashDot"/>
          </a:ln>
        </p:spPr>
        <p:txBody>
          <a:bodyPr lIns="91404" tIns="45703" rIns="91404" bIns="45703"/>
          <a:lstStyle>
            <a:lvl1pPr marL="342857" indent="-342857" algn="l" defTabSz="914285" rtl="0" eaLnBrk="1" latinLnBrk="0" hangingPunct="1">
              <a:spcBef>
                <a:spcPct val="20000"/>
              </a:spcBef>
              <a:buFont typeface="Arial" pitchFamily="34" charset="0"/>
              <a:buChar char="•"/>
              <a:defRPr sz="2400" kern="1200">
                <a:solidFill>
                  <a:schemeClr val="accent3"/>
                </a:solidFill>
                <a:latin typeface="Zurich BT" pitchFamily="34" charset="0"/>
                <a:ea typeface="+mn-ea"/>
                <a:cs typeface="+mn-cs"/>
              </a:defRPr>
            </a:lvl1pPr>
            <a:lvl2pPr marL="687304" indent="-342857" algn="l" defTabSz="914285" rtl="0" eaLnBrk="1" latinLnBrk="0" hangingPunct="1">
              <a:spcBef>
                <a:spcPct val="20000"/>
              </a:spcBef>
              <a:buFont typeface="Arial" pitchFamily="34" charset="0"/>
              <a:buChar char="•"/>
              <a:tabLst>
                <a:tab pos="687304" algn="l"/>
              </a:tabLst>
              <a:defRPr sz="2200" kern="1200">
                <a:solidFill>
                  <a:schemeClr val="accent3"/>
                </a:solidFill>
                <a:latin typeface="Zurich BT" pitchFamily="34" charset="0"/>
                <a:ea typeface="+mn-ea"/>
                <a:cs typeface="+mn-cs"/>
              </a:defRPr>
            </a:lvl2pPr>
            <a:lvl3pPr marL="1142856"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3pPr>
            <a:lvl4pPr marL="1600000"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4pPr>
            <a:lvl5pPr marL="2057143"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2000" dirty="0">
                <a:solidFill>
                  <a:srgbClr val="053C6D"/>
                </a:solidFill>
              </a:rPr>
              <a:t>You get a representative to assist you when you sign up.</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65" t="6247" r="1263" b="5442"/>
          <a:stretch/>
        </p:blipFill>
        <p:spPr>
          <a:xfrm>
            <a:off x="95733" y="457201"/>
            <a:ext cx="12012395" cy="5506997"/>
          </a:xfrm>
          <a:prstGeom prst="rect">
            <a:avLst/>
          </a:prstGeom>
          <a:ln>
            <a:solidFill>
              <a:schemeClr val="tx1"/>
            </a:solidFill>
          </a:ln>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30" t="7452" r="341" b="3611"/>
          <a:stretch/>
        </p:blipFill>
        <p:spPr>
          <a:xfrm>
            <a:off x="95733" y="471110"/>
            <a:ext cx="12012395" cy="5506997"/>
          </a:xfrm>
          <a:prstGeom prst="rect">
            <a:avLst/>
          </a:prstGeom>
          <a:ln>
            <a:solidFill>
              <a:schemeClr val="tx1"/>
            </a:solidFill>
          </a:ln>
        </p:spPr>
      </p:pic>
      <p:grpSp>
        <p:nvGrpSpPr>
          <p:cNvPr id="17" name="Group 16"/>
          <p:cNvGrpSpPr/>
          <p:nvPr/>
        </p:nvGrpSpPr>
        <p:grpSpPr>
          <a:xfrm>
            <a:off x="83875" y="457201"/>
            <a:ext cx="12024253" cy="5506997"/>
            <a:chOff x="-7511519" y="-1062352"/>
            <a:chExt cx="12077698" cy="6096000"/>
          </a:xfrm>
        </p:grpSpPr>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46" t="6584" r="843" b="4480"/>
            <a:stretch/>
          </p:blipFill>
          <p:spPr>
            <a:xfrm>
              <a:off x="-7511519" y="-1062352"/>
              <a:ext cx="12077698" cy="6096000"/>
            </a:xfrm>
            <a:prstGeom prst="rect">
              <a:avLst/>
            </a:prstGeom>
            <a:ln>
              <a:solidFill>
                <a:schemeClr val="tx1"/>
              </a:solidFill>
            </a:ln>
          </p:spPr>
        </p:pic>
        <p:sp>
          <p:nvSpPr>
            <p:cNvPr id="19" name="Oval 18">
              <a:extLst>
                <a:ext uri="{FF2B5EF4-FFF2-40B4-BE49-F238E27FC236}">
                  <a16:creationId xmlns="" xmlns:a16="http://schemas.microsoft.com/office/drawing/2014/main" id="{45444C02-B6C1-4CE3-9D0E-CC7A0B4DAC35}"/>
                </a:ext>
              </a:extLst>
            </p:cNvPr>
            <p:cNvSpPr/>
            <p:nvPr/>
          </p:nvSpPr>
          <p:spPr>
            <a:xfrm>
              <a:off x="-3920329" y="1830286"/>
              <a:ext cx="4695467" cy="129037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sp>
          <p:nvSpPr>
            <p:cNvPr id="20" name="Oval 19">
              <a:extLst>
                <a:ext uri="{FF2B5EF4-FFF2-40B4-BE49-F238E27FC236}">
                  <a16:creationId xmlns="" xmlns:a16="http://schemas.microsoft.com/office/drawing/2014/main" id="{45444C02-B6C1-4CE3-9D0E-CC7A0B4DAC35}"/>
                </a:ext>
              </a:extLst>
            </p:cNvPr>
            <p:cNvSpPr/>
            <p:nvPr/>
          </p:nvSpPr>
          <p:spPr>
            <a:xfrm>
              <a:off x="-4004738" y="4114652"/>
              <a:ext cx="4695468" cy="904928"/>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l="-298" t="7416" r="245" b="4760"/>
          <a:stretch/>
        </p:blipFill>
        <p:spPr>
          <a:xfrm>
            <a:off x="95733" y="457360"/>
            <a:ext cx="12012395" cy="5520747"/>
          </a:xfrm>
          <a:prstGeom prst="rect">
            <a:avLst/>
          </a:prstGeom>
          <a:ln>
            <a:solidFill>
              <a:schemeClr val="tx1"/>
            </a:solidFill>
          </a:ln>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79" t="7641" r="497" b="4536"/>
          <a:stretch/>
        </p:blipFill>
        <p:spPr>
          <a:xfrm>
            <a:off x="82286" y="478143"/>
            <a:ext cx="12025841" cy="5524594"/>
          </a:xfrm>
          <a:prstGeom prst="rect">
            <a:avLst/>
          </a:prstGeom>
          <a:ln>
            <a:solidFill>
              <a:schemeClr val="tx1"/>
            </a:solidFill>
          </a:ln>
        </p:spPr>
      </p:pic>
      <p:sp>
        <p:nvSpPr>
          <p:cNvPr id="23" name="Action Button: Home 22">
            <a:hlinkClick r:id="rId10" action="ppaction://hlinksldjump" highlightClick="1"/>
          </p:cNvPr>
          <p:cNvSpPr/>
          <p:nvPr/>
        </p:nvSpPr>
        <p:spPr>
          <a:xfrm>
            <a:off x="11353800" y="65254"/>
            <a:ext cx="304800" cy="39194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42175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defTabSz="914011"/>
            <a:fld id="{050E451D-5525-4539-B07D-AF98FB2E324F}" type="slidenum">
              <a:rPr lang="en-US">
                <a:solidFill>
                  <a:srgbClr val="1F497D"/>
                </a:solidFill>
              </a:rPr>
              <a:pPr defTabSz="914011"/>
              <a:t>93</a:t>
            </a:fld>
            <a:endParaRPr lang="en-US" dirty="0">
              <a:solidFill>
                <a:srgbClr val="1F497D"/>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488" t="5258" r="1168" b="3895"/>
          <a:stretch/>
        </p:blipFill>
        <p:spPr>
          <a:xfrm>
            <a:off x="3846415" y="233801"/>
            <a:ext cx="4571999" cy="6019800"/>
          </a:xfrm>
          <a:prstGeom prst="rect">
            <a:avLst/>
          </a:prstGeom>
          <a:ln>
            <a:solidFill>
              <a:schemeClr val="tx1"/>
            </a:solidFill>
          </a:ln>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6" t="11645" r="128" b="7681"/>
          <a:stretch/>
        </p:blipFill>
        <p:spPr>
          <a:xfrm>
            <a:off x="166457" y="331576"/>
            <a:ext cx="11963400" cy="5486400"/>
          </a:xfrm>
          <a:prstGeom prst="rect">
            <a:avLst/>
          </a:prstGeom>
          <a:ln>
            <a:solidFill>
              <a:schemeClr val="tx1"/>
            </a:solidFill>
          </a:ln>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0474" b="10467"/>
          <a:stretch/>
        </p:blipFill>
        <p:spPr>
          <a:xfrm>
            <a:off x="127228" y="977843"/>
            <a:ext cx="11963400" cy="4733584"/>
          </a:xfrm>
          <a:prstGeom prst="rect">
            <a:avLst/>
          </a:prstGeom>
          <a:ln>
            <a:solidFill>
              <a:schemeClr val="tx1"/>
            </a:solidFill>
          </a:ln>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20300" b="11375"/>
          <a:stretch/>
        </p:blipFill>
        <p:spPr>
          <a:xfrm>
            <a:off x="135545" y="1013749"/>
            <a:ext cx="11956279" cy="4733584"/>
          </a:xfrm>
          <a:prstGeom prst="rect">
            <a:avLst/>
          </a:prstGeom>
          <a:ln>
            <a:solidFill>
              <a:schemeClr val="tx1"/>
            </a:solidFill>
          </a:ln>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19763" b="11436"/>
          <a:stretch/>
        </p:blipFill>
        <p:spPr>
          <a:xfrm>
            <a:off x="114885" y="986917"/>
            <a:ext cx="11956279" cy="4733584"/>
          </a:xfrm>
          <a:prstGeom prst="rect">
            <a:avLst/>
          </a:prstGeom>
          <a:ln>
            <a:solidFill>
              <a:schemeClr val="tx1"/>
            </a:solidFill>
          </a:ln>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t="19491" b="11421"/>
          <a:stretch/>
        </p:blipFill>
        <p:spPr>
          <a:xfrm>
            <a:off x="122155" y="986234"/>
            <a:ext cx="11963400" cy="4733584"/>
          </a:xfrm>
          <a:prstGeom prst="rect">
            <a:avLst/>
          </a:prstGeom>
          <a:ln>
            <a:solidFill>
              <a:schemeClr val="tx1"/>
            </a:solidFill>
          </a:ln>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t="18239" b="11170"/>
          <a:stretch/>
        </p:blipFill>
        <p:spPr>
          <a:xfrm>
            <a:off x="127463" y="1005358"/>
            <a:ext cx="11963400" cy="4838678"/>
          </a:xfrm>
          <a:prstGeom prst="rect">
            <a:avLst/>
          </a:prstGeom>
          <a:ln w="6350">
            <a:solidFill>
              <a:schemeClr val="tx1"/>
            </a:solidFill>
          </a:ln>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t="19963" b="9829"/>
          <a:stretch/>
        </p:blipFill>
        <p:spPr>
          <a:xfrm>
            <a:off x="138311" y="1017551"/>
            <a:ext cx="11956279" cy="4838678"/>
          </a:xfrm>
          <a:prstGeom prst="rect">
            <a:avLst/>
          </a:prstGeom>
          <a:ln>
            <a:solidFill>
              <a:schemeClr val="tx1"/>
            </a:solidFill>
          </a:ln>
        </p:spPr>
      </p:pic>
      <p:pic>
        <p:nvPicPr>
          <p:cNvPr id="23" name="Picture 22"/>
          <p:cNvPicPr>
            <a:picLocks noChangeAspect="1"/>
          </p:cNvPicPr>
          <p:nvPr/>
        </p:nvPicPr>
        <p:blipFill rotWithShape="1">
          <a:blip r:embed="rId10">
            <a:extLst>
              <a:ext uri="{28A0092B-C50C-407E-A947-70E740481C1C}">
                <a14:useLocalDpi xmlns:a14="http://schemas.microsoft.com/office/drawing/2010/main" val="0"/>
              </a:ext>
            </a:extLst>
          </a:blip>
          <a:srcRect t="20658" b="11108"/>
          <a:stretch/>
        </p:blipFill>
        <p:spPr>
          <a:xfrm>
            <a:off x="144945" y="1015997"/>
            <a:ext cx="11970521" cy="4838678"/>
          </a:xfrm>
          <a:prstGeom prst="rect">
            <a:avLst/>
          </a:prstGeom>
          <a:ln>
            <a:solidFill>
              <a:schemeClr val="tx1"/>
            </a:solidFill>
          </a:ln>
        </p:spPr>
      </p:pic>
      <p:pic>
        <p:nvPicPr>
          <p:cNvPr id="24" name="Picture 23"/>
          <p:cNvPicPr>
            <a:picLocks noChangeAspect="1"/>
          </p:cNvPicPr>
          <p:nvPr/>
        </p:nvPicPr>
        <p:blipFill rotWithShape="1">
          <a:blip r:embed="rId11">
            <a:extLst>
              <a:ext uri="{28A0092B-C50C-407E-A947-70E740481C1C}">
                <a14:useLocalDpi xmlns:a14="http://schemas.microsoft.com/office/drawing/2010/main" val="0"/>
              </a:ext>
            </a:extLst>
          </a:blip>
          <a:srcRect t="19691" b="11144"/>
          <a:stretch/>
        </p:blipFill>
        <p:spPr>
          <a:xfrm>
            <a:off x="151163" y="1027358"/>
            <a:ext cx="11970521" cy="4838679"/>
          </a:xfrm>
          <a:prstGeom prst="rect">
            <a:avLst/>
          </a:prstGeom>
          <a:ln>
            <a:solidFill>
              <a:schemeClr val="tx1"/>
            </a:solidFill>
          </a:ln>
        </p:spPr>
      </p:pic>
      <p:pic>
        <p:nvPicPr>
          <p:cNvPr id="25" name="Picture 24"/>
          <p:cNvPicPr>
            <a:picLocks noChangeAspect="1"/>
          </p:cNvPicPr>
          <p:nvPr/>
        </p:nvPicPr>
        <p:blipFill rotWithShape="1">
          <a:blip r:embed="rId12">
            <a:extLst>
              <a:ext uri="{28A0092B-C50C-407E-A947-70E740481C1C}">
                <a14:useLocalDpi xmlns:a14="http://schemas.microsoft.com/office/drawing/2010/main" val="0"/>
              </a:ext>
            </a:extLst>
          </a:blip>
          <a:srcRect t="19734" b="10759"/>
          <a:stretch/>
        </p:blipFill>
        <p:spPr>
          <a:xfrm>
            <a:off x="166778" y="1025172"/>
            <a:ext cx="11956280" cy="4838680"/>
          </a:xfrm>
          <a:prstGeom prst="rect">
            <a:avLst/>
          </a:prstGeom>
          <a:ln>
            <a:solidFill>
              <a:schemeClr val="tx1"/>
            </a:solidFill>
          </a:ln>
        </p:spPr>
      </p:pic>
      <p:grpSp>
        <p:nvGrpSpPr>
          <p:cNvPr id="26" name="Group 25"/>
          <p:cNvGrpSpPr/>
          <p:nvPr/>
        </p:nvGrpSpPr>
        <p:grpSpPr>
          <a:xfrm>
            <a:off x="128135" y="1005356"/>
            <a:ext cx="11956280" cy="4838681"/>
            <a:chOff x="1588" y="2182413"/>
            <a:chExt cx="12185651" cy="4657749"/>
          </a:xfrm>
        </p:grpSpPr>
        <p:pic>
          <p:nvPicPr>
            <p:cNvPr id="27" name="Picture 26"/>
            <p:cNvPicPr>
              <a:picLocks noChangeAspect="1"/>
            </p:cNvPicPr>
            <p:nvPr/>
          </p:nvPicPr>
          <p:blipFill rotWithShape="1">
            <a:blip r:embed="rId13">
              <a:extLst>
                <a:ext uri="{28A0092B-C50C-407E-A947-70E740481C1C}">
                  <a14:useLocalDpi xmlns:a14="http://schemas.microsoft.com/office/drawing/2010/main" val="0"/>
                </a:ext>
              </a:extLst>
            </a:blip>
            <a:srcRect t="19853" b="12194"/>
            <a:stretch/>
          </p:blipFill>
          <p:spPr>
            <a:xfrm>
              <a:off x="1588" y="2182413"/>
              <a:ext cx="12185651" cy="4657749"/>
            </a:xfrm>
            <a:prstGeom prst="rect">
              <a:avLst/>
            </a:prstGeom>
            <a:ln>
              <a:solidFill>
                <a:schemeClr val="tx1"/>
              </a:solidFill>
            </a:ln>
          </p:spPr>
        </p:pic>
        <p:sp>
          <p:nvSpPr>
            <p:cNvPr id="28" name="Oval 27">
              <a:extLst>
                <a:ext uri="{FF2B5EF4-FFF2-40B4-BE49-F238E27FC236}">
                  <a16:creationId xmlns="" xmlns:a16="http://schemas.microsoft.com/office/drawing/2014/main" id="{560C40C8-C7AE-4442-BBBC-50DEE9C5EB09}"/>
                </a:ext>
              </a:extLst>
            </p:cNvPr>
            <p:cNvSpPr/>
            <p:nvPr/>
          </p:nvSpPr>
          <p:spPr>
            <a:xfrm>
              <a:off x="7311396" y="3142750"/>
              <a:ext cx="2380308" cy="1236209"/>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sp>
          <p:nvSpPr>
            <p:cNvPr id="29" name="Text Placeholder 4">
              <a:extLst>
                <a:ext uri="{FF2B5EF4-FFF2-40B4-BE49-F238E27FC236}">
                  <a16:creationId xmlns="" xmlns:a16="http://schemas.microsoft.com/office/drawing/2014/main" id="{04BF58B7-593F-4F52-8CAE-BF98B6290345}"/>
                </a:ext>
              </a:extLst>
            </p:cNvPr>
            <p:cNvSpPr txBox="1">
              <a:spLocks/>
            </p:cNvSpPr>
            <p:nvPr/>
          </p:nvSpPr>
          <p:spPr>
            <a:xfrm>
              <a:off x="1415611" y="6386660"/>
              <a:ext cx="5895785" cy="356852"/>
            </a:xfrm>
            <a:prstGeom prst="rect">
              <a:avLst/>
            </a:prstGeom>
            <a:ln w="28575">
              <a:solidFill>
                <a:srgbClr val="C00000"/>
              </a:solidFill>
              <a:prstDash val="dashDot"/>
            </a:ln>
          </p:spPr>
          <p:txBody>
            <a:bodyPr lIns="91404" tIns="45703" rIns="91404" bIns="45703"/>
            <a:lstStyle>
              <a:lvl1pPr marL="342857" indent="-342857" algn="l" defTabSz="914285" rtl="0" eaLnBrk="1" latinLnBrk="0" hangingPunct="1">
                <a:spcBef>
                  <a:spcPct val="20000"/>
                </a:spcBef>
                <a:buFont typeface="Arial" pitchFamily="34" charset="0"/>
                <a:buChar char="•"/>
                <a:defRPr sz="2400" kern="1200">
                  <a:solidFill>
                    <a:schemeClr val="accent3"/>
                  </a:solidFill>
                  <a:latin typeface="Zurich BT" pitchFamily="34" charset="0"/>
                  <a:ea typeface="+mn-ea"/>
                  <a:cs typeface="+mn-cs"/>
                </a:defRPr>
              </a:lvl1pPr>
              <a:lvl2pPr marL="687304" indent="-342857" algn="l" defTabSz="914285" rtl="0" eaLnBrk="1" latinLnBrk="0" hangingPunct="1">
                <a:spcBef>
                  <a:spcPct val="20000"/>
                </a:spcBef>
                <a:buFont typeface="Arial" pitchFamily="34" charset="0"/>
                <a:buChar char="•"/>
                <a:tabLst>
                  <a:tab pos="687304" algn="l"/>
                </a:tabLst>
                <a:defRPr sz="2200" kern="1200">
                  <a:solidFill>
                    <a:schemeClr val="accent3"/>
                  </a:solidFill>
                  <a:latin typeface="Zurich BT" pitchFamily="34" charset="0"/>
                  <a:ea typeface="+mn-ea"/>
                  <a:cs typeface="+mn-cs"/>
                </a:defRPr>
              </a:lvl2pPr>
              <a:lvl3pPr marL="1142856"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3pPr>
              <a:lvl4pPr marL="1600000"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4pPr>
              <a:lvl5pPr marL="2057143"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1999" dirty="0">
                  <a:solidFill>
                    <a:srgbClr val="053C6D"/>
                  </a:solidFill>
                </a:rPr>
                <a:t>Bank </a:t>
              </a:r>
              <a:r>
                <a:rPr lang="en-US" sz="1999" dirty="0" err="1">
                  <a:solidFill>
                    <a:srgbClr val="053C6D"/>
                  </a:solidFill>
                </a:rPr>
                <a:t>Acc</a:t>
              </a:r>
              <a:r>
                <a:rPr lang="en-US" sz="1999" dirty="0">
                  <a:solidFill>
                    <a:srgbClr val="053C6D"/>
                  </a:solidFill>
                </a:rPr>
                <a:t> statement/cancelled </a:t>
              </a:r>
              <a:r>
                <a:rPr lang="en-US" sz="1999" dirty="0" err="1">
                  <a:solidFill>
                    <a:srgbClr val="053C6D"/>
                  </a:solidFill>
                </a:rPr>
                <a:t>cheque</a:t>
              </a:r>
              <a:r>
                <a:rPr lang="en-US" sz="1999" dirty="0">
                  <a:solidFill>
                    <a:srgbClr val="053C6D"/>
                  </a:solidFill>
                </a:rPr>
                <a:t> not asked</a:t>
              </a:r>
            </a:p>
          </p:txBody>
        </p:sp>
      </p:grpSp>
      <p:grpSp>
        <p:nvGrpSpPr>
          <p:cNvPr id="30" name="Group 29"/>
          <p:cNvGrpSpPr/>
          <p:nvPr/>
        </p:nvGrpSpPr>
        <p:grpSpPr>
          <a:xfrm>
            <a:off x="164815" y="1047577"/>
            <a:ext cx="11956279" cy="4823442"/>
            <a:chOff x="1588" y="21669"/>
            <a:chExt cx="12185651" cy="4512318"/>
          </a:xfrm>
        </p:grpSpPr>
        <p:pic>
          <p:nvPicPr>
            <p:cNvPr id="31" name="Picture 30"/>
            <p:cNvPicPr>
              <a:picLocks noChangeAspect="1"/>
            </p:cNvPicPr>
            <p:nvPr/>
          </p:nvPicPr>
          <p:blipFill rotWithShape="1">
            <a:blip r:embed="rId14">
              <a:extLst>
                <a:ext uri="{28A0092B-C50C-407E-A947-70E740481C1C}">
                  <a14:useLocalDpi xmlns:a14="http://schemas.microsoft.com/office/drawing/2010/main" val="0"/>
                </a:ext>
              </a:extLst>
            </a:blip>
            <a:srcRect t="22795" b="11375"/>
            <a:stretch/>
          </p:blipFill>
          <p:spPr>
            <a:xfrm>
              <a:off x="1588" y="21669"/>
              <a:ext cx="12185651" cy="4512318"/>
            </a:xfrm>
            <a:prstGeom prst="rect">
              <a:avLst/>
            </a:prstGeom>
            <a:ln>
              <a:solidFill>
                <a:schemeClr val="tx1"/>
              </a:solidFill>
            </a:ln>
          </p:spPr>
        </p:pic>
        <p:sp>
          <p:nvSpPr>
            <p:cNvPr id="32" name="Oval 31">
              <a:extLst>
                <a:ext uri="{FF2B5EF4-FFF2-40B4-BE49-F238E27FC236}">
                  <a16:creationId xmlns="" xmlns:a16="http://schemas.microsoft.com/office/drawing/2014/main" id="{560C40C8-C7AE-4442-BBBC-50DEE9C5EB09}"/>
                </a:ext>
              </a:extLst>
            </p:cNvPr>
            <p:cNvSpPr/>
            <p:nvPr/>
          </p:nvSpPr>
          <p:spPr>
            <a:xfrm>
              <a:off x="7241071" y="2390969"/>
              <a:ext cx="2867817" cy="575199"/>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pic>
        <p:nvPicPr>
          <p:cNvPr id="33" name="Picture 32"/>
          <p:cNvPicPr>
            <a:picLocks noChangeAspect="1"/>
          </p:cNvPicPr>
          <p:nvPr/>
        </p:nvPicPr>
        <p:blipFill rotWithShape="1">
          <a:blip r:embed="rId15">
            <a:extLst>
              <a:ext uri="{28A0092B-C50C-407E-A947-70E740481C1C}">
                <a14:useLocalDpi xmlns:a14="http://schemas.microsoft.com/office/drawing/2010/main" val="0"/>
              </a:ext>
            </a:extLst>
          </a:blip>
          <a:srcRect t="19810" b="11170"/>
          <a:stretch/>
        </p:blipFill>
        <p:spPr>
          <a:xfrm>
            <a:off x="176258" y="979294"/>
            <a:ext cx="11970522" cy="4838682"/>
          </a:xfrm>
          <a:prstGeom prst="rect">
            <a:avLst/>
          </a:prstGeom>
          <a:ln>
            <a:solidFill>
              <a:schemeClr val="tx1"/>
            </a:solidFill>
          </a:ln>
        </p:spPr>
      </p:pic>
      <p:pic>
        <p:nvPicPr>
          <p:cNvPr id="34" name="Picture 33"/>
          <p:cNvPicPr>
            <a:picLocks noChangeAspect="1"/>
          </p:cNvPicPr>
          <p:nvPr/>
        </p:nvPicPr>
        <p:blipFill rotWithShape="1">
          <a:blip r:embed="rId16">
            <a:extLst>
              <a:ext uri="{28A0092B-C50C-407E-A947-70E740481C1C}">
                <a14:useLocalDpi xmlns:a14="http://schemas.microsoft.com/office/drawing/2010/main" val="0"/>
              </a:ext>
            </a:extLst>
          </a:blip>
          <a:srcRect l="22044" t="43889" r="22095" b="31482"/>
          <a:stretch/>
        </p:blipFill>
        <p:spPr>
          <a:xfrm>
            <a:off x="212387" y="2329902"/>
            <a:ext cx="11872428" cy="2646408"/>
          </a:xfrm>
          <a:prstGeom prst="rect">
            <a:avLst/>
          </a:prstGeom>
          <a:ln>
            <a:solidFill>
              <a:schemeClr val="tx1"/>
            </a:solidFill>
          </a:ln>
        </p:spPr>
      </p:pic>
      <p:grpSp>
        <p:nvGrpSpPr>
          <p:cNvPr id="35" name="Group 34"/>
          <p:cNvGrpSpPr/>
          <p:nvPr/>
        </p:nvGrpSpPr>
        <p:grpSpPr>
          <a:xfrm>
            <a:off x="2737545" y="332545"/>
            <a:ext cx="6564512" cy="5471984"/>
            <a:chOff x="-97525" y="3178605"/>
            <a:chExt cx="6055623" cy="5123117"/>
          </a:xfrm>
        </p:grpSpPr>
        <p:pic>
          <p:nvPicPr>
            <p:cNvPr id="36" name="Picture 35"/>
            <p:cNvPicPr>
              <a:picLocks noChangeAspect="1"/>
            </p:cNvPicPr>
            <p:nvPr/>
          </p:nvPicPr>
          <p:blipFill rotWithShape="1">
            <a:blip r:embed="rId17">
              <a:extLst>
                <a:ext uri="{28A0092B-C50C-407E-A947-70E740481C1C}">
                  <a14:useLocalDpi xmlns:a14="http://schemas.microsoft.com/office/drawing/2010/main" val="0"/>
                </a:ext>
              </a:extLst>
            </a:blip>
            <a:srcRect l="48014" t="10637" r="4090" b="14024"/>
            <a:stretch/>
          </p:blipFill>
          <p:spPr>
            <a:xfrm>
              <a:off x="216900" y="3311336"/>
              <a:ext cx="5741198" cy="4990386"/>
            </a:xfrm>
            <a:prstGeom prst="rect">
              <a:avLst/>
            </a:prstGeom>
            <a:ln>
              <a:solidFill>
                <a:schemeClr val="tx1"/>
              </a:solidFill>
            </a:ln>
          </p:spPr>
        </p:pic>
        <p:sp>
          <p:nvSpPr>
            <p:cNvPr id="37" name="Oval 36">
              <a:extLst>
                <a:ext uri="{FF2B5EF4-FFF2-40B4-BE49-F238E27FC236}">
                  <a16:creationId xmlns="" xmlns:a16="http://schemas.microsoft.com/office/drawing/2014/main" id="{560C40C8-C7AE-4442-BBBC-50DEE9C5EB09}"/>
                </a:ext>
              </a:extLst>
            </p:cNvPr>
            <p:cNvSpPr/>
            <p:nvPr/>
          </p:nvSpPr>
          <p:spPr>
            <a:xfrm>
              <a:off x="-97525" y="3178605"/>
              <a:ext cx="2917681" cy="69352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grpSp>
        <p:nvGrpSpPr>
          <p:cNvPr id="9" name="Group 8"/>
          <p:cNvGrpSpPr/>
          <p:nvPr/>
        </p:nvGrpSpPr>
        <p:grpSpPr>
          <a:xfrm>
            <a:off x="3077254" y="460868"/>
            <a:ext cx="6341459" cy="5762076"/>
            <a:chOff x="3137152" y="480990"/>
            <a:chExt cx="6341459" cy="5762076"/>
          </a:xfrm>
        </p:grpSpPr>
        <p:grpSp>
          <p:nvGrpSpPr>
            <p:cNvPr id="2" name="Group 1"/>
            <p:cNvGrpSpPr/>
            <p:nvPr/>
          </p:nvGrpSpPr>
          <p:grpSpPr>
            <a:xfrm>
              <a:off x="3137152" y="480990"/>
              <a:ext cx="6341459" cy="5316875"/>
              <a:chOff x="3137152" y="480990"/>
              <a:chExt cx="6341459" cy="5316875"/>
            </a:xfrm>
          </p:grpSpPr>
          <p:grpSp>
            <p:nvGrpSpPr>
              <p:cNvPr id="38" name="Group 37"/>
              <p:cNvGrpSpPr/>
              <p:nvPr/>
            </p:nvGrpSpPr>
            <p:grpSpPr>
              <a:xfrm>
                <a:off x="3137152" y="480990"/>
                <a:ext cx="6219320" cy="5316875"/>
                <a:chOff x="6170367" y="-12805"/>
                <a:chExt cx="5863580" cy="4911732"/>
              </a:xfrm>
            </p:grpSpPr>
            <p:pic>
              <p:nvPicPr>
                <p:cNvPr id="39" name="Picture 38"/>
                <p:cNvPicPr>
                  <a:picLocks noChangeAspect="1"/>
                </p:cNvPicPr>
                <p:nvPr/>
              </p:nvPicPr>
              <p:blipFill rotWithShape="1">
                <a:blip r:embed="rId18">
                  <a:extLst>
                    <a:ext uri="{28A0092B-C50C-407E-A947-70E740481C1C}">
                      <a14:useLocalDpi xmlns:a14="http://schemas.microsoft.com/office/drawing/2010/main" val="0"/>
                    </a:ext>
                  </a:extLst>
                </a:blip>
                <a:srcRect l="48580" t="9677" r="4546" b="18648"/>
                <a:stretch/>
              </p:blipFill>
              <p:spPr>
                <a:xfrm>
                  <a:off x="6170367" y="-12805"/>
                  <a:ext cx="5863580" cy="4911732"/>
                </a:xfrm>
                <a:prstGeom prst="rect">
                  <a:avLst/>
                </a:prstGeom>
                <a:ln>
                  <a:solidFill>
                    <a:schemeClr val="tx1"/>
                  </a:solidFill>
                </a:ln>
              </p:spPr>
            </p:pic>
            <p:sp>
              <p:nvSpPr>
                <p:cNvPr id="40" name="Oval 39">
                  <a:extLst>
                    <a:ext uri="{FF2B5EF4-FFF2-40B4-BE49-F238E27FC236}">
                      <a16:creationId xmlns="" xmlns:a16="http://schemas.microsoft.com/office/drawing/2014/main" id="{560C40C8-C7AE-4442-BBBC-50DEE9C5EB09}"/>
                    </a:ext>
                  </a:extLst>
                </p:cNvPr>
                <p:cNvSpPr/>
                <p:nvPr/>
              </p:nvSpPr>
              <p:spPr>
                <a:xfrm>
                  <a:off x="6213906" y="-483"/>
                  <a:ext cx="2867817" cy="69352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sp>
            <p:nvSpPr>
              <p:cNvPr id="41" name="Oval 40">
                <a:extLst>
                  <a:ext uri="{FF2B5EF4-FFF2-40B4-BE49-F238E27FC236}">
                    <a16:creationId xmlns="" xmlns:a16="http://schemas.microsoft.com/office/drawing/2014/main" id="{560C40C8-C7AE-4442-BBBC-50DEE9C5EB09}"/>
                  </a:ext>
                </a:extLst>
              </p:cNvPr>
              <p:cNvSpPr/>
              <p:nvPr/>
            </p:nvSpPr>
            <p:spPr>
              <a:xfrm>
                <a:off x="8454895" y="3858926"/>
                <a:ext cx="1023716" cy="837978"/>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1">
                  <a:defRPr/>
                </a:pPr>
                <a:endParaRPr lang="en-US" sz="1899">
                  <a:solidFill>
                    <a:prstClr val="white"/>
                  </a:solidFill>
                </a:endParaRPr>
              </a:p>
            </p:txBody>
          </p:sp>
        </p:grpSp>
        <p:sp>
          <p:nvSpPr>
            <p:cNvPr id="42" name="Text Placeholder 4">
              <a:extLst>
                <a:ext uri="{FF2B5EF4-FFF2-40B4-BE49-F238E27FC236}">
                  <a16:creationId xmlns="" xmlns:a16="http://schemas.microsoft.com/office/drawing/2014/main" id="{04BF58B7-593F-4F52-8CAE-BF98B6290345}"/>
                </a:ext>
              </a:extLst>
            </p:cNvPr>
            <p:cNvSpPr txBox="1">
              <a:spLocks/>
            </p:cNvSpPr>
            <p:nvPr/>
          </p:nvSpPr>
          <p:spPr>
            <a:xfrm>
              <a:off x="3503612" y="5848515"/>
              <a:ext cx="5221898" cy="394551"/>
            </a:xfrm>
            <a:prstGeom prst="rect">
              <a:avLst/>
            </a:prstGeom>
            <a:ln w="28575">
              <a:solidFill>
                <a:srgbClr val="C00000"/>
              </a:solidFill>
              <a:prstDash val="dashDot"/>
            </a:ln>
          </p:spPr>
          <p:txBody>
            <a:bodyPr lIns="91404" tIns="45703" rIns="91404" bIns="45703"/>
            <a:lstStyle>
              <a:lvl1pPr marL="342857" indent="-342857" algn="l" defTabSz="914285" rtl="0" eaLnBrk="1" latinLnBrk="0" hangingPunct="1">
                <a:spcBef>
                  <a:spcPct val="20000"/>
                </a:spcBef>
                <a:buFont typeface="Arial" pitchFamily="34" charset="0"/>
                <a:buChar char="•"/>
                <a:defRPr sz="2400" kern="1200">
                  <a:solidFill>
                    <a:schemeClr val="accent3"/>
                  </a:solidFill>
                  <a:latin typeface="Zurich BT" pitchFamily="34" charset="0"/>
                  <a:ea typeface="+mn-ea"/>
                  <a:cs typeface="+mn-cs"/>
                </a:defRPr>
              </a:lvl1pPr>
              <a:lvl2pPr marL="687304" indent="-342857" algn="l" defTabSz="914285" rtl="0" eaLnBrk="1" latinLnBrk="0" hangingPunct="1">
                <a:spcBef>
                  <a:spcPct val="20000"/>
                </a:spcBef>
                <a:buFont typeface="Arial" pitchFamily="34" charset="0"/>
                <a:buChar char="•"/>
                <a:tabLst>
                  <a:tab pos="687304" algn="l"/>
                </a:tabLst>
                <a:defRPr sz="2200" kern="1200">
                  <a:solidFill>
                    <a:schemeClr val="accent3"/>
                  </a:solidFill>
                  <a:latin typeface="Zurich BT" pitchFamily="34" charset="0"/>
                  <a:ea typeface="+mn-ea"/>
                  <a:cs typeface="+mn-cs"/>
                </a:defRPr>
              </a:lvl2pPr>
              <a:lvl3pPr marL="1142856"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3pPr>
              <a:lvl4pPr marL="1600000"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4pPr>
              <a:lvl5pPr marL="2057143" indent="-228572" algn="l" defTabSz="914285" rtl="0" eaLnBrk="1" latinLnBrk="0" hangingPunct="1">
                <a:spcBef>
                  <a:spcPct val="20000"/>
                </a:spcBef>
                <a:buFont typeface="Arial" pitchFamily="34" charset="0"/>
                <a:buChar char="»"/>
                <a:defRPr sz="2400" kern="1200">
                  <a:solidFill>
                    <a:srgbClr val="053C6C"/>
                  </a:solidFill>
                  <a:latin typeface="Zurich BT" pitchFamily="34" charset="0"/>
                  <a:ea typeface="+mn-ea"/>
                  <a:cs typeface="+mn-cs"/>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1999" dirty="0">
                  <a:solidFill>
                    <a:srgbClr val="053C6D"/>
                  </a:solidFill>
                </a:rPr>
                <a:t>Trading account got activated within 30 min</a:t>
              </a:r>
            </a:p>
          </p:txBody>
        </p:sp>
      </p:grpSp>
      <p:sp>
        <p:nvSpPr>
          <p:cNvPr id="43" name="Action Button: Home 42">
            <a:hlinkClick r:id="rId19" action="ppaction://hlinksldjump" highlightClick="1"/>
          </p:cNvPr>
          <p:cNvSpPr/>
          <p:nvPr/>
        </p:nvSpPr>
        <p:spPr>
          <a:xfrm>
            <a:off x="11658609" y="14393"/>
            <a:ext cx="304794" cy="26829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82694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0"/>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4"/>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35"/>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Details</a:t>
            </a:r>
            <a:endParaRPr lang="en-US" dirty="0"/>
          </a:p>
        </p:txBody>
      </p:sp>
      <p:sp>
        <p:nvSpPr>
          <p:cNvPr id="4" name="Text Placeholder 3"/>
          <p:cNvSpPr>
            <a:spLocks noGrp="1"/>
          </p:cNvSpPr>
          <p:nvPr>
            <p:ph type="body" sz="quarter" idx="16"/>
          </p:nvPr>
        </p:nvSpPr>
        <p:spPr/>
        <p:txBody>
          <a:bodyPr/>
          <a:lstStyle/>
          <a:p>
            <a:endParaRPr lang="en-US"/>
          </a:p>
        </p:txBody>
      </p:sp>
      <p:sp>
        <p:nvSpPr>
          <p:cNvPr id="5" name="Text Placeholder 4"/>
          <p:cNvSpPr>
            <a:spLocks noGrp="1"/>
          </p:cNvSpPr>
          <p:nvPr>
            <p:ph type="body" sz="quarter" idx="17"/>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271456"/>
            <a:ext cx="12188825" cy="5586545"/>
          </a:xfrm>
          <a:prstGeom prst="rect">
            <a:avLst/>
          </a:prstGeom>
        </p:spPr>
      </p:pic>
      <p:sp>
        <p:nvSpPr>
          <p:cNvPr id="9" name="Left Arrow 8">
            <a:hlinkClick r:id="rId4" action="ppaction://hlinksldjump"/>
          </p:cNvPr>
          <p:cNvSpPr/>
          <p:nvPr/>
        </p:nvSpPr>
        <p:spPr>
          <a:xfrm>
            <a:off x="11734800" y="47427"/>
            <a:ext cx="304008"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5373766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6"/>
          </p:nvPr>
        </p:nvSpPr>
        <p:spPr/>
        <p:txBody>
          <a:bodyPr/>
          <a:lstStyle/>
          <a:p>
            <a:endParaRPr lang="en-US" dirty="0"/>
          </a:p>
        </p:txBody>
      </p:sp>
      <p:sp>
        <p:nvSpPr>
          <p:cNvPr id="7" name="Text Placeholder 6"/>
          <p:cNvSpPr>
            <a:spLocks noGrp="1"/>
          </p:cNvSpPr>
          <p:nvPr>
            <p:ph type="body" sz="quarter" idx="17"/>
          </p:nvPr>
        </p:nvSpPr>
        <p:spPr/>
        <p:txBody>
          <a:bodyPr/>
          <a:lstStyle/>
          <a:p>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833" t="1842" r="24479" b="40603"/>
          <a:stretch/>
        </p:blipFill>
        <p:spPr>
          <a:xfrm>
            <a:off x="76200" y="0"/>
            <a:ext cx="5715000" cy="37338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12" t="13324" r="28745" b="26660"/>
          <a:stretch/>
        </p:blipFill>
        <p:spPr>
          <a:xfrm>
            <a:off x="4725988" y="2971800"/>
            <a:ext cx="7337684" cy="3773666"/>
          </a:xfrm>
          <a:prstGeom prst="rect">
            <a:avLst/>
          </a:prstGeom>
        </p:spPr>
      </p:pic>
      <p:sp>
        <p:nvSpPr>
          <p:cNvPr id="10" name="Oval 9">
            <a:extLst>
              <a:ext uri="{FF2B5EF4-FFF2-40B4-BE49-F238E27FC236}">
                <a16:creationId xmlns="" xmlns:a16="http://schemas.microsoft.com/office/drawing/2014/main" id="{7EA834A9-2B5E-4A38-A99A-D440263BC58F}"/>
              </a:ext>
            </a:extLst>
          </p:cNvPr>
          <p:cNvSpPr/>
          <p:nvPr/>
        </p:nvSpPr>
        <p:spPr>
          <a:xfrm>
            <a:off x="2207400" y="2010607"/>
            <a:ext cx="2691624" cy="74305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11" name="Oval 10">
            <a:extLst>
              <a:ext uri="{FF2B5EF4-FFF2-40B4-BE49-F238E27FC236}">
                <a16:creationId xmlns="" xmlns:a16="http://schemas.microsoft.com/office/drawing/2014/main" id="{7EA834A9-2B5E-4A38-A99A-D440263BC58F}"/>
              </a:ext>
            </a:extLst>
          </p:cNvPr>
          <p:cNvSpPr/>
          <p:nvPr/>
        </p:nvSpPr>
        <p:spPr>
          <a:xfrm>
            <a:off x="6963976" y="6248400"/>
            <a:ext cx="5151825" cy="497066"/>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12" name="Left Arrow 11">
            <a:hlinkClick r:id="rId5" action="ppaction://hlinksldjump"/>
          </p:cNvPr>
          <p:cNvSpPr/>
          <p:nvPr/>
        </p:nvSpPr>
        <p:spPr>
          <a:xfrm>
            <a:off x="11735912" y="109241"/>
            <a:ext cx="304008"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20814618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7" name="Text Placeholder 6"/>
          <p:cNvSpPr>
            <a:spLocks noGrp="1"/>
          </p:cNvSpPr>
          <p:nvPr>
            <p:ph type="body" sz="quarter" idx="17"/>
          </p:nvPr>
        </p:nvSpPr>
        <p:spPr/>
        <p:txBody>
          <a:bodyPr/>
          <a:lstStyle/>
          <a:p>
            <a:endParaRPr lang="en-US" dirty="0"/>
          </a:p>
        </p:txBody>
      </p:sp>
      <p:pic>
        <p:nvPicPr>
          <p:cNvPr id="3" name="Picture 2"/>
          <p:cNvPicPr>
            <a:picLocks noChangeAspect="1"/>
          </p:cNvPicPr>
          <p:nvPr/>
        </p:nvPicPr>
        <p:blipFill>
          <a:blip r:embed="rId3"/>
          <a:stretch>
            <a:fillRect/>
          </a:stretch>
        </p:blipFill>
        <p:spPr>
          <a:xfrm>
            <a:off x="4283180" y="214212"/>
            <a:ext cx="3312000" cy="5888000"/>
          </a:xfrm>
          <a:prstGeom prst="rect">
            <a:avLst/>
          </a:prstGeom>
        </p:spPr>
      </p:pic>
      <p:sp>
        <p:nvSpPr>
          <p:cNvPr id="10" name="Oval 9">
            <a:extLst>
              <a:ext uri="{FF2B5EF4-FFF2-40B4-BE49-F238E27FC236}">
                <a16:creationId xmlns="" xmlns:a16="http://schemas.microsoft.com/office/drawing/2014/main" id="{7EA834A9-2B5E-4A38-A99A-D440263BC58F}"/>
              </a:ext>
            </a:extLst>
          </p:cNvPr>
          <p:cNvSpPr/>
          <p:nvPr/>
        </p:nvSpPr>
        <p:spPr>
          <a:xfrm>
            <a:off x="3911022" y="4256316"/>
            <a:ext cx="4013779" cy="6096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8" name="Left Arrow 7">
            <a:hlinkClick r:id="rId4" action="ppaction://hlinksldjump"/>
          </p:cNvPr>
          <p:cNvSpPr/>
          <p:nvPr/>
        </p:nvSpPr>
        <p:spPr>
          <a:xfrm>
            <a:off x="11675102" y="73660"/>
            <a:ext cx="304008"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22777101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7" name="Text Placeholder 6"/>
          <p:cNvSpPr>
            <a:spLocks noGrp="1"/>
          </p:cNvSpPr>
          <p:nvPr>
            <p:ph type="body" sz="quarter" idx="17"/>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1308653"/>
            <a:ext cx="12188825" cy="4240695"/>
          </a:xfrm>
          <a:prstGeom prst="rect">
            <a:avLst/>
          </a:prstGeom>
        </p:spPr>
      </p:pic>
      <p:sp>
        <p:nvSpPr>
          <p:cNvPr id="10" name="Oval 9">
            <a:extLst>
              <a:ext uri="{FF2B5EF4-FFF2-40B4-BE49-F238E27FC236}">
                <a16:creationId xmlns="" xmlns:a16="http://schemas.microsoft.com/office/drawing/2014/main" id="{7EA834A9-2B5E-4A38-A99A-D440263BC58F}"/>
              </a:ext>
            </a:extLst>
          </p:cNvPr>
          <p:cNvSpPr/>
          <p:nvPr/>
        </p:nvSpPr>
        <p:spPr>
          <a:xfrm>
            <a:off x="3352980" y="2700456"/>
            <a:ext cx="2691624" cy="1795344"/>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8" name="Left Arrow 7">
            <a:hlinkClick r:id="rId4" action="ppaction://hlinksldjump"/>
          </p:cNvPr>
          <p:cNvSpPr/>
          <p:nvPr/>
        </p:nvSpPr>
        <p:spPr>
          <a:xfrm>
            <a:off x="11735912" y="180759"/>
            <a:ext cx="304008"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4836156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6"/>
          </p:nvPr>
        </p:nvSpPr>
        <p:spPr/>
        <p:txBody>
          <a:bodyPr/>
          <a:lstStyle/>
          <a:p>
            <a:endParaRPr lang="en-US"/>
          </a:p>
        </p:txBody>
      </p:sp>
      <p:sp>
        <p:nvSpPr>
          <p:cNvPr id="7" name="Text Placeholder 6"/>
          <p:cNvSpPr>
            <a:spLocks noGrp="1"/>
          </p:cNvSpPr>
          <p:nvPr>
            <p:ph type="body" sz="quarter" idx="17"/>
          </p:nvPr>
        </p:nvSpPr>
        <p:spPr/>
        <p:txBody>
          <a:bodyPr/>
          <a:lstStyle/>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2213" r="43748" b="23326"/>
          <a:stretch/>
        </p:blipFill>
        <p:spPr>
          <a:xfrm>
            <a:off x="-13855" y="1"/>
            <a:ext cx="6856412" cy="44196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502" y="2971800"/>
            <a:ext cx="9297698" cy="4058216"/>
          </a:xfrm>
          <a:prstGeom prst="rect">
            <a:avLst/>
          </a:prstGeom>
        </p:spPr>
      </p:pic>
      <p:sp>
        <p:nvSpPr>
          <p:cNvPr id="10" name="Oval 9">
            <a:extLst>
              <a:ext uri="{FF2B5EF4-FFF2-40B4-BE49-F238E27FC236}">
                <a16:creationId xmlns="" xmlns:a16="http://schemas.microsoft.com/office/drawing/2014/main" id="{7EA834A9-2B5E-4A38-A99A-D440263BC58F}"/>
              </a:ext>
            </a:extLst>
          </p:cNvPr>
          <p:cNvSpPr/>
          <p:nvPr/>
        </p:nvSpPr>
        <p:spPr>
          <a:xfrm>
            <a:off x="1219200" y="1447801"/>
            <a:ext cx="4279984" cy="380999"/>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11" name="Oval 10">
            <a:extLst>
              <a:ext uri="{FF2B5EF4-FFF2-40B4-BE49-F238E27FC236}">
                <a16:creationId xmlns="" xmlns:a16="http://schemas.microsoft.com/office/drawing/2014/main" id="{7EA834A9-2B5E-4A38-A99A-D440263BC58F}"/>
              </a:ext>
            </a:extLst>
          </p:cNvPr>
          <p:cNvSpPr/>
          <p:nvPr/>
        </p:nvSpPr>
        <p:spPr>
          <a:xfrm>
            <a:off x="3810000" y="3810001"/>
            <a:ext cx="7620000" cy="1219199"/>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12" name="Left Arrow 11">
            <a:hlinkClick r:id="rId5" action="ppaction://hlinksldjump"/>
          </p:cNvPr>
          <p:cNvSpPr/>
          <p:nvPr/>
        </p:nvSpPr>
        <p:spPr>
          <a:xfrm>
            <a:off x="11736468" y="147342"/>
            <a:ext cx="302896"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22044840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7" name="Text Placeholder 6"/>
          <p:cNvSpPr>
            <a:spLocks noGrp="1"/>
          </p:cNvSpPr>
          <p:nvPr>
            <p:ph type="body" sz="quarter" idx="17"/>
          </p:nvPr>
        </p:nvSpPr>
        <p:spPr/>
        <p:txBody>
          <a:bodyPr/>
          <a:lstStyle/>
          <a:p>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364" r="16241" b="8009"/>
          <a:stretch/>
        </p:blipFill>
        <p:spPr>
          <a:xfrm>
            <a:off x="1524000" y="728310"/>
            <a:ext cx="9067801" cy="5139091"/>
          </a:xfrm>
          <a:prstGeom prst="rect">
            <a:avLst/>
          </a:prstGeom>
        </p:spPr>
      </p:pic>
      <p:sp>
        <p:nvSpPr>
          <p:cNvPr id="10" name="Oval 9">
            <a:extLst>
              <a:ext uri="{FF2B5EF4-FFF2-40B4-BE49-F238E27FC236}">
                <a16:creationId xmlns="" xmlns:a16="http://schemas.microsoft.com/office/drawing/2014/main" id="{7EA834A9-2B5E-4A38-A99A-D440263BC58F}"/>
              </a:ext>
            </a:extLst>
          </p:cNvPr>
          <p:cNvSpPr/>
          <p:nvPr/>
        </p:nvSpPr>
        <p:spPr>
          <a:xfrm>
            <a:off x="4341811" y="5078636"/>
            <a:ext cx="4267200" cy="3810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defRPr/>
            </a:pPr>
            <a:endParaRPr lang="en-US" sz="1900">
              <a:solidFill>
                <a:prstClr val="white"/>
              </a:solidFill>
            </a:endParaRPr>
          </a:p>
        </p:txBody>
      </p:sp>
      <p:sp>
        <p:nvSpPr>
          <p:cNvPr id="9" name="Left Arrow 8">
            <a:hlinkClick r:id="rId4" action="ppaction://hlinksldjump"/>
          </p:cNvPr>
          <p:cNvSpPr/>
          <p:nvPr/>
        </p:nvSpPr>
        <p:spPr>
          <a:xfrm>
            <a:off x="11585020" y="70284"/>
            <a:ext cx="302896" cy="333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a:solidFill>
                <a:prstClr val="white"/>
              </a:solidFill>
            </a:endParaRPr>
          </a:p>
        </p:txBody>
      </p:sp>
    </p:spTree>
    <p:extLst>
      <p:ext uri="{BB962C8B-B14F-4D97-AF65-F5344CB8AC3E}">
        <p14:creationId xmlns:p14="http://schemas.microsoft.com/office/powerpoint/2010/main" val="1183769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BE Corporate">
      <a:dk1>
        <a:srgbClr val="0092D0"/>
      </a:dk1>
      <a:lt1>
        <a:srgbClr val="FFFFFF"/>
      </a:lt1>
      <a:dk2>
        <a:srgbClr val="767D8D"/>
      </a:dk2>
      <a:lt2>
        <a:srgbClr val="F9FAFB"/>
      </a:lt2>
      <a:accent1>
        <a:srgbClr val="0092D0"/>
      </a:accent1>
      <a:accent2>
        <a:srgbClr val="3645D4"/>
      </a:accent2>
      <a:accent3>
        <a:srgbClr val="191E68"/>
      </a:accent3>
      <a:accent4>
        <a:srgbClr val="F7921E"/>
      </a:accent4>
      <a:accent5>
        <a:srgbClr val="3BB7ED"/>
      </a:accent5>
      <a:accent6>
        <a:srgbClr val="34425F"/>
      </a:accent6>
      <a:hlink>
        <a:srgbClr val="0092D0"/>
      </a:hlink>
      <a:folHlink>
        <a:srgbClr val="767D8D"/>
      </a:folHlink>
    </a:clrScheme>
    <a:fontScheme name="CUBE Corpor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spcBef>
            <a:spcPts val="600"/>
          </a:spcBef>
          <a:spcAft>
            <a:spcPts val="600"/>
          </a:spcAft>
          <a:defRPr sz="3200" b="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UBE Corporate Template - OCT2018" id="{FE358072-87C4-426D-9CDA-9BE4FBE45C13}" vid="{5526739E-277B-49C8-B57B-E8413C874EF3}"/>
    </a:ext>
  </a:extLst>
</a:theme>
</file>

<file path=ppt/theme/theme10.xml><?xml version="1.0" encoding="utf-8"?>
<a:theme xmlns:a="http://schemas.openxmlformats.org/drawingml/2006/main" name="6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11.xml><?xml version="1.0" encoding="utf-8"?>
<a:theme xmlns:a="http://schemas.openxmlformats.org/drawingml/2006/main" name="7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Agenda">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62BDD696-38BF-42B3-8292-DA5D83514D45}"/>
    </a:ext>
  </a:extLst>
</a:theme>
</file>

<file path=ppt/theme/theme14.xml><?xml version="1.0" encoding="utf-8"?>
<a:theme xmlns:a="http://schemas.openxmlformats.org/drawingml/2006/main" name="9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0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1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2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18.xml><?xml version="1.0" encoding="utf-8"?>
<a:theme xmlns:a="http://schemas.openxmlformats.org/drawingml/2006/main" name="Title +Thank You">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Title +Thank You">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20.xml><?xml version="1.0" encoding="utf-8"?>
<a:theme xmlns:a="http://schemas.openxmlformats.org/drawingml/2006/main" name="13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4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4.xml><?xml version="1.0" encoding="utf-8"?>
<a:theme xmlns:a="http://schemas.openxmlformats.org/drawingml/2006/main" name="2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5.xml><?xml version="1.0" encoding="utf-8"?>
<a:theme xmlns:a="http://schemas.openxmlformats.org/drawingml/2006/main" name="3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xt + Media ">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5921DB3F-9870-412D-B46E-DB890790187F}"/>
    </a:ext>
  </a:extLst>
</a:theme>
</file>

<file path=ppt/theme/theme7.xml><?xml version="1.0" encoding="utf-8"?>
<a:theme xmlns:a="http://schemas.openxmlformats.org/drawingml/2006/main" name="4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ppt/theme/theme8.xml><?xml version="1.0" encoding="utf-8"?>
<a:theme xmlns:a="http://schemas.openxmlformats.org/drawingml/2006/main" name="Agenda">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62BDD696-38BF-42B3-8292-DA5D83514D45}"/>
    </a:ext>
  </a:extLst>
</a:theme>
</file>

<file path=ppt/theme/theme9.xml><?xml version="1.0" encoding="utf-8"?>
<a:theme xmlns:a="http://schemas.openxmlformats.org/drawingml/2006/main" name="5_Text Slide">
  <a:themeElements>
    <a:clrScheme name="Official">
      <a:dk1>
        <a:sysClr val="windowText" lastClr="000000"/>
      </a:dk1>
      <a:lt1>
        <a:sysClr val="window" lastClr="FFFFFF"/>
      </a:lt1>
      <a:dk2>
        <a:srgbClr val="1F497D"/>
      </a:dk2>
      <a:lt2>
        <a:srgbClr val="EEECE1"/>
      </a:lt2>
      <a:accent1>
        <a:srgbClr val="E77817"/>
      </a:accent1>
      <a:accent2>
        <a:srgbClr val="97291E"/>
      </a:accent2>
      <a:accent3>
        <a:srgbClr val="053C6D"/>
      </a:accent3>
      <a:accent4>
        <a:srgbClr val="D1CFBB"/>
      </a:accent4>
      <a:accent5>
        <a:srgbClr val="FDB92A"/>
      </a:accent5>
      <a:accent6>
        <a:srgbClr val="F4858E"/>
      </a:accent6>
      <a:hlink>
        <a:srgbClr val="00C0F3"/>
      </a:hlink>
      <a:folHlink>
        <a:srgbClr val="917BB9"/>
      </a:folHlink>
    </a:clrScheme>
    <a:fontScheme name="ICICI">
      <a:majorFont>
        <a:latin typeface="Zurich BT"/>
        <a:ea typeface=""/>
        <a:cs typeface=""/>
      </a:majorFont>
      <a:minorFont>
        <a:latin typeface="Zurich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 ICICI Securities Presentation Template" id="{DBCC637B-7434-4816-B5A0-46BD6F0A827E}" vid="{1D784DD6-3709-4965-A48A-CA6E7879F61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3816EC93C19B45B99FB8B1C51B5DA8" ma:contentTypeVersion="" ma:contentTypeDescription="Create a new document." ma:contentTypeScope="" ma:versionID="98423ca155959edb682f519aaf0ea5ac">
  <xsd:schema xmlns:xsd="http://www.w3.org/2001/XMLSchema" xmlns:xs="http://www.w3.org/2001/XMLSchema" xmlns:p="http://schemas.microsoft.com/office/2006/metadata/properties" xmlns:ns1="http://schemas.microsoft.com/sharepoint/v3" xmlns:ns2="e621d588-3184-413f-9137-b7081006ac33" xmlns:ns3="1469107d-2efb-465f-a1ae-9de771bd337f" targetNamespace="http://schemas.microsoft.com/office/2006/metadata/properties" ma:root="true" ma:fieldsID="b761c19ed456d259c7cc669faa43c5e3" ns1:_="" ns2:_="" ns3:_="">
    <xsd:import namespace="http://schemas.microsoft.com/sharepoint/v3"/>
    <xsd:import namespace="e621d588-3184-413f-9137-b7081006ac33"/>
    <xsd:import namespace="1469107d-2efb-465f-a1ae-9de771bd337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21d588-3184-413f-9137-b7081006ac3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69107d-2efb-465f-a1ae-9de771bd337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C9A924-CDE2-4BD1-93C0-8906A81E8C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21d588-3184-413f-9137-b7081006ac33"/>
    <ds:schemaRef ds:uri="1469107d-2efb-465f-a1ae-9de771bd3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EFB468-4609-4532-B728-B29AC09CF26F}">
  <ds:schemaRefs>
    <ds:schemaRef ds:uri="http://schemas.microsoft.com/sharepoint/v3"/>
    <ds:schemaRef ds:uri="1469107d-2efb-465f-a1ae-9de771bd337f"/>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e621d588-3184-413f-9137-b7081006ac33"/>
    <ds:schemaRef ds:uri="http://www.w3.org/XML/1998/namespace"/>
  </ds:schemaRefs>
</ds:datastoreItem>
</file>

<file path=customXml/itemProps3.xml><?xml version="1.0" encoding="utf-8"?>
<ds:datastoreItem xmlns:ds="http://schemas.openxmlformats.org/officeDocument/2006/customXml" ds:itemID="{59698D2F-944E-4F44-86C1-92A1877E2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CUBE Corporate Template - OCT2018</Template>
  <TotalTime>21703</TotalTime>
  <Words>6960</Words>
  <Application>Microsoft Office PowerPoint</Application>
  <PresentationFormat>Widescreen</PresentationFormat>
  <Paragraphs>1485</Paragraphs>
  <Slides>122</Slides>
  <Notes>14</Notes>
  <HiddenSlides>0</HiddenSlides>
  <MMClips>1</MMClips>
  <ScaleCrop>false</ScaleCrop>
  <HeadingPairs>
    <vt:vector size="8" baseType="variant">
      <vt:variant>
        <vt:lpstr>Fonts Used</vt:lpstr>
      </vt:variant>
      <vt:variant>
        <vt:i4>10</vt:i4>
      </vt:variant>
      <vt:variant>
        <vt:lpstr>Theme</vt:lpstr>
      </vt:variant>
      <vt:variant>
        <vt:i4>22</vt:i4>
      </vt:variant>
      <vt:variant>
        <vt:lpstr>Embedded OLE Servers</vt:lpstr>
      </vt:variant>
      <vt:variant>
        <vt:i4>1</vt:i4>
      </vt:variant>
      <vt:variant>
        <vt:lpstr>Slide Titles</vt:lpstr>
      </vt:variant>
      <vt:variant>
        <vt:i4>122</vt:i4>
      </vt:variant>
    </vt:vector>
  </HeadingPairs>
  <TitlesOfParts>
    <vt:vector size="155" baseType="lpstr">
      <vt:lpstr>Arial</vt:lpstr>
      <vt:lpstr>Calibri</vt:lpstr>
      <vt:lpstr>DejaVu Sans</vt:lpstr>
      <vt:lpstr>SourceSansPro</vt:lpstr>
      <vt:lpstr>Symbol</vt:lpstr>
      <vt:lpstr>Times New Roman</vt:lpstr>
      <vt:lpstr>Wingdings</vt:lpstr>
      <vt:lpstr>Zurich BT</vt:lpstr>
      <vt:lpstr>Zurich BT Roman</vt:lpstr>
      <vt:lpstr>Zurich Lt BT</vt:lpstr>
      <vt:lpstr>Office Theme</vt:lpstr>
      <vt:lpstr>Text Slide</vt:lpstr>
      <vt:lpstr>1_Text Slide</vt:lpstr>
      <vt:lpstr>2_Text Slide</vt:lpstr>
      <vt:lpstr>3_Text Slide</vt:lpstr>
      <vt:lpstr>Text + Media </vt:lpstr>
      <vt:lpstr>4_Text Slide</vt:lpstr>
      <vt:lpstr>Agenda</vt:lpstr>
      <vt:lpstr>5_Text Slide</vt:lpstr>
      <vt:lpstr>6_Text Slide</vt:lpstr>
      <vt:lpstr>7_Text Slide</vt:lpstr>
      <vt:lpstr>8_Text Slide</vt:lpstr>
      <vt:lpstr>1_Agenda</vt:lpstr>
      <vt:lpstr>9_Text Slide</vt:lpstr>
      <vt:lpstr>10_Text Slide</vt:lpstr>
      <vt:lpstr>11_Text Slide</vt:lpstr>
      <vt:lpstr>12_Text Slide</vt:lpstr>
      <vt:lpstr>Title +Thank You</vt:lpstr>
      <vt:lpstr>1_Title +Thank You</vt:lpstr>
      <vt:lpstr>13_Text Slide</vt:lpstr>
      <vt:lpstr>14_Text Slide</vt:lpstr>
      <vt:lpstr>2_Office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Micro-investment: Investment = f (expense)</vt:lpstr>
      <vt:lpstr>PowerPoint Presentation</vt:lpstr>
      <vt:lpstr>Target market</vt:lpstr>
      <vt:lpstr>How Success looks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trading</vt:lpstr>
      <vt:lpstr>Thematic Investing</vt:lpstr>
      <vt:lpstr>Fintech Trend – Payment wallets in Wealth management</vt:lpstr>
      <vt:lpstr>P2P Lending as a new Asset Class</vt:lpstr>
      <vt:lpstr>Robo advisory with goal based investment</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RegTech for Information Governance:</dc:title>
  <dc:creator>sanjeev</dc:creator>
  <cp:lastModifiedBy>Apeksha Kayal     /PREMIER/ISEC/MUMBAI</cp:lastModifiedBy>
  <cp:revision>485</cp:revision>
  <cp:lastPrinted>2019-06-19T18:10:53Z</cp:lastPrinted>
  <dcterms:created xsi:type="dcterms:W3CDTF">2018-11-05T14:23:45Z</dcterms:created>
  <dcterms:modified xsi:type="dcterms:W3CDTF">2019-07-25T06:40:14Z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0x010100BB3816EC93C19B45B99FB8B1C51B5DA8</vt:lpwstr>
  </property>
</Properties>
</file>